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313" r:id="rId3"/>
    <p:sldId id="320" r:id="rId4"/>
    <p:sldId id="321" r:id="rId5"/>
    <p:sldId id="322" r:id="rId6"/>
    <p:sldId id="323" r:id="rId7"/>
    <p:sldId id="324" r:id="rId8"/>
    <p:sldId id="316" r:id="rId9"/>
    <p:sldId id="326" r:id="rId10"/>
    <p:sldId id="325" r:id="rId11"/>
    <p:sldId id="315" r:id="rId12"/>
    <p:sldId id="29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50000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144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C04431-A5F3-4288-956E-093F0FA11B31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C4406D-378E-44FE-893E-F55F8C21357B}">
      <dgm:prSet phldrT="[Text]"/>
      <dgm:spPr/>
      <dgm:t>
        <a:bodyPr/>
        <a:lstStyle/>
        <a:p>
          <a:r>
            <a:rPr lang="en-US" dirty="0" err="1"/>
            <a:t>Hukum</a:t>
          </a:r>
          <a:r>
            <a:rPr lang="en-US" dirty="0"/>
            <a:t> </a:t>
          </a:r>
          <a:r>
            <a:rPr lang="en-US" dirty="0" err="1"/>
            <a:t>Sumber</a:t>
          </a:r>
          <a:r>
            <a:rPr lang="en-US" dirty="0"/>
            <a:t> </a:t>
          </a:r>
          <a:r>
            <a:rPr lang="en-US" dirty="0" err="1"/>
            <a:t>Daya</a:t>
          </a:r>
          <a:r>
            <a:rPr lang="en-US" dirty="0"/>
            <a:t> </a:t>
          </a:r>
          <a:r>
            <a:rPr lang="en-US" dirty="0" err="1"/>
            <a:t>Alam</a:t>
          </a:r>
          <a:endParaRPr lang="en-US" dirty="0"/>
        </a:p>
      </dgm:t>
    </dgm:pt>
    <dgm:pt modelId="{246E6BC6-2544-448D-8756-CD6970800B1B}" type="parTrans" cxnId="{1E987E35-3992-44FA-8135-3F9C55E1FBF6}">
      <dgm:prSet/>
      <dgm:spPr/>
      <dgm:t>
        <a:bodyPr/>
        <a:lstStyle/>
        <a:p>
          <a:endParaRPr lang="en-US"/>
        </a:p>
      </dgm:t>
    </dgm:pt>
    <dgm:pt modelId="{D38D0D76-F3AD-4D95-95D7-5E640BD9E86F}" type="sibTrans" cxnId="{1E987E35-3992-44FA-8135-3F9C55E1FBF6}">
      <dgm:prSet/>
      <dgm:spPr/>
      <dgm:t>
        <a:bodyPr/>
        <a:lstStyle/>
        <a:p>
          <a:endParaRPr lang="en-US"/>
        </a:p>
      </dgm:t>
    </dgm:pt>
    <dgm:pt modelId="{8061B9B1-4F5F-4CF0-B0D2-A0C7670E76B0}">
      <dgm:prSet phldrT="[Text]"/>
      <dgm:spPr/>
      <dgm:t>
        <a:bodyPr/>
        <a:lstStyle/>
        <a:p>
          <a:r>
            <a:rPr lang="en-US" dirty="0" err="1"/>
            <a:t>Hukum</a:t>
          </a:r>
          <a:r>
            <a:rPr lang="en-US" dirty="0"/>
            <a:t> </a:t>
          </a:r>
          <a:r>
            <a:rPr lang="en-US" dirty="0" err="1"/>
            <a:t>Lingkungan</a:t>
          </a:r>
          <a:endParaRPr lang="en-US" dirty="0"/>
        </a:p>
      </dgm:t>
    </dgm:pt>
    <dgm:pt modelId="{37DF283B-C273-49B1-A34C-B969EDB3C4FC}" type="parTrans" cxnId="{D512013A-1778-4ECE-9848-0544BAEDC808}">
      <dgm:prSet/>
      <dgm:spPr/>
      <dgm:t>
        <a:bodyPr/>
        <a:lstStyle/>
        <a:p>
          <a:endParaRPr lang="en-US"/>
        </a:p>
      </dgm:t>
    </dgm:pt>
    <dgm:pt modelId="{F8D3857A-A21C-47D5-B4E8-CE07A3191E19}" type="sibTrans" cxnId="{D512013A-1778-4ECE-9848-0544BAEDC808}">
      <dgm:prSet/>
      <dgm:spPr/>
      <dgm:t>
        <a:bodyPr/>
        <a:lstStyle/>
        <a:p>
          <a:endParaRPr lang="en-US"/>
        </a:p>
      </dgm:t>
    </dgm:pt>
    <dgm:pt modelId="{8D4B19B7-B308-40B8-B7FB-027B51EB7E1A}" type="pres">
      <dgm:prSet presAssocID="{50C04431-A5F3-4288-956E-093F0FA11B31}" presName="diagram" presStyleCnt="0">
        <dgm:presLayoutVars>
          <dgm:dir/>
          <dgm:resizeHandles val="exact"/>
        </dgm:presLayoutVars>
      </dgm:prSet>
      <dgm:spPr/>
    </dgm:pt>
    <dgm:pt modelId="{757993DB-28E5-4768-A1AB-95C45934027E}" type="pres">
      <dgm:prSet presAssocID="{70C4406D-378E-44FE-893E-F55F8C21357B}" presName="arrow" presStyleLbl="node1" presStyleIdx="0" presStyleCnt="2" custRadScaleRad="130349" custRadScaleInc="6153">
        <dgm:presLayoutVars>
          <dgm:bulletEnabled val="1"/>
        </dgm:presLayoutVars>
      </dgm:prSet>
      <dgm:spPr/>
    </dgm:pt>
    <dgm:pt modelId="{087F06DD-E38C-4298-BA8A-A393E57A0C30}" type="pres">
      <dgm:prSet presAssocID="{8061B9B1-4F5F-4CF0-B0D2-A0C7670E76B0}" presName="arrow" presStyleLbl="node1" presStyleIdx="1" presStyleCnt="2" custRadScaleRad="152331" custRadScaleInc="-5256">
        <dgm:presLayoutVars>
          <dgm:bulletEnabled val="1"/>
        </dgm:presLayoutVars>
      </dgm:prSet>
      <dgm:spPr/>
    </dgm:pt>
  </dgm:ptLst>
  <dgm:cxnLst>
    <dgm:cxn modelId="{A8289E32-1F0F-3645-96E9-D370C5A0AFA9}" type="presOf" srcId="{8061B9B1-4F5F-4CF0-B0D2-A0C7670E76B0}" destId="{087F06DD-E38C-4298-BA8A-A393E57A0C30}" srcOrd="0" destOrd="0" presId="urn:microsoft.com/office/officeart/2005/8/layout/arrow5"/>
    <dgm:cxn modelId="{1E987E35-3992-44FA-8135-3F9C55E1FBF6}" srcId="{50C04431-A5F3-4288-956E-093F0FA11B31}" destId="{70C4406D-378E-44FE-893E-F55F8C21357B}" srcOrd="0" destOrd="0" parTransId="{246E6BC6-2544-448D-8756-CD6970800B1B}" sibTransId="{D38D0D76-F3AD-4D95-95D7-5E640BD9E86F}"/>
    <dgm:cxn modelId="{D512013A-1778-4ECE-9848-0544BAEDC808}" srcId="{50C04431-A5F3-4288-956E-093F0FA11B31}" destId="{8061B9B1-4F5F-4CF0-B0D2-A0C7670E76B0}" srcOrd="1" destOrd="0" parTransId="{37DF283B-C273-49B1-A34C-B969EDB3C4FC}" sibTransId="{F8D3857A-A21C-47D5-B4E8-CE07A3191E19}"/>
    <dgm:cxn modelId="{0A7FB194-061B-B441-B9D3-6DFE4616D84E}" type="presOf" srcId="{50C04431-A5F3-4288-956E-093F0FA11B31}" destId="{8D4B19B7-B308-40B8-B7FB-027B51EB7E1A}" srcOrd="0" destOrd="0" presId="urn:microsoft.com/office/officeart/2005/8/layout/arrow5"/>
    <dgm:cxn modelId="{1B9D9CF4-AD2A-6B4B-B051-A7509A88F0BF}" type="presOf" srcId="{70C4406D-378E-44FE-893E-F55F8C21357B}" destId="{757993DB-28E5-4768-A1AB-95C45934027E}" srcOrd="0" destOrd="0" presId="urn:microsoft.com/office/officeart/2005/8/layout/arrow5"/>
    <dgm:cxn modelId="{7BA55B99-91DC-8349-95DF-D6ACC706070B}" type="presParOf" srcId="{8D4B19B7-B308-40B8-B7FB-027B51EB7E1A}" destId="{757993DB-28E5-4768-A1AB-95C45934027E}" srcOrd="0" destOrd="0" presId="urn:microsoft.com/office/officeart/2005/8/layout/arrow5"/>
    <dgm:cxn modelId="{F309CABB-729A-344C-A7E2-4B95409AF11E}" type="presParOf" srcId="{8D4B19B7-B308-40B8-B7FB-027B51EB7E1A}" destId="{087F06DD-E38C-4298-BA8A-A393E57A0C30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993DB-28E5-4768-A1AB-95C45934027E}">
      <dsp:nvSpPr>
        <dsp:cNvPr id="0" name=""/>
        <dsp:cNvSpPr/>
      </dsp:nvSpPr>
      <dsp:spPr>
        <a:xfrm rot="16200000">
          <a:off x="0" y="0"/>
          <a:ext cx="3853990" cy="385399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Hukum</a:t>
          </a:r>
          <a:r>
            <a:rPr lang="en-US" sz="3400" kern="1200" dirty="0"/>
            <a:t> </a:t>
          </a:r>
          <a:r>
            <a:rPr lang="en-US" sz="3400" kern="1200" dirty="0" err="1"/>
            <a:t>Sumber</a:t>
          </a:r>
          <a:r>
            <a:rPr lang="en-US" sz="3400" kern="1200" dirty="0"/>
            <a:t> </a:t>
          </a:r>
          <a:r>
            <a:rPr lang="en-US" sz="3400" kern="1200" dirty="0" err="1"/>
            <a:t>Daya</a:t>
          </a:r>
          <a:r>
            <a:rPr lang="en-US" sz="3400" kern="1200" dirty="0"/>
            <a:t> </a:t>
          </a:r>
          <a:r>
            <a:rPr lang="en-US" sz="3400" kern="1200" dirty="0" err="1"/>
            <a:t>Alam</a:t>
          </a:r>
          <a:endParaRPr lang="en-US" sz="3400" kern="1200" dirty="0"/>
        </a:p>
      </dsp:txBody>
      <dsp:txXfrm rot="5400000">
        <a:off x="1" y="963497"/>
        <a:ext cx="3179542" cy="1926995"/>
      </dsp:txXfrm>
    </dsp:sp>
    <dsp:sp modelId="{087F06DD-E38C-4298-BA8A-A393E57A0C30}">
      <dsp:nvSpPr>
        <dsp:cNvPr id="0" name=""/>
        <dsp:cNvSpPr/>
      </dsp:nvSpPr>
      <dsp:spPr>
        <a:xfrm rot="5400000">
          <a:off x="4094622" y="0"/>
          <a:ext cx="3853990" cy="385399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Hukum</a:t>
          </a:r>
          <a:r>
            <a:rPr lang="en-US" sz="3400" kern="1200" dirty="0"/>
            <a:t> </a:t>
          </a:r>
          <a:r>
            <a:rPr lang="en-US" sz="3400" kern="1200" dirty="0" err="1"/>
            <a:t>Lingkungan</a:t>
          </a:r>
          <a:endParaRPr lang="en-US" sz="3400" kern="1200" dirty="0"/>
        </a:p>
      </dsp:txBody>
      <dsp:txXfrm rot="-5400000">
        <a:off x="4769071" y="963497"/>
        <a:ext cx="3179542" cy="19269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DEF57-FF4F-402A-B75E-D87E19159B7F}" type="datetimeFigureOut">
              <a:rPr lang="en-AU" smtClean="0"/>
              <a:t>1/09/2020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101B1-C678-474E-9B20-A31B157EC5E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102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101B1-C678-474E-9B20-A31B157EC5E6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6365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A5D00-D157-41B5-90B9-F65453F85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101B7-B2E3-40C1-9813-2882358DF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0F6B6-E5A3-4EA9-B079-4865CCFA1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3063-0B83-4825-A21C-487B68443CF7}" type="datetime1">
              <a:rPr lang="en-AU" smtClean="0"/>
              <a:t>1/09/2020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F69D6-739C-4A04-A88B-6F8DCB744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denny.indrayana@unimelb.edu.au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D58D8-B8F7-460F-9702-E99A52110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2CE67-1DDA-4DDE-9947-E86F1EF85E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9379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D289C-86C4-4F6F-85FE-E206FA8D0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6A885D-9CF7-41CA-9900-9BE1BEA2AA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B7F5B-28CF-472D-A72B-D3D8FF1A7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6AAB-5C28-4174-9002-AEED42EBBDE0}" type="datetime1">
              <a:rPr lang="en-AU" smtClean="0"/>
              <a:t>1/09/2020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DE7FA-798F-48F5-A3FA-735243227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denny.indrayana@unimelb.edu.au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90C09-27D4-4DE5-8D4F-0910B1B18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2CE67-1DDA-4DDE-9947-E86F1EF85E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2437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6423E6-04CA-496B-ADDD-D69B1F2FF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210E38-5518-473E-AD82-C8FB851DDF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9AC16-93B1-4784-8A5C-89ACB701D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1F4FE-A38C-461A-A52A-0EFFC0F624A1}" type="datetime1">
              <a:rPr lang="en-AU" smtClean="0"/>
              <a:t>1/09/2020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1E337-8BA8-433C-88C4-9A61DC922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denny.indrayana@unimelb.edu.au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80D37-4A4B-4EB0-A781-98275F7F4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2CE67-1DDA-4DDE-9947-E86F1EF85E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3002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712CA-5BA1-422F-8504-9F2D9DB37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0756B-4A6A-48ED-82CF-0A761E8D8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1A4F4-0E36-41EC-8DCC-2DDBE6A04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FF3B-F844-4334-B1C9-37BB7A1DE6F3}" type="datetime1">
              <a:rPr lang="en-AU" smtClean="0"/>
              <a:t>1/09/2020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42CBA-651A-4EB0-9643-F27D40F6D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denny.indrayana@unimelb.edu.au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D844C-CD77-41D2-9C4E-4929A24E8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2CE67-1DDA-4DDE-9947-E86F1EF85E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4605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90B10-70A1-438B-8DF5-E333973C8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91299-04EF-4C28-9ED4-F2704FE3C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200FC-83E0-4016-A583-C045E0DC9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517-C77F-4046-8D1B-9B1466AC4AAD}" type="datetime1">
              <a:rPr lang="en-AU" smtClean="0"/>
              <a:t>1/09/2020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2CA44-24B8-4494-A1B8-3C44C5E6C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denny.indrayana@unimelb.edu.au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76C66-2AFD-40D5-9A3F-4F291CE3C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2CE67-1DDA-4DDE-9947-E86F1EF85E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878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7C0C4-54C2-49A8-9BF1-4250390AB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C65BF-0631-4B5C-97DF-79CC214FFB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F54E1B-0307-41C5-938B-31C20F78C7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C5D3B2-1333-4AF5-A60C-9E4B8490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B938D-E610-48C0-8F9D-AB61ED4B8923}" type="datetime1">
              <a:rPr lang="en-AU" smtClean="0"/>
              <a:t>1/09/2020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646AD-EB02-48B0-B495-8535AC86D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denny.indrayana@unimelb.edu.au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90D86-5832-41B1-BA22-86FFD0FF2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2CE67-1DDA-4DDE-9947-E86F1EF85E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1386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745DA-0458-4664-B113-232D6CBD1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F1B0F7-C2F2-4581-A877-426A3118F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730DB6-CA6C-4849-B657-A84D9EDFE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97E8F0-FE69-4F14-9F85-EDF125D38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D9876E-8D3A-4E95-8E5B-577E3D4D85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E97CA7-D8A0-4304-AC87-B511A5DD6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89A8-116F-4567-85D8-C199558AE672}" type="datetime1">
              <a:rPr lang="en-AU" smtClean="0"/>
              <a:t>1/09/2020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9F1246-C7D8-4B0D-A638-DE7EFAA85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denny.indrayana@unimelb.edu.au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60462C-5B7F-4AF4-A054-7AAFD86C5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2CE67-1DDA-4DDE-9947-E86F1EF85E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2294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46DD5-124B-4F91-BC49-ECE7EEBEC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763F9A-5F67-4344-BEA7-CE493AF74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596D-D646-4831-AB38-447279BEFBB9}" type="datetime1">
              <a:rPr lang="en-AU" smtClean="0"/>
              <a:t>1/09/2020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A650FD-1098-47A5-B3BA-97C6C2A6F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denny.indrayana@unimelb.edu.au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6ACCB3-9F31-4886-9F36-1935C0496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2CE67-1DDA-4DDE-9947-E86F1EF85E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188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BDAB28-E2AE-4ED4-B999-702F43FE3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F54C-576A-47D5-866B-F7DA1A81EA23}" type="datetime1">
              <a:rPr lang="en-AU" smtClean="0"/>
              <a:t>1/09/2020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F6DF70-A982-4161-B063-08306C2D3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denny.indrayana@unimelb.edu.au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6D205-7829-4D97-B830-161266286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2CE67-1DDA-4DDE-9947-E86F1EF85E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3291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21825-9575-4EB4-B0F6-F3C036421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F407A-BF94-4959-978E-A84C71933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C361A9-92A6-4C63-92CC-55BF12F79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9E871-2B22-441D-AC94-2CFDACC30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6AF8E-AD8B-44E2-8D08-EDD05EB7FDB0}" type="datetime1">
              <a:rPr lang="en-AU" smtClean="0"/>
              <a:t>1/09/2020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36BFE7-F13F-45C4-ABDA-E477904E0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denny.indrayana@unimelb.edu.au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B2DADD-0C53-4801-8009-A4A81A618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2CE67-1DDA-4DDE-9947-E86F1EF85E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0905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1B6B6-0CC6-4551-8E52-EA6D2ABC7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E8E6B-7F4A-499A-9D8B-2E69FA728E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AA88AB-67E5-4425-B26E-F192151F8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BA3203-638C-44AC-9E34-24B574A57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9224A-C4E8-41AE-84CB-ED4C3B46AAE4}" type="datetime1">
              <a:rPr lang="en-AU" smtClean="0"/>
              <a:t>1/09/2020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172CD8-E0DA-408A-812B-0EF034091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denny.indrayana@unimelb.edu.au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76458E-0C97-48E0-9E89-C46A97EF1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2CE67-1DDA-4DDE-9947-E86F1EF85E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0998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526D08-31CE-4130-8F64-EFBACBD93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3A48AA-4803-4F61-BC47-50FAE1F35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57C66-0CC7-4FC8-AFEB-1D59689CE3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32905-BF75-4B77-AA3F-9B867B9ADE0D}" type="datetime1">
              <a:rPr lang="en-AU" smtClean="0"/>
              <a:t>1/09/2020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C5861-83AE-477D-B012-9AD64B5BD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denny.indrayana@unimelb.edu.au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61DCC-1663-4205-9221-6E445A278F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2CE67-1DDA-4DDE-9947-E86F1EF85E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34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gif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59AE206-7EBA-4D33-8BC9-9D8158553F0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8E38ED-369A-44C2-B635-0BED0E48A6E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B672F332-AF08-46C6-94F0-77684310D7B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244EF8-D73A-40E1-BE73-D46E6B4B04E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B84D7E8-4ECB-42D7-ADBF-01689B0F24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437D937-A7F1-4011-92B4-328E5BE1B16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7A7F10-DAF6-493E-A528-0A5A35BAD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257" y="4525347"/>
            <a:ext cx="6939722" cy="1737360"/>
          </a:xfrm>
        </p:spPr>
        <p:txBody>
          <a:bodyPr anchor="ctr">
            <a:normAutofit/>
          </a:bodyPr>
          <a:lstStyle/>
          <a:p>
            <a:r>
              <a:rPr lang="id-ID" sz="2400" b="1" dirty="0"/>
              <a:t>PROBLEMATIK DAN TANTANGAN PENEGAKAN HUKUM TINDAK PIDANA KORUPSI SEKTOR SUMBER DAYA ALAM DI </a:t>
            </a:r>
            <a:r>
              <a:rPr lang="id-ID" sz="2400" b="1" dirty="0" err="1"/>
              <a:t>K</a:t>
            </a:r>
            <a:r>
              <a:rPr lang="en-US" sz="2400" b="1" dirty="0"/>
              <a:t>ALIMANTAN </a:t>
            </a:r>
            <a:r>
              <a:rPr lang="id-ID" sz="2400" b="1" dirty="0"/>
              <a:t> SELATAN</a:t>
            </a:r>
            <a:endParaRPr lang="en-AU" sz="2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87DABC-D93C-4C06-B70C-EE7783521B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0762" y="4525347"/>
            <a:ext cx="3211288" cy="1737360"/>
          </a:xfrm>
        </p:spPr>
        <p:txBody>
          <a:bodyPr anchor="ctr">
            <a:normAutofit/>
          </a:bodyPr>
          <a:lstStyle/>
          <a:p>
            <a:pPr algn="l"/>
            <a:r>
              <a:rPr lang="en-AU" sz="2000" b="1" dirty="0"/>
              <a:t>Ahmad </a:t>
            </a:r>
            <a:r>
              <a:rPr lang="en-AU" sz="2000" b="1" dirty="0" err="1"/>
              <a:t>Fikri</a:t>
            </a:r>
            <a:r>
              <a:rPr lang="en-AU" sz="2000" b="1" dirty="0"/>
              <a:t> </a:t>
            </a:r>
            <a:r>
              <a:rPr lang="en-AU" sz="2000" b="1" dirty="0" err="1"/>
              <a:t>Hadin</a:t>
            </a:r>
            <a:r>
              <a:rPr lang="en-AU" sz="2000" b="1" dirty="0"/>
              <a:t> </a:t>
            </a:r>
          </a:p>
          <a:p>
            <a:pPr algn="l"/>
            <a:r>
              <a:rPr lang="en-AU" sz="2000" b="1" dirty="0"/>
              <a:t>PARANG ULM </a:t>
            </a:r>
          </a:p>
          <a:p>
            <a:pPr algn="l"/>
            <a:r>
              <a:rPr lang="en-AU" sz="2000" b="1" dirty="0"/>
              <a:t>JUNI 2020</a:t>
            </a:r>
          </a:p>
          <a:p>
            <a:pPr algn="l"/>
            <a:endParaRPr lang="en-AU" sz="2000" b="1" dirty="0"/>
          </a:p>
        </p:txBody>
      </p:sp>
    </p:spTree>
    <p:extLst>
      <p:ext uri="{BB962C8B-B14F-4D97-AF65-F5344CB8AC3E}">
        <p14:creationId xmlns:p14="http://schemas.microsoft.com/office/powerpoint/2010/main" val="598939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mage4.jpeg">
            <a:extLst>
              <a:ext uri="{FF2B5EF4-FFF2-40B4-BE49-F238E27FC236}">
                <a16:creationId xmlns:a16="http://schemas.microsoft.com/office/drawing/2014/main" id="{AA2DAB69-448B-46F7-B16E-97A59ADF1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2" b="93503"/>
          <a:stretch>
            <a:fillRect/>
          </a:stretch>
        </p:blipFill>
        <p:spPr bwMode="auto">
          <a:xfrm>
            <a:off x="1524000" y="6599238"/>
            <a:ext cx="91440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" name="Picture 1" descr="image2.png">
            <a:extLst>
              <a:ext uri="{FF2B5EF4-FFF2-40B4-BE49-F238E27FC236}">
                <a16:creationId xmlns:a16="http://schemas.microsoft.com/office/drawing/2014/main" id="{E55F62F7-9F0A-407C-96C2-5245D1185D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55"/>
          <a:stretch>
            <a:fillRect/>
          </a:stretch>
        </p:blipFill>
        <p:spPr bwMode="auto">
          <a:xfrm>
            <a:off x="1524001" y="228601"/>
            <a:ext cx="69056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9C160855-F93B-4FFF-8F3D-CE61264FDBBD}"/>
              </a:ext>
            </a:extLst>
          </p:cNvPr>
          <p:cNvSpPr>
            <a:spLocks/>
          </p:cNvSpPr>
          <p:nvPr/>
        </p:nvSpPr>
        <p:spPr bwMode="auto">
          <a:xfrm>
            <a:off x="1600201" y="174625"/>
            <a:ext cx="733425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2" charset="0"/>
                <a:ea typeface="Helvetica" panose="020B0604020202020204" pitchFamily="2" charset="0"/>
                <a:cs typeface="Helvetica" panose="020B0604020202020204" pitchFamily="2" charset="0"/>
                <a:sym typeface="Helvetica" panose="020B0604020202020204" pitchFamily="2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2" charset="0"/>
                <a:ea typeface="Helvetica" panose="020B0604020202020204" pitchFamily="2" charset="0"/>
                <a:cs typeface="Helvetica" panose="020B0604020202020204" pitchFamily="2" charset="0"/>
                <a:sym typeface="Helvetica" panose="020B0604020202020204" pitchFamily="2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2" charset="0"/>
                <a:ea typeface="Helvetica" panose="020B0604020202020204" pitchFamily="2" charset="0"/>
                <a:cs typeface="Helvetica" panose="020B0604020202020204" pitchFamily="2" charset="0"/>
                <a:sym typeface="Helvetica" panose="020B0604020202020204" pitchFamily="2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2" charset="0"/>
                <a:ea typeface="Helvetica" panose="020B0604020202020204" pitchFamily="2" charset="0"/>
                <a:cs typeface="Helvetica" panose="020B0604020202020204" pitchFamily="2" charset="0"/>
                <a:sym typeface="Helvetica" panose="020B0604020202020204" pitchFamily="2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2" charset="0"/>
                <a:ea typeface="Helvetica" panose="020B0604020202020204" pitchFamily="2" charset="0"/>
                <a:cs typeface="Helvetica" panose="020B0604020202020204" pitchFamily="2" charset="0"/>
                <a:sym typeface="Helvetica" panose="020B0604020202020204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2" charset="0"/>
                <a:ea typeface="Helvetica" panose="020B0604020202020204" pitchFamily="2" charset="0"/>
                <a:cs typeface="Helvetica" panose="020B0604020202020204" pitchFamily="2" charset="0"/>
                <a:sym typeface="Helvetica" panose="020B0604020202020204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2" charset="0"/>
                <a:ea typeface="Helvetica" panose="020B0604020202020204" pitchFamily="2" charset="0"/>
                <a:cs typeface="Helvetica" panose="020B0604020202020204" pitchFamily="2" charset="0"/>
                <a:sym typeface="Helvetica" panose="020B0604020202020204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2" charset="0"/>
                <a:ea typeface="Helvetica" panose="020B0604020202020204" pitchFamily="2" charset="0"/>
                <a:cs typeface="Helvetica" panose="020B0604020202020204" pitchFamily="2" charset="0"/>
                <a:sym typeface="Helvetica" panose="020B0604020202020204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2" charset="0"/>
                <a:ea typeface="Helvetica" panose="020B0604020202020204" pitchFamily="2" charset="0"/>
                <a:cs typeface="Helvetica" panose="020B0604020202020204" pitchFamily="2" charset="0"/>
                <a:sym typeface="Helvetica" panose="020B0604020202020204" pitchFamily="2" charset="0"/>
              </a:defRPr>
            </a:lvl9pPr>
          </a:lstStyle>
          <a:p>
            <a:pPr eaLnBrk="1"/>
            <a:r>
              <a:rPr lang="en-US" altLang="en-US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...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176F8B4-1EB5-4E6C-9C2D-9A018D73FF98}"/>
              </a:ext>
            </a:extLst>
          </p:cNvPr>
          <p:cNvSpPr>
            <a:spLocks/>
          </p:cNvSpPr>
          <p:nvPr/>
        </p:nvSpPr>
        <p:spPr bwMode="auto">
          <a:xfrm>
            <a:off x="2355851" y="214214"/>
            <a:ext cx="8081963" cy="77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4290" tIns="34290" rIns="34290" bIns="34290" anchor="ctr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2" charset="0"/>
                <a:ea typeface="Helvetica" panose="020B0604020202020204" pitchFamily="2" charset="0"/>
                <a:cs typeface="Helvetica" panose="020B0604020202020204" pitchFamily="2" charset="0"/>
                <a:sym typeface="Helvetica" panose="020B0604020202020204" pitchFamily="2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2" charset="0"/>
                <a:ea typeface="Helvetica" panose="020B0604020202020204" pitchFamily="2" charset="0"/>
                <a:cs typeface="Helvetica" panose="020B0604020202020204" pitchFamily="2" charset="0"/>
                <a:sym typeface="Helvetica" panose="020B0604020202020204" pitchFamily="2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2" charset="0"/>
                <a:ea typeface="Helvetica" panose="020B0604020202020204" pitchFamily="2" charset="0"/>
                <a:cs typeface="Helvetica" panose="020B0604020202020204" pitchFamily="2" charset="0"/>
                <a:sym typeface="Helvetica" panose="020B0604020202020204" pitchFamily="2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2" charset="0"/>
                <a:ea typeface="Helvetica" panose="020B0604020202020204" pitchFamily="2" charset="0"/>
                <a:cs typeface="Helvetica" panose="020B0604020202020204" pitchFamily="2" charset="0"/>
                <a:sym typeface="Helvetica" panose="020B0604020202020204" pitchFamily="2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2" charset="0"/>
                <a:ea typeface="Helvetica" panose="020B0604020202020204" pitchFamily="2" charset="0"/>
                <a:cs typeface="Helvetica" panose="020B0604020202020204" pitchFamily="2" charset="0"/>
                <a:sym typeface="Helvetica" panose="020B0604020202020204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2" charset="0"/>
                <a:ea typeface="Helvetica" panose="020B0604020202020204" pitchFamily="2" charset="0"/>
                <a:cs typeface="Helvetica" panose="020B0604020202020204" pitchFamily="2" charset="0"/>
                <a:sym typeface="Helvetica" panose="020B0604020202020204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2" charset="0"/>
                <a:ea typeface="Helvetica" panose="020B0604020202020204" pitchFamily="2" charset="0"/>
                <a:cs typeface="Helvetica" panose="020B0604020202020204" pitchFamily="2" charset="0"/>
                <a:sym typeface="Helvetica" panose="020B0604020202020204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2" charset="0"/>
                <a:ea typeface="Helvetica" panose="020B0604020202020204" pitchFamily="2" charset="0"/>
                <a:cs typeface="Helvetica" panose="020B0604020202020204" pitchFamily="2" charset="0"/>
                <a:sym typeface="Helvetica" panose="020B0604020202020204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2" charset="0"/>
                <a:ea typeface="Helvetica" panose="020B0604020202020204" pitchFamily="2" charset="0"/>
                <a:cs typeface="Helvetica" panose="020B0604020202020204" pitchFamily="2" charset="0"/>
                <a:sym typeface="Helvetica" panose="020B0604020202020204" pitchFamily="2" charset="0"/>
              </a:defRPr>
            </a:lvl9pPr>
          </a:lstStyle>
          <a:p>
            <a:pPr eaLnBrk="1">
              <a:lnSpc>
                <a:spcPct val="70000"/>
              </a:lnSpc>
            </a:pPr>
            <a:endParaRPr lang="en-US" altLang="en-US" sz="3600" b="1" dirty="0">
              <a:solidFill>
                <a:srgbClr val="355C76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eaLnBrk="1">
              <a:lnSpc>
                <a:spcPct val="70000"/>
              </a:lnSpc>
            </a:pPr>
            <a:endParaRPr lang="en-US" altLang="en-US" sz="2800" dirty="0">
              <a:solidFill>
                <a:schemeClr val="tx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9254022" y="1792304"/>
            <a:ext cx="1614285" cy="3515721"/>
            <a:chOff x="799108" y="1205344"/>
            <a:chExt cx="3381995" cy="466675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0" name="Rounded Rectangle 6">
              <a:extLst>
                <a:ext uri="{FF2B5EF4-FFF2-40B4-BE49-F238E27FC236}">
                  <a16:creationId xmlns:a16="http://schemas.microsoft.com/office/drawing/2014/main" id="{5025B6F3-9F6E-48E2-99AB-A05C64A1B5AB}"/>
                </a:ext>
              </a:extLst>
            </p:cNvPr>
            <p:cNvSpPr/>
            <p:nvPr/>
          </p:nvSpPr>
          <p:spPr>
            <a:xfrm>
              <a:off x="799108" y="1205344"/>
              <a:ext cx="3381995" cy="4666755"/>
            </a:xfrm>
            <a:prstGeom prst="roundRect">
              <a:avLst>
                <a:gd name="adj" fmla="val 53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Rounded Rectangle 9">
              <a:extLst>
                <a:ext uri="{FF2B5EF4-FFF2-40B4-BE49-F238E27FC236}">
                  <a16:creationId xmlns:a16="http://schemas.microsoft.com/office/drawing/2014/main" id="{9A4F4CB3-CCFA-4489-AA4D-E8E54A1DDF01}"/>
                </a:ext>
              </a:extLst>
            </p:cNvPr>
            <p:cNvSpPr/>
            <p:nvPr/>
          </p:nvSpPr>
          <p:spPr>
            <a:xfrm>
              <a:off x="1076324" y="1421318"/>
              <a:ext cx="2827570" cy="503496"/>
            </a:xfrm>
            <a:prstGeom prst="roundRect">
              <a:avLst>
                <a:gd name="adj" fmla="val 6079"/>
              </a:avLst>
            </a:prstGeom>
            <a:solidFill>
              <a:schemeClr val="accent6"/>
            </a:solidFill>
            <a:ln w="127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600" b="1" kern="0" dirty="0">
                  <a:solidFill>
                    <a:prstClr val="black"/>
                  </a:solidFill>
                  <a:latin typeface="Calibri"/>
                </a:rPr>
                <a:t>Adaro</a:t>
              </a:r>
              <a:endParaRPr lang="id-ID" sz="1600" b="1" kern="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287359" y="1819228"/>
            <a:ext cx="1538506" cy="3515719"/>
            <a:chOff x="799108" y="1205344"/>
            <a:chExt cx="3381995" cy="4666755"/>
          </a:xfrm>
        </p:grpSpPr>
        <p:sp>
          <p:nvSpPr>
            <p:cNvPr id="43" name="Rounded Rectangle 6">
              <a:extLst>
                <a:ext uri="{FF2B5EF4-FFF2-40B4-BE49-F238E27FC236}">
                  <a16:creationId xmlns:a16="http://schemas.microsoft.com/office/drawing/2014/main" id="{5025B6F3-9F6E-48E2-99AB-A05C64A1B5AB}"/>
                </a:ext>
              </a:extLst>
            </p:cNvPr>
            <p:cNvSpPr/>
            <p:nvPr/>
          </p:nvSpPr>
          <p:spPr>
            <a:xfrm>
              <a:off x="799108" y="1205344"/>
              <a:ext cx="3381995" cy="4666755"/>
            </a:xfrm>
            <a:prstGeom prst="roundRect">
              <a:avLst>
                <a:gd name="adj" fmla="val 5344"/>
              </a:avLst>
            </a:prstGeom>
            <a:solidFill>
              <a:schemeClr val="accent4">
                <a:lumMod val="75000"/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" name="Rounded Rectangle 9">
              <a:extLst>
                <a:ext uri="{FF2B5EF4-FFF2-40B4-BE49-F238E27FC236}">
                  <a16:creationId xmlns:a16="http://schemas.microsoft.com/office/drawing/2014/main" id="{9A4F4CB3-CCFA-4489-AA4D-E8E54A1DDF01}"/>
                </a:ext>
              </a:extLst>
            </p:cNvPr>
            <p:cNvSpPr/>
            <p:nvPr/>
          </p:nvSpPr>
          <p:spPr>
            <a:xfrm>
              <a:off x="1076321" y="1421318"/>
              <a:ext cx="2827568" cy="503496"/>
            </a:xfrm>
            <a:prstGeom prst="roundRect">
              <a:avLst>
                <a:gd name="adj" fmla="val 6079"/>
              </a:avLst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600" b="1" kern="0" dirty="0" err="1">
                  <a:solidFill>
                    <a:prstClr val="black"/>
                  </a:solidFill>
                  <a:latin typeface="Calibri"/>
                </a:rPr>
                <a:t>Walhi</a:t>
              </a:r>
              <a:endParaRPr lang="id-ID" sz="1600" b="1" kern="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2735214" y="3294661"/>
            <a:ext cx="782133" cy="351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>
                <a:latin typeface="Calibri"/>
              </a:rPr>
              <a:t>VS</a:t>
            </a:r>
            <a:endParaRPr lang="en-US" sz="1600" dirty="0">
              <a:latin typeface="Calibri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3420671" y="1792305"/>
            <a:ext cx="1549382" cy="3515721"/>
            <a:chOff x="6789147" y="1205342"/>
            <a:chExt cx="2986871" cy="4307953"/>
          </a:xfrm>
          <a:solidFill>
            <a:srgbClr val="FFE5FF"/>
          </a:solidFill>
        </p:grpSpPr>
        <p:grpSp>
          <p:nvGrpSpPr>
            <p:cNvPr id="63" name="Group 62"/>
            <p:cNvGrpSpPr/>
            <p:nvPr/>
          </p:nvGrpSpPr>
          <p:grpSpPr>
            <a:xfrm>
              <a:off x="6789147" y="1205342"/>
              <a:ext cx="2986871" cy="4307953"/>
              <a:chOff x="799108" y="1205344"/>
              <a:chExt cx="3381995" cy="4666755"/>
            </a:xfrm>
            <a:grpFill/>
          </p:grpSpPr>
          <p:sp>
            <p:nvSpPr>
              <p:cNvPr id="65" name="Rounded Rectangle 6">
                <a:extLst>
                  <a:ext uri="{FF2B5EF4-FFF2-40B4-BE49-F238E27FC236}">
                    <a16:creationId xmlns:a16="http://schemas.microsoft.com/office/drawing/2014/main" id="{5025B6F3-9F6E-48E2-99AB-A05C64A1B5AB}"/>
                  </a:ext>
                </a:extLst>
              </p:cNvPr>
              <p:cNvSpPr/>
              <p:nvPr/>
            </p:nvSpPr>
            <p:spPr>
              <a:xfrm>
                <a:off x="799108" y="1205344"/>
                <a:ext cx="3381995" cy="4666755"/>
              </a:xfrm>
              <a:prstGeom prst="roundRect">
                <a:avLst>
                  <a:gd name="adj" fmla="val 5344"/>
                </a:avLst>
              </a:prstGeom>
              <a:solidFill>
                <a:srgbClr val="F5E3F5"/>
              </a:solidFill>
              <a:ln>
                <a:solidFill>
                  <a:srgbClr val="EAC4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id-ID" sz="16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6" name="Rounded Rectangle 9">
                <a:extLst>
                  <a:ext uri="{FF2B5EF4-FFF2-40B4-BE49-F238E27FC236}">
                    <a16:creationId xmlns:a16="http://schemas.microsoft.com/office/drawing/2014/main" id="{9A4F4CB3-CCFA-4489-AA4D-E8E54A1DDF01}"/>
                  </a:ext>
                </a:extLst>
              </p:cNvPr>
              <p:cNvSpPr/>
              <p:nvPr/>
            </p:nvSpPr>
            <p:spPr>
              <a:xfrm>
                <a:off x="1076321" y="1421318"/>
                <a:ext cx="2827568" cy="503496"/>
              </a:xfrm>
              <a:prstGeom prst="roundRect">
                <a:avLst>
                  <a:gd name="adj" fmla="val 6079"/>
                </a:avLst>
              </a:prstGeom>
              <a:solidFill>
                <a:srgbClr val="C45CC4"/>
              </a:solidFill>
              <a:ln w="12700" cap="flat" cmpd="sng" algn="ctr">
                <a:solidFill>
                  <a:srgbClr val="EAC4EA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sz="1600" b="1" kern="0" dirty="0">
                    <a:solidFill>
                      <a:prstClr val="black"/>
                    </a:solidFill>
                    <a:latin typeface="Calibri"/>
                  </a:rPr>
                  <a:t>ESDM</a:t>
                </a:r>
                <a:endParaRPr lang="id-ID" sz="1600" b="1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7033971" y="3705150"/>
              <a:ext cx="2742045" cy="414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endParaRPr lang="en-US" sz="16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8386A55-09BE-4A84-8D18-5510ABFE01A0}"/>
              </a:ext>
            </a:extLst>
          </p:cNvPr>
          <p:cNvGrpSpPr/>
          <p:nvPr/>
        </p:nvGrpSpPr>
        <p:grpSpPr>
          <a:xfrm>
            <a:off x="7002072" y="1792305"/>
            <a:ext cx="1601705" cy="3515723"/>
            <a:chOff x="6789147" y="1205342"/>
            <a:chExt cx="2986871" cy="4307953"/>
          </a:xfrm>
          <a:solidFill>
            <a:srgbClr val="FFE5FF"/>
          </a:solidFill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954A63AD-2E75-4639-8353-5AAFD0DD3969}"/>
                </a:ext>
              </a:extLst>
            </p:cNvPr>
            <p:cNvGrpSpPr/>
            <p:nvPr/>
          </p:nvGrpSpPr>
          <p:grpSpPr>
            <a:xfrm>
              <a:off x="6789147" y="1205342"/>
              <a:ext cx="2986871" cy="4307953"/>
              <a:chOff x="799108" y="1205344"/>
              <a:chExt cx="3381995" cy="4666755"/>
            </a:xfrm>
            <a:grpFill/>
          </p:grpSpPr>
          <p:sp>
            <p:nvSpPr>
              <p:cNvPr id="77" name="Rounded Rectangle 6">
                <a:extLst>
                  <a:ext uri="{FF2B5EF4-FFF2-40B4-BE49-F238E27FC236}">
                    <a16:creationId xmlns:a16="http://schemas.microsoft.com/office/drawing/2014/main" id="{8EDFF6D7-C5C4-445A-B017-BA35FF71FE01}"/>
                  </a:ext>
                </a:extLst>
              </p:cNvPr>
              <p:cNvSpPr/>
              <p:nvPr/>
            </p:nvSpPr>
            <p:spPr>
              <a:xfrm>
                <a:off x="799108" y="1205344"/>
                <a:ext cx="3381995" cy="4666755"/>
              </a:xfrm>
              <a:prstGeom prst="roundRect">
                <a:avLst>
                  <a:gd name="adj" fmla="val 5344"/>
                </a:avLst>
              </a:prstGeom>
              <a:solidFill>
                <a:srgbClr val="FFCDCD"/>
              </a:solidFill>
              <a:ln>
                <a:solidFill>
                  <a:srgbClr val="E4AE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id-ID" sz="16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8" name="Rounded Rectangle 9">
                <a:extLst>
                  <a:ext uri="{FF2B5EF4-FFF2-40B4-BE49-F238E27FC236}">
                    <a16:creationId xmlns:a16="http://schemas.microsoft.com/office/drawing/2014/main" id="{0830EB2F-7701-4670-A3C5-0AA3EC461FD1}"/>
                  </a:ext>
                </a:extLst>
              </p:cNvPr>
              <p:cNvSpPr/>
              <p:nvPr/>
            </p:nvSpPr>
            <p:spPr>
              <a:xfrm>
                <a:off x="1076321" y="1421318"/>
                <a:ext cx="2827568" cy="503496"/>
              </a:xfrm>
              <a:prstGeom prst="roundRect">
                <a:avLst>
                  <a:gd name="adj" fmla="val 6079"/>
                </a:avLst>
              </a:prstGeom>
              <a:solidFill>
                <a:srgbClr val="FF8989"/>
              </a:solidFill>
              <a:ln w="12700" cap="flat" cmpd="sng" algn="ctr">
                <a:solidFill>
                  <a:srgbClr val="E4AEDA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sz="1600" b="1" kern="0" dirty="0" err="1">
                    <a:solidFill>
                      <a:prstClr val="black"/>
                    </a:solidFill>
                    <a:latin typeface="Calibri"/>
                  </a:rPr>
                  <a:t>Masyarakat</a:t>
                </a:r>
                <a:r>
                  <a:rPr lang="en-US" sz="1600" b="1" kern="0" dirty="0">
                    <a:solidFill>
                      <a:prstClr val="black"/>
                    </a:solidFill>
                    <a:latin typeface="Calibri"/>
                  </a:rPr>
                  <a:t> </a:t>
                </a:r>
                <a:endParaRPr lang="id-ID" sz="1600" b="1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1693FB2-1220-4301-956A-7BC536C079AB}"/>
                </a:ext>
              </a:extLst>
            </p:cNvPr>
            <p:cNvSpPr txBox="1"/>
            <p:nvPr/>
          </p:nvSpPr>
          <p:spPr>
            <a:xfrm>
              <a:off x="6926313" y="3681613"/>
              <a:ext cx="2497219" cy="4148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endParaRPr lang="en-US" sz="1600" dirty="0">
                <a:latin typeface="Calibri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501" y="3094924"/>
            <a:ext cx="1431016" cy="7512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491" y="2998491"/>
            <a:ext cx="1137741" cy="10834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605" y="2845817"/>
            <a:ext cx="1239395" cy="1390133"/>
          </a:xfrm>
          <a:prstGeom prst="rect">
            <a:avLst/>
          </a:prstGeom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851" y="3017363"/>
            <a:ext cx="1126906" cy="12185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8498489" y="3374258"/>
            <a:ext cx="782133" cy="351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>
                <a:latin typeface="Calibri"/>
              </a:rPr>
              <a:t>VS</a:t>
            </a:r>
            <a:endParaRPr lang="en-US" sz="16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8112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mage4.jpeg">
            <a:extLst>
              <a:ext uri="{FF2B5EF4-FFF2-40B4-BE49-F238E27FC236}">
                <a16:creationId xmlns:a16="http://schemas.microsoft.com/office/drawing/2014/main" id="{AA2DAB69-448B-46F7-B16E-97A59ADF1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2" b="93503"/>
          <a:stretch>
            <a:fillRect/>
          </a:stretch>
        </p:blipFill>
        <p:spPr bwMode="auto">
          <a:xfrm>
            <a:off x="1524000" y="6599238"/>
            <a:ext cx="91440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" name="Picture 1" descr="image2.png">
            <a:extLst>
              <a:ext uri="{FF2B5EF4-FFF2-40B4-BE49-F238E27FC236}">
                <a16:creationId xmlns:a16="http://schemas.microsoft.com/office/drawing/2014/main" id="{E55F62F7-9F0A-407C-96C2-5245D1185D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55"/>
          <a:stretch>
            <a:fillRect/>
          </a:stretch>
        </p:blipFill>
        <p:spPr bwMode="auto">
          <a:xfrm>
            <a:off x="1524001" y="228601"/>
            <a:ext cx="69056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9C160855-F93B-4FFF-8F3D-CE61264FDBBD}"/>
              </a:ext>
            </a:extLst>
          </p:cNvPr>
          <p:cNvSpPr>
            <a:spLocks/>
          </p:cNvSpPr>
          <p:nvPr/>
        </p:nvSpPr>
        <p:spPr bwMode="auto">
          <a:xfrm>
            <a:off x="1600201" y="174625"/>
            <a:ext cx="733425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2" charset="0"/>
                <a:ea typeface="Helvetica" panose="020B0604020202020204" pitchFamily="2" charset="0"/>
                <a:cs typeface="Helvetica" panose="020B0604020202020204" pitchFamily="2" charset="0"/>
                <a:sym typeface="Helvetica" panose="020B0604020202020204" pitchFamily="2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2" charset="0"/>
                <a:ea typeface="Helvetica" panose="020B0604020202020204" pitchFamily="2" charset="0"/>
                <a:cs typeface="Helvetica" panose="020B0604020202020204" pitchFamily="2" charset="0"/>
                <a:sym typeface="Helvetica" panose="020B0604020202020204" pitchFamily="2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2" charset="0"/>
                <a:ea typeface="Helvetica" panose="020B0604020202020204" pitchFamily="2" charset="0"/>
                <a:cs typeface="Helvetica" panose="020B0604020202020204" pitchFamily="2" charset="0"/>
                <a:sym typeface="Helvetica" panose="020B0604020202020204" pitchFamily="2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2" charset="0"/>
                <a:ea typeface="Helvetica" panose="020B0604020202020204" pitchFamily="2" charset="0"/>
                <a:cs typeface="Helvetica" panose="020B0604020202020204" pitchFamily="2" charset="0"/>
                <a:sym typeface="Helvetica" panose="020B0604020202020204" pitchFamily="2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2" charset="0"/>
                <a:ea typeface="Helvetica" panose="020B0604020202020204" pitchFamily="2" charset="0"/>
                <a:cs typeface="Helvetica" panose="020B0604020202020204" pitchFamily="2" charset="0"/>
                <a:sym typeface="Helvetica" panose="020B0604020202020204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2" charset="0"/>
                <a:ea typeface="Helvetica" panose="020B0604020202020204" pitchFamily="2" charset="0"/>
                <a:cs typeface="Helvetica" panose="020B0604020202020204" pitchFamily="2" charset="0"/>
                <a:sym typeface="Helvetica" panose="020B0604020202020204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2" charset="0"/>
                <a:ea typeface="Helvetica" panose="020B0604020202020204" pitchFamily="2" charset="0"/>
                <a:cs typeface="Helvetica" panose="020B0604020202020204" pitchFamily="2" charset="0"/>
                <a:sym typeface="Helvetica" panose="020B0604020202020204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2" charset="0"/>
                <a:ea typeface="Helvetica" panose="020B0604020202020204" pitchFamily="2" charset="0"/>
                <a:cs typeface="Helvetica" panose="020B0604020202020204" pitchFamily="2" charset="0"/>
                <a:sym typeface="Helvetica" panose="020B0604020202020204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2" charset="0"/>
                <a:ea typeface="Helvetica" panose="020B0604020202020204" pitchFamily="2" charset="0"/>
                <a:cs typeface="Helvetica" panose="020B0604020202020204" pitchFamily="2" charset="0"/>
                <a:sym typeface="Helvetica" panose="020B0604020202020204" pitchFamily="2" charset="0"/>
              </a:defRPr>
            </a:lvl9pPr>
          </a:lstStyle>
          <a:p>
            <a:pPr eaLnBrk="1"/>
            <a:r>
              <a:rPr lang="en-US" altLang="en-US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...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176F8B4-1EB5-4E6C-9C2D-9A018D73FF98}"/>
              </a:ext>
            </a:extLst>
          </p:cNvPr>
          <p:cNvSpPr>
            <a:spLocks/>
          </p:cNvSpPr>
          <p:nvPr/>
        </p:nvSpPr>
        <p:spPr bwMode="auto">
          <a:xfrm>
            <a:off x="2355851" y="214214"/>
            <a:ext cx="8081963" cy="77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4290" tIns="34290" rIns="34290" bIns="34290" anchor="ctr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2" charset="0"/>
                <a:ea typeface="Helvetica" panose="020B0604020202020204" pitchFamily="2" charset="0"/>
                <a:cs typeface="Helvetica" panose="020B0604020202020204" pitchFamily="2" charset="0"/>
                <a:sym typeface="Helvetica" panose="020B0604020202020204" pitchFamily="2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2" charset="0"/>
                <a:ea typeface="Helvetica" panose="020B0604020202020204" pitchFamily="2" charset="0"/>
                <a:cs typeface="Helvetica" panose="020B0604020202020204" pitchFamily="2" charset="0"/>
                <a:sym typeface="Helvetica" panose="020B0604020202020204" pitchFamily="2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2" charset="0"/>
                <a:ea typeface="Helvetica" panose="020B0604020202020204" pitchFamily="2" charset="0"/>
                <a:cs typeface="Helvetica" panose="020B0604020202020204" pitchFamily="2" charset="0"/>
                <a:sym typeface="Helvetica" panose="020B0604020202020204" pitchFamily="2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2" charset="0"/>
                <a:ea typeface="Helvetica" panose="020B0604020202020204" pitchFamily="2" charset="0"/>
                <a:cs typeface="Helvetica" panose="020B0604020202020204" pitchFamily="2" charset="0"/>
                <a:sym typeface="Helvetica" panose="020B0604020202020204" pitchFamily="2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2" charset="0"/>
                <a:ea typeface="Helvetica" panose="020B0604020202020204" pitchFamily="2" charset="0"/>
                <a:cs typeface="Helvetica" panose="020B0604020202020204" pitchFamily="2" charset="0"/>
                <a:sym typeface="Helvetica" panose="020B0604020202020204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2" charset="0"/>
                <a:ea typeface="Helvetica" panose="020B0604020202020204" pitchFamily="2" charset="0"/>
                <a:cs typeface="Helvetica" panose="020B0604020202020204" pitchFamily="2" charset="0"/>
                <a:sym typeface="Helvetica" panose="020B0604020202020204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2" charset="0"/>
                <a:ea typeface="Helvetica" panose="020B0604020202020204" pitchFamily="2" charset="0"/>
                <a:cs typeface="Helvetica" panose="020B0604020202020204" pitchFamily="2" charset="0"/>
                <a:sym typeface="Helvetica" panose="020B0604020202020204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2" charset="0"/>
                <a:ea typeface="Helvetica" panose="020B0604020202020204" pitchFamily="2" charset="0"/>
                <a:cs typeface="Helvetica" panose="020B0604020202020204" pitchFamily="2" charset="0"/>
                <a:sym typeface="Helvetica" panose="020B0604020202020204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2" charset="0"/>
                <a:ea typeface="Helvetica" panose="020B0604020202020204" pitchFamily="2" charset="0"/>
                <a:cs typeface="Helvetica" panose="020B0604020202020204" pitchFamily="2" charset="0"/>
                <a:sym typeface="Helvetica" panose="020B0604020202020204" pitchFamily="2" charset="0"/>
              </a:defRPr>
            </a:lvl9pPr>
          </a:lstStyle>
          <a:p>
            <a:pPr eaLnBrk="1">
              <a:lnSpc>
                <a:spcPct val="70000"/>
              </a:lnSpc>
            </a:pPr>
            <a:r>
              <a:rPr lang="en-US" altLang="en-US" sz="3600" b="1" dirty="0" err="1">
                <a:solidFill>
                  <a:srgbClr val="355C76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Analisis</a:t>
            </a:r>
            <a:r>
              <a:rPr lang="en-US" altLang="en-US" sz="3600" b="1" dirty="0">
                <a:solidFill>
                  <a:srgbClr val="355C76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355C76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Studi</a:t>
            </a:r>
            <a:r>
              <a:rPr lang="en-US" altLang="en-US" sz="3600" b="1" dirty="0">
                <a:solidFill>
                  <a:srgbClr val="355C76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355C76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Kasus</a:t>
            </a:r>
            <a:endParaRPr lang="en-US" altLang="en-US" sz="3600" b="1" dirty="0">
              <a:solidFill>
                <a:srgbClr val="355C76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eaLnBrk="1">
              <a:lnSpc>
                <a:spcPct val="70000"/>
              </a:lnSpc>
            </a:pPr>
            <a:r>
              <a:rPr lang="en-US" altLang="en-US" sz="2800" dirty="0" err="1">
                <a:solidFill>
                  <a:schemeClr val="tx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Pendekatan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Hukum</a:t>
            </a:r>
            <a:endParaRPr lang="en-US" altLang="en-US" sz="2800" dirty="0">
              <a:solidFill>
                <a:schemeClr val="tx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287359" y="1819228"/>
            <a:ext cx="1538506" cy="3515719"/>
            <a:chOff x="799108" y="1205344"/>
            <a:chExt cx="3381995" cy="4666755"/>
          </a:xfrm>
        </p:grpSpPr>
        <p:sp>
          <p:nvSpPr>
            <p:cNvPr id="43" name="Rounded Rectangle 6">
              <a:extLst>
                <a:ext uri="{FF2B5EF4-FFF2-40B4-BE49-F238E27FC236}">
                  <a16:creationId xmlns:a16="http://schemas.microsoft.com/office/drawing/2014/main" id="{5025B6F3-9F6E-48E2-99AB-A05C64A1B5AB}"/>
                </a:ext>
              </a:extLst>
            </p:cNvPr>
            <p:cNvSpPr/>
            <p:nvPr/>
          </p:nvSpPr>
          <p:spPr>
            <a:xfrm>
              <a:off x="799108" y="1205344"/>
              <a:ext cx="3381995" cy="4666755"/>
            </a:xfrm>
            <a:prstGeom prst="roundRect">
              <a:avLst>
                <a:gd name="adj" fmla="val 5344"/>
              </a:avLst>
            </a:prstGeom>
            <a:solidFill>
              <a:schemeClr val="accent4">
                <a:lumMod val="75000"/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" name="Rounded Rectangle 9">
              <a:extLst>
                <a:ext uri="{FF2B5EF4-FFF2-40B4-BE49-F238E27FC236}">
                  <a16:creationId xmlns:a16="http://schemas.microsoft.com/office/drawing/2014/main" id="{9A4F4CB3-CCFA-4489-AA4D-E8E54A1DDF01}"/>
                </a:ext>
              </a:extLst>
            </p:cNvPr>
            <p:cNvSpPr/>
            <p:nvPr/>
          </p:nvSpPr>
          <p:spPr>
            <a:xfrm>
              <a:off x="1076321" y="1421318"/>
              <a:ext cx="2827568" cy="503496"/>
            </a:xfrm>
            <a:prstGeom prst="roundRect">
              <a:avLst>
                <a:gd name="adj" fmla="val 6079"/>
              </a:avLst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600" b="1" kern="0" dirty="0" err="1">
                  <a:solidFill>
                    <a:prstClr val="black"/>
                  </a:solidFill>
                  <a:latin typeface="Calibri"/>
                </a:rPr>
                <a:t>Walhi</a:t>
              </a:r>
              <a:endParaRPr lang="id-ID" sz="1600" b="1" kern="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2735214" y="3294661"/>
            <a:ext cx="782133" cy="351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>
                <a:latin typeface="Calibri"/>
              </a:rPr>
              <a:t>VS</a:t>
            </a:r>
            <a:endParaRPr lang="en-US" sz="1600" dirty="0">
              <a:latin typeface="Calibri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3420671" y="1792305"/>
            <a:ext cx="1549382" cy="3515721"/>
            <a:chOff x="6789147" y="1205342"/>
            <a:chExt cx="2986871" cy="4307953"/>
          </a:xfrm>
          <a:solidFill>
            <a:srgbClr val="FFE5FF"/>
          </a:solidFill>
        </p:grpSpPr>
        <p:grpSp>
          <p:nvGrpSpPr>
            <p:cNvPr id="63" name="Group 62"/>
            <p:cNvGrpSpPr/>
            <p:nvPr/>
          </p:nvGrpSpPr>
          <p:grpSpPr>
            <a:xfrm>
              <a:off x="6789147" y="1205342"/>
              <a:ext cx="2986871" cy="4307953"/>
              <a:chOff x="799108" y="1205344"/>
              <a:chExt cx="3381995" cy="4666755"/>
            </a:xfrm>
            <a:grpFill/>
          </p:grpSpPr>
          <p:sp>
            <p:nvSpPr>
              <p:cNvPr id="65" name="Rounded Rectangle 6">
                <a:extLst>
                  <a:ext uri="{FF2B5EF4-FFF2-40B4-BE49-F238E27FC236}">
                    <a16:creationId xmlns:a16="http://schemas.microsoft.com/office/drawing/2014/main" id="{5025B6F3-9F6E-48E2-99AB-A05C64A1B5AB}"/>
                  </a:ext>
                </a:extLst>
              </p:cNvPr>
              <p:cNvSpPr/>
              <p:nvPr/>
            </p:nvSpPr>
            <p:spPr>
              <a:xfrm>
                <a:off x="799108" y="1205344"/>
                <a:ext cx="3381995" cy="4666755"/>
              </a:xfrm>
              <a:prstGeom prst="roundRect">
                <a:avLst>
                  <a:gd name="adj" fmla="val 5344"/>
                </a:avLst>
              </a:prstGeom>
              <a:solidFill>
                <a:srgbClr val="F5E3F5"/>
              </a:solidFill>
              <a:ln>
                <a:solidFill>
                  <a:srgbClr val="EAC4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id-ID" sz="16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6" name="Rounded Rectangle 9">
                <a:extLst>
                  <a:ext uri="{FF2B5EF4-FFF2-40B4-BE49-F238E27FC236}">
                    <a16:creationId xmlns:a16="http://schemas.microsoft.com/office/drawing/2014/main" id="{9A4F4CB3-CCFA-4489-AA4D-E8E54A1DDF01}"/>
                  </a:ext>
                </a:extLst>
              </p:cNvPr>
              <p:cNvSpPr/>
              <p:nvPr/>
            </p:nvSpPr>
            <p:spPr>
              <a:xfrm>
                <a:off x="1076321" y="1421318"/>
                <a:ext cx="2827568" cy="503496"/>
              </a:xfrm>
              <a:prstGeom prst="roundRect">
                <a:avLst>
                  <a:gd name="adj" fmla="val 6079"/>
                </a:avLst>
              </a:prstGeom>
              <a:solidFill>
                <a:srgbClr val="C45CC4"/>
              </a:solidFill>
              <a:ln w="12700" cap="flat" cmpd="sng" algn="ctr">
                <a:solidFill>
                  <a:srgbClr val="EAC4EA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sz="1600" b="1" kern="0" dirty="0">
                    <a:solidFill>
                      <a:prstClr val="black"/>
                    </a:solidFill>
                    <a:latin typeface="Calibri"/>
                  </a:rPr>
                  <a:t>ESDM</a:t>
                </a:r>
                <a:endParaRPr lang="id-ID" sz="1600" b="1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7033971" y="3705150"/>
              <a:ext cx="2742045" cy="414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endParaRPr lang="en-US" sz="16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8386A55-09BE-4A84-8D18-5510ABFE01A0}"/>
              </a:ext>
            </a:extLst>
          </p:cNvPr>
          <p:cNvGrpSpPr/>
          <p:nvPr/>
        </p:nvGrpSpPr>
        <p:grpSpPr>
          <a:xfrm>
            <a:off x="7002072" y="1792305"/>
            <a:ext cx="4438088" cy="3734735"/>
            <a:chOff x="6789147" y="1205342"/>
            <a:chExt cx="2986871" cy="4307953"/>
          </a:xfrm>
          <a:solidFill>
            <a:srgbClr val="FFE5FF"/>
          </a:solidFill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954A63AD-2E75-4639-8353-5AAFD0DD3969}"/>
                </a:ext>
              </a:extLst>
            </p:cNvPr>
            <p:cNvGrpSpPr/>
            <p:nvPr/>
          </p:nvGrpSpPr>
          <p:grpSpPr>
            <a:xfrm>
              <a:off x="6789147" y="1205342"/>
              <a:ext cx="2986871" cy="4307953"/>
              <a:chOff x="799108" y="1205344"/>
              <a:chExt cx="3381995" cy="4666755"/>
            </a:xfrm>
            <a:grpFill/>
          </p:grpSpPr>
          <p:sp>
            <p:nvSpPr>
              <p:cNvPr id="77" name="Rounded Rectangle 6">
                <a:extLst>
                  <a:ext uri="{FF2B5EF4-FFF2-40B4-BE49-F238E27FC236}">
                    <a16:creationId xmlns:a16="http://schemas.microsoft.com/office/drawing/2014/main" id="{8EDFF6D7-C5C4-445A-B017-BA35FF71FE01}"/>
                  </a:ext>
                </a:extLst>
              </p:cNvPr>
              <p:cNvSpPr/>
              <p:nvPr/>
            </p:nvSpPr>
            <p:spPr>
              <a:xfrm>
                <a:off x="799108" y="1205344"/>
                <a:ext cx="3381995" cy="4666755"/>
              </a:xfrm>
              <a:prstGeom prst="roundRect">
                <a:avLst>
                  <a:gd name="adj" fmla="val 5344"/>
                </a:avLst>
              </a:prstGeom>
              <a:solidFill>
                <a:srgbClr val="FFCDCD"/>
              </a:solidFill>
              <a:ln>
                <a:solidFill>
                  <a:srgbClr val="E4AE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id-ID" sz="16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8" name="Rounded Rectangle 9">
                <a:extLst>
                  <a:ext uri="{FF2B5EF4-FFF2-40B4-BE49-F238E27FC236}">
                    <a16:creationId xmlns:a16="http://schemas.microsoft.com/office/drawing/2014/main" id="{0830EB2F-7701-4670-A3C5-0AA3EC461FD1}"/>
                  </a:ext>
                </a:extLst>
              </p:cNvPr>
              <p:cNvSpPr/>
              <p:nvPr/>
            </p:nvSpPr>
            <p:spPr>
              <a:xfrm>
                <a:off x="1076320" y="1421318"/>
                <a:ext cx="2827569" cy="4450777"/>
              </a:xfrm>
              <a:prstGeom prst="roundRect">
                <a:avLst>
                  <a:gd name="adj" fmla="val 6079"/>
                </a:avLst>
              </a:prstGeom>
              <a:solidFill>
                <a:srgbClr val="FF8989"/>
              </a:solidFill>
              <a:ln w="12700" cap="flat" cmpd="sng" algn="ctr">
                <a:solidFill>
                  <a:srgbClr val="E4AEDA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id-ID" sz="1600" b="1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1693FB2-1220-4301-956A-7BC536C079AB}"/>
                </a:ext>
              </a:extLst>
            </p:cNvPr>
            <p:cNvSpPr txBox="1"/>
            <p:nvPr/>
          </p:nvSpPr>
          <p:spPr>
            <a:xfrm>
              <a:off x="6926313" y="3681613"/>
              <a:ext cx="2497219" cy="4148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endParaRPr lang="en-US" sz="1600" dirty="0">
                <a:latin typeface="Calibri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501" y="3094924"/>
            <a:ext cx="1431016" cy="7512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491" y="2998491"/>
            <a:ext cx="1137741" cy="108349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640321" y="2135411"/>
            <a:ext cx="32760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/>
              <a:t>1. </a:t>
            </a:r>
            <a:r>
              <a:rPr lang="id-ID" sz="2000" dirty="0"/>
              <a:t>Hubungan hukum baru karena diciptakan oleh UU No. 4 Tahun 2009</a:t>
            </a:r>
            <a:endParaRPr lang="en-US" sz="2000" dirty="0"/>
          </a:p>
          <a:p>
            <a:pPr lvl="0"/>
            <a:r>
              <a:rPr lang="en-US" sz="2000" dirty="0"/>
              <a:t>2. </a:t>
            </a:r>
            <a:r>
              <a:rPr lang="id-ID" sz="2000" dirty="0"/>
              <a:t>Hubungan hukum baru sudah diciptakan oleh Pemerintah pemberi izin.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8801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667000" y="533400"/>
            <a:ext cx="7315200" cy="1143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048000" y="609600"/>
            <a:ext cx="62484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400" dirty="0" err="1">
                <a:latin typeface="Bernard MT Condensed" pitchFamily="18" charset="0"/>
              </a:rPr>
              <a:t>Terimakasih</a:t>
            </a:r>
            <a:endParaRPr lang="en-US" sz="2800" dirty="0">
              <a:latin typeface="Arial Black" pitchFamily="34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159" y="1987826"/>
            <a:ext cx="3398389" cy="36748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5395235"/>
      </p:ext>
    </p:extLst>
  </p:cSld>
  <p:clrMapOvr>
    <a:masterClrMapping/>
  </p:clrMapOvr>
  <p:transition spd="med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2CE67-1DDA-4DDE-9947-E86F1EF85EF0}" type="slidenum">
              <a:rPr lang="en-AU" smtClean="0"/>
              <a:t>2</a:t>
            </a:fld>
            <a:endParaRPr lang="en-AU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429642"/>
            <a:ext cx="12192000" cy="757339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668" y="5978525"/>
            <a:ext cx="2445288" cy="1485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4457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/>
              <a:t>POLITIK HUKUM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7687875"/>
              </p:ext>
            </p:extLst>
          </p:nvPr>
        </p:nvGraphicFramePr>
        <p:xfrm>
          <a:off x="1981199" y="1600200"/>
          <a:ext cx="7948613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xplosion 2 2"/>
          <p:cNvSpPr/>
          <p:nvPr/>
        </p:nvSpPr>
        <p:spPr>
          <a:xfrm>
            <a:off x="4514849" y="4443413"/>
            <a:ext cx="2728913" cy="2157413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LEGAL DRAFTING</a:t>
            </a:r>
          </a:p>
        </p:txBody>
      </p:sp>
    </p:spTree>
    <p:extLst>
      <p:ext uri="{BB962C8B-B14F-4D97-AF65-F5344CB8AC3E}">
        <p14:creationId xmlns:p14="http://schemas.microsoft.com/office/powerpoint/2010/main" val="254662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BD7E3D9-40B9-44BB-A099-BC5090928C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4558" t="30532" r="33310" b="14217"/>
          <a:stretch/>
        </p:blipFill>
        <p:spPr>
          <a:xfrm>
            <a:off x="3227926" y="768380"/>
            <a:ext cx="9082359" cy="54144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B19F35-ABBB-4AFD-BAA0-92A2AED17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Hutan</a:t>
            </a:r>
            <a:endParaRPr lang="en-US" sz="2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98E94-3295-441E-8AD9-7AF122BDD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2CE67-1DDA-4DDE-9947-E86F1EF85EF0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6432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FFDBD60-4C81-44EB-BFEF-C766B167C6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525" t="18962" r="26403" b="13273"/>
          <a:stretch/>
        </p:blipFill>
        <p:spPr>
          <a:xfrm>
            <a:off x="3597972" y="1109415"/>
            <a:ext cx="8515259" cy="48393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F25D21-C76F-4D00-A9BB-5CB7D18F2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315" y="2047973"/>
            <a:ext cx="2961074" cy="300826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Sawit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89BD2-E819-484E-9F20-EF0B3C22B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2CE67-1DDA-4DDE-9947-E86F1EF85EF0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3507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5D2C3BE-C7EF-4F89-B50A-BC8D9AC6F3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09" t="21323" r="22420" b="11148"/>
          <a:stretch/>
        </p:blipFill>
        <p:spPr>
          <a:xfrm>
            <a:off x="2653637" y="1037692"/>
            <a:ext cx="9545649" cy="47980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BB1450-9F0B-4B05-9E5B-FCF146FBE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Sawit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00E51-D2EF-4EC6-89F8-9F7C822DE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27BD8-9970-49BC-BA3D-39965CDF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2CE67-1DDA-4DDE-9947-E86F1EF85EF0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3885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CCCA0F2-6599-413A-A1A2-19EF766C90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392" t="17545" r="5020" b="7606"/>
          <a:stretch/>
        </p:blipFill>
        <p:spPr>
          <a:xfrm>
            <a:off x="3370782" y="963837"/>
            <a:ext cx="8807250" cy="49540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F9C023-8FF9-475E-9AE6-195112355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Kesimpulan KPK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5760AE-B9DE-4829-9076-DD6E78FD4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2CE67-1DDA-4DDE-9947-E86F1EF85EF0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4083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3175"/>
            <a:ext cx="12192000" cy="1143000"/>
          </a:xfrm>
          <a:solidFill>
            <a:srgbClr val="006600"/>
          </a:solidFill>
        </p:spPr>
        <p:txBody>
          <a:bodyPr/>
          <a:lstStyle/>
          <a:p>
            <a:pPr eaLnBrk="1" hangingPunct="1"/>
            <a:r>
              <a:rPr lang="en-US" sz="4800" dirty="0">
                <a:solidFill>
                  <a:schemeClr val="bg1"/>
                </a:solidFill>
                <a:latin typeface="Impact" pitchFamily="34" charset="0"/>
              </a:rPr>
              <a:t>   </a:t>
            </a:r>
            <a:r>
              <a:rPr lang="id-ID" sz="4800" dirty="0">
                <a:solidFill>
                  <a:schemeClr val="bg1"/>
                </a:solidFill>
                <a:latin typeface="Impact" pitchFamily="34" charset="0"/>
              </a:rPr>
              <a:t>TANTANGAN PENEGAKAN HUKUM</a:t>
            </a:r>
            <a:endParaRPr lang="en-US" sz="48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63549" y="2805113"/>
            <a:ext cx="10995025" cy="2903537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2400"/>
              </a:spcBef>
            </a:pPr>
            <a:r>
              <a:rPr lang="en-US" sz="2400" b="1" dirty="0">
                <a:latin typeface="Arial" charset="0"/>
                <a:cs typeface="Arial" charset="0"/>
              </a:rPr>
              <a:t>PT. </a:t>
            </a:r>
            <a:r>
              <a:rPr lang="en-US" sz="2400" b="1" dirty="0" err="1">
                <a:latin typeface="Arial" charset="0"/>
                <a:cs typeface="Arial" charset="0"/>
              </a:rPr>
              <a:t>Antang</a:t>
            </a:r>
            <a:r>
              <a:rPr lang="en-US" sz="2400" b="1" dirty="0"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latin typeface="Arial" charset="0"/>
                <a:cs typeface="Arial" charset="0"/>
              </a:rPr>
              <a:t>Gunung</a:t>
            </a:r>
            <a:r>
              <a:rPr lang="en-US" sz="2400" b="1" dirty="0"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latin typeface="Arial" charset="0"/>
                <a:cs typeface="Arial" charset="0"/>
              </a:rPr>
              <a:t>Meratus</a:t>
            </a:r>
            <a:r>
              <a:rPr lang="en-US" sz="2400" b="1" dirty="0">
                <a:latin typeface="Arial" charset="0"/>
                <a:cs typeface="Arial" charset="0"/>
              </a:rPr>
              <a:t> : </a:t>
            </a:r>
            <a:r>
              <a:rPr lang="en-US" sz="2400" b="1" dirty="0" err="1">
                <a:latin typeface="Arial" charset="0"/>
                <a:cs typeface="Arial" charset="0"/>
              </a:rPr>
              <a:t>Limbah</a:t>
            </a:r>
            <a:r>
              <a:rPr lang="en-US" sz="2400" b="1" dirty="0"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latin typeface="Arial" charset="0"/>
                <a:cs typeface="Arial" charset="0"/>
              </a:rPr>
              <a:t>cair</a:t>
            </a:r>
            <a:r>
              <a:rPr lang="en-US" sz="2400" b="1" dirty="0">
                <a:latin typeface="Arial" charset="0"/>
                <a:cs typeface="Arial" charset="0"/>
              </a:rPr>
              <a:t> yang di </a:t>
            </a:r>
            <a:r>
              <a:rPr lang="en-US" sz="2400" b="1" dirty="0" err="1">
                <a:latin typeface="Arial" charset="0"/>
                <a:cs typeface="Arial" charset="0"/>
              </a:rPr>
              <a:t>olah</a:t>
            </a:r>
            <a:r>
              <a:rPr lang="en-US" sz="2400" b="1" dirty="0"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latin typeface="Arial" charset="0"/>
                <a:cs typeface="Arial" charset="0"/>
              </a:rPr>
              <a:t>pada</a:t>
            </a:r>
            <a:r>
              <a:rPr lang="en-US" sz="2400" b="1" dirty="0"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latin typeface="Arial" charset="0"/>
                <a:cs typeface="Arial" charset="0"/>
              </a:rPr>
              <a:t>penampungan</a:t>
            </a:r>
            <a:r>
              <a:rPr lang="en-US" sz="2400" b="1" dirty="0"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latin typeface="Arial" charset="0"/>
                <a:cs typeface="Arial" charset="0"/>
              </a:rPr>
              <a:t>limbah</a:t>
            </a:r>
            <a:r>
              <a:rPr lang="en-US" sz="2400" b="1" dirty="0"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latin typeface="Arial" charset="0"/>
                <a:cs typeface="Arial" charset="0"/>
              </a:rPr>
              <a:t>yaitu</a:t>
            </a:r>
            <a:r>
              <a:rPr lang="en-US" sz="2400" b="1" dirty="0">
                <a:latin typeface="Arial" charset="0"/>
                <a:cs typeface="Arial" charset="0"/>
              </a:rPr>
              <a:t> </a:t>
            </a:r>
            <a:r>
              <a:rPr lang="en-US" sz="2400" b="1" i="1" dirty="0">
                <a:latin typeface="Arial" charset="0"/>
                <a:cs typeface="Arial" charset="0"/>
              </a:rPr>
              <a:t>settling pond </a:t>
            </a:r>
            <a:r>
              <a:rPr lang="en-US" sz="2400" b="1" dirty="0" err="1">
                <a:latin typeface="Arial" charset="0"/>
                <a:cs typeface="Arial" charset="0"/>
              </a:rPr>
              <a:t>nya</a:t>
            </a:r>
            <a:r>
              <a:rPr lang="en-US" sz="2400" b="1" dirty="0"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latin typeface="Arial" charset="0"/>
                <a:cs typeface="Arial" charset="0"/>
              </a:rPr>
              <a:t>jebol</a:t>
            </a:r>
            <a:endParaRPr lang="en-US" sz="2400" b="1" dirty="0">
              <a:latin typeface="Arial" charset="0"/>
              <a:cs typeface="Arial" charset="0"/>
            </a:endParaRPr>
          </a:p>
          <a:p>
            <a:pPr algn="just">
              <a:spcBef>
                <a:spcPts val="2400"/>
              </a:spcBef>
            </a:pPr>
            <a:r>
              <a:rPr lang="en-US" sz="2400" b="1" dirty="0">
                <a:latin typeface="Arial" charset="0"/>
                <a:cs typeface="Arial" charset="0"/>
              </a:rPr>
              <a:t>PT. </a:t>
            </a:r>
            <a:r>
              <a:rPr lang="en-US" sz="2400" b="1" dirty="0" err="1">
                <a:latin typeface="Arial" charset="0"/>
                <a:cs typeface="Arial" charset="0"/>
              </a:rPr>
              <a:t>Baramarta</a:t>
            </a:r>
            <a:r>
              <a:rPr lang="en-US" sz="2400" b="1" dirty="0">
                <a:latin typeface="Arial" charset="0"/>
                <a:cs typeface="Arial" charset="0"/>
              </a:rPr>
              <a:t> 	: </a:t>
            </a:r>
            <a:r>
              <a:rPr lang="en-US" sz="2400" b="1" dirty="0" err="1">
                <a:latin typeface="Arial" charset="0"/>
                <a:cs typeface="Arial" charset="0"/>
              </a:rPr>
              <a:t>Dalam</a:t>
            </a:r>
            <a:r>
              <a:rPr lang="en-US" sz="2400" b="1" dirty="0"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latin typeface="Arial" charset="0"/>
                <a:cs typeface="Arial" charset="0"/>
              </a:rPr>
              <a:t>wilayah</a:t>
            </a:r>
            <a:r>
              <a:rPr lang="en-US" sz="2400" b="1" dirty="0">
                <a:latin typeface="Arial" charset="0"/>
                <a:cs typeface="Arial" charset="0"/>
              </a:rPr>
              <a:t> IUP PT. </a:t>
            </a:r>
            <a:r>
              <a:rPr lang="en-US" sz="2400" b="1" dirty="0" err="1">
                <a:latin typeface="Arial" charset="0"/>
                <a:cs typeface="Arial" charset="0"/>
              </a:rPr>
              <a:t>Baratama</a:t>
            </a:r>
            <a:r>
              <a:rPr lang="en-US" sz="2400" b="1" dirty="0"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latin typeface="Arial" charset="0"/>
                <a:cs typeface="Arial" charset="0"/>
              </a:rPr>
              <a:t>ada</a:t>
            </a:r>
            <a:r>
              <a:rPr lang="en-US" sz="2400" b="1" dirty="0"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latin typeface="Arial" charset="0"/>
                <a:cs typeface="Arial" charset="0"/>
              </a:rPr>
              <a:t>kegiatan</a:t>
            </a:r>
            <a:r>
              <a:rPr lang="en-US" sz="2400" b="1" dirty="0">
                <a:latin typeface="Arial" charset="0"/>
                <a:cs typeface="Arial" charset="0"/>
              </a:rPr>
              <a:t> illegal mining yang </a:t>
            </a:r>
            <a:r>
              <a:rPr lang="en-US" sz="2400" b="1" dirty="0" err="1">
                <a:latin typeface="Arial" charset="0"/>
                <a:cs typeface="Arial" charset="0"/>
              </a:rPr>
              <a:t>dilakukan</a:t>
            </a:r>
            <a:r>
              <a:rPr lang="en-US" sz="2400" b="1" dirty="0"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latin typeface="Arial" charset="0"/>
                <a:cs typeface="Arial" charset="0"/>
              </a:rPr>
              <a:t>oleh</a:t>
            </a:r>
            <a:r>
              <a:rPr lang="en-US" sz="2400" b="1" dirty="0">
                <a:latin typeface="Arial" charset="0"/>
                <a:cs typeface="Arial" charset="0"/>
              </a:rPr>
              <a:t> orang lain </a:t>
            </a:r>
            <a:endParaRPr lang="id-ID" sz="2400" b="1" dirty="0">
              <a:latin typeface="Arial" charset="0"/>
              <a:cs typeface="Arial" charset="0"/>
            </a:endParaRPr>
          </a:p>
          <a:p>
            <a:pPr algn="just" eaLnBrk="1" hangingPunct="1">
              <a:spcBef>
                <a:spcPts val="2400"/>
              </a:spcBef>
            </a:pPr>
            <a:r>
              <a:rPr lang="en-US" sz="2400" b="1" dirty="0">
                <a:latin typeface="Arial" charset="0"/>
                <a:cs typeface="Arial" charset="0"/>
              </a:rPr>
              <a:t>PT. ADARO	 : </a:t>
            </a:r>
            <a:r>
              <a:rPr lang="id-ID" sz="2400" b="1" dirty="0">
                <a:latin typeface="Arial" charset="0"/>
                <a:cs typeface="Arial" charset="0"/>
              </a:rPr>
              <a:t>Sengketa Lahan</a:t>
            </a:r>
          </a:p>
          <a:p>
            <a:pPr algn="just">
              <a:spcBef>
                <a:spcPts val="2400"/>
              </a:spcBef>
            </a:pPr>
            <a:r>
              <a:rPr lang="en-US" sz="2400" b="1" dirty="0">
                <a:latin typeface="Arial" charset="0"/>
                <a:cs typeface="Arial" charset="0"/>
              </a:rPr>
              <a:t>KUD </a:t>
            </a:r>
            <a:r>
              <a:rPr lang="en-US" sz="2400" b="1" dirty="0" err="1">
                <a:latin typeface="Arial" charset="0"/>
                <a:cs typeface="Arial" charset="0"/>
              </a:rPr>
              <a:t>Karya</a:t>
            </a:r>
            <a:r>
              <a:rPr lang="en-US" sz="2400" b="1" dirty="0"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latin typeface="Arial" charset="0"/>
                <a:cs typeface="Arial" charset="0"/>
              </a:rPr>
              <a:t>Murni</a:t>
            </a:r>
            <a:r>
              <a:rPr lang="en-US" sz="2400" b="1" dirty="0">
                <a:latin typeface="Arial" charset="0"/>
                <a:cs typeface="Arial" charset="0"/>
              </a:rPr>
              <a:t>  : </a:t>
            </a:r>
            <a:r>
              <a:rPr lang="en-US" sz="2400" b="1" dirty="0" err="1">
                <a:latin typeface="Arial" charset="0"/>
                <a:cs typeface="Arial" charset="0"/>
              </a:rPr>
              <a:t>tidak</a:t>
            </a:r>
            <a:r>
              <a:rPr lang="en-US" sz="2400" b="1" dirty="0"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latin typeface="Arial" charset="0"/>
                <a:cs typeface="Arial" charset="0"/>
              </a:rPr>
              <a:t>memiliki</a:t>
            </a:r>
            <a:r>
              <a:rPr lang="en-US" sz="2400" b="1" dirty="0"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latin typeface="Arial" charset="0"/>
                <a:cs typeface="Arial" charset="0"/>
              </a:rPr>
              <a:t>settlling</a:t>
            </a:r>
            <a:r>
              <a:rPr lang="en-US" sz="2400" b="1" dirty="0">
                <a:latin typeface="Arial" charset="0"/>
                <a:cs typeface="Arial" charset="0"/>
              </a:rPr>
              <a:t> pound  </a:t>
            </a:r>
            <a:r>
              <a:rPr lang="en-US" sz="2400" b="1" dirty="0" err="1">
                <a:latin typeface="Arial" charset="0"/>
                <a:cs typeface="Arial" charset="0"/>
              </a:rPr>
              <a:t>dan</a:t>
            </a:r>
            <a:r>
              <a:rPr lang="en-US" sz="2400" b="1" dirty="0"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latin typeface="Arial" charset="0"/>
                <a:cs typeface="Arial" charset="0"/>
              </a:rPr>
              <a:t>tidak</a:t>
            </a:r>
            <a:r>
              <a:rPr lang="en-US" sz="2400" b="1" dirty="0"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latin typeface="Arial" charset="0"/>
                <a:cs typeface="Arial" charset="0"/>
              </a:rPr>
              <a:t>memiliki</a:t>
            </a:r>
            <a:r>
              <a:rPr lang="en-US" sz="2400" b="1" dirty="0"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latin typeface="Arial" charset="0"/>
                <a:cs typeface="Arial" charset="0"/>
              </a:rPr>
              <a:t>izin</a:t>
            </a:r>
            <a:r>
              <a:rPr lang="en-US" sz="2400" b="1" dirty="0"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latin typeface="Arial" charset="0"/>
                <a:cs typeface="Arial" charset="0"/>
              </a:rPr>
              <a:t>pembuangan</a:t>
            </a:r>
            <a:r>
              <a:rPr lang="en-US" sz="2400" b="1" dirty="0"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latin typeface="Arial" charset="0"/>
                <a:cs typeface="Arial" charset="0"/>
              </a:rPr>
              <a:t>limbah</a:t>
            </a:r>
            <a:r>
              <a:rPr lang="en-US" sz="2400" b="1" dirty="0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spcBef>
                <a:spcPts val="2400"/>
              </a:spcBef>
            </a:pPr>
            <a:endParaRPr lang="en-US" sz="2400" b="1" u="sng" dirty="0">
              <a:latin typeface="Arial" charset="0"/>
              <a:cs typeface="Arial" charset="0"/>
            </a:endParaRPr>
          </a:p>
          <a:p>
            <a:pPr eaLnBrk="1" hangingPunct="1">
              <a:spcBef>
                <a:spcPts val="2400"/>
              </a:spcBef>
              <a:buFont typeface="Wingdings 3" pitchFamily="18" charset="2"/>
              <a:buNone/>
            </a:pPr>
            <a:endParaRPr lang="en-US" sz="2400" b="1" dirty="0">
              <a:latin typeface="Arial" charset="0"/>
              <a:cs typeface="Arial" charset="0"/>
            </a:endParaRP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598488" y="1376363"/>
            <a:ext cx="10460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d-ID" sz="3200" dirty="0">
                <a:latin typeface="Cambria" pitchFamily="18" charset="0"/>
                <a:cs typeface="Times New Roman" pitchFamily="18" charset="0"/>
              </a:rPr>
              <a:t>HASIL PENGAWASAN</a:t>
            </a:r>
            <a:endParaRPr lang="en-US" sz="3200" dirty="0"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429840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" y="365125"/>
            <a:ext cx="11680508" cy="596979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2CE67-1DDA-4DDE-9947-E86F1EF85EF0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785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1211</TotalTime>
  <Words>155</Words>
  <Application>Microsoft Office PowerPoint</Application>
  <PresentationFormat>Widescreen</PresentationFormat>
  <Paragraphs>41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Bernard MT Condensed</vt:lpstr>
      <vt:lpstr>Calibri</vt:lpstr>
      <vt:lpstr>Calibri Light</vt:lpstr>
      <vt:lpstr>Cambria</vt:lpstr>
      <vt:lpstr>Impact</vt:lpstr>
      <vt:lpstr>Wingdings 3</vt:lpstr>
      <vt:lpstr>Office Theme</vt:lpstr>
      <vt:lpstr>PROBLEMATIK DAN TANTANGAN PENEGAKAN HUKUM TINDAK PIDANA KORUPSI SEKTOR SUMBER DAYA ALAM DI KALIMANTAN  SELATAN</vt:lpstr>
      <vt:lpstr>PowerPoint Presentation</vt:lpstr>
      <vt:lpstr>POLITIK HUKUM</vt:lpstr>
      <vt:lpstr>Hutan</vt:lpstr>
      <vt:lpstr>Sawit</vt:lpstr>
      <vt:lpstr>Sawit</vt:lpstr>
      <vt:lpstr>Kesimpulan KPK</vt:lpstr>
      <vt:lpstr>   TANTANGAN PENEGAKAN HUKUM</vt:lpstr>
      <vt:lpstr>PowerPoint Presentation</vt:lpstr>
      <vt:lpstr>PowerPoint Presentation</vt:lpstr>
      <vt:lpstr>PowerPoint Presentation</vt:lpstr>
      <vt:lpstr>Terimakasih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Mati di Lumbung Energi</dc:title>
  <dc:creator>Denny Indrayana</dc:creator>
  <cp:lastModifiedBy>Natosmal Oemar, Erwin</cp:lastModifiedBy>
  <cp:revision>58</cp:revision>
  <dcterms:created xsi:type="dcterms:W3CDTF">2017-11-01T20:17:14Z</dcterms:created>
  <dcterms:modified xsi:type="dcterms:W3CDTF">2020-09-01T08:21:55Z</dcterms:modified>
</cp:coreProperties>
</file>