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7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8"/>
  </p:normalViewPr>
  <p:slideViewPr>
    <p:cSldViewPr snapToGrid="0" snapToObjects="1">
      <p:cViewPr>
        <p:scale>
          <a:sx n="98" d="100"/>
          <a:sy n="98" d="100"/>
        </p:scale>
        <p:origin x="4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saragihalamsyah/Documents/Alamsyah%20Saragih/AURIGA/Realisasi%20Investasi%20Penanaman%20Modal%20Luar%20Negeri%20Menurut%20Negara.xlsx" TargetMode="External" /><Relationship Id="rId2" Type="http://schemas.microsoft.com/office/2011/relationships/chartColorStyle" Target="colors1.xml" /><Relationship Id="rId1" Type="http://schemas.microsoft.com/office/2011/relationships/chartStyle" Target="style1.xml" /><Relationship Id="rId4" Type="http://schemas.openxmlformats.org/officeDocument/2006/relationships/chartUserShapes" Target="../drawings/drawing1.xml" 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saragihalamsyah/Documents/Alamsyah%20Saragih/Literatur/Economic/Data/API_FS.AST.PRVT.GD.ZS_DS2_en_excel_v2_2256308.xls" TargetMode="External" /><Relationship Id="rId2" Type="http://schemas.microsoft.com/office/2011/relationships/chartColorStyle" Target="colors2.xml" /><Relationship Id="rId1" Type="http://schemas.microsoft.com/office/2011/relationships/chartStyle" Target="style2.xml" /><Relationship Id="rId4" Type="http://schemas.openxmlformats.org/officeDocument/2006/relationships/chartUserShapes" Target="../drawings/drawing2.xml" 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saragihalamsyah/Documents/Alamsyah%20Saragih/AURIGA/API_CM.MKT.LCAP.GD.ZS_DS2_en_excel_v2_2446427.xls" TargetMode="External" /><Relationship Id="rId2" Type="http://schemas.microsoft.com/office/2011/relationships/chartColorStyle" Target="colors3.xml" /><Relationship Id="rId1" Type="http://schemas.microsoft.com/office/2011/relationships/chartStyle" Target="style3.xml" /><Relationship Id="rId4" Type="http://schemas.openxmlformats.org/officeDocument/2006/relationships/chartUserShapes" Target="../drawings/drawing3.xml" 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saragihalamsyah/Documents/Alamsyah%20Saragih/Literatur/Economic/Data/API_FR.INR.LNDP_DS2_en_excel_v2_2252601.xlsx" TargetMode="External" /><Relationship Id="rId2" Type="http://schemas.microsoft.com/office/2011/relationships/chartColorStyle" Target="colors4.xml" /><Relationship Id="rId1" Type="http://schemas.microsoft.com/office/2011/relationships/chartStyle" Target="style4.xml" /><Relationship Id="rId4" Type="http://schemas.openxmlformats.org/officeDocument/2006/relationships/chartUserShapes" Target="../drawings/drawing4.xml" 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saragihalamsyah/Documents/Alamsyah%20Saragih/AURIGA/Realisasi%20Investasi%20Penanaman%20Modal%20Dalam%20Negeri%20Menurut%20Sektor%20Ekonomi%20(23%20Sektor).xlsx" TargetMode="External" /><Relationship Id="rId2" Type="http://schemas.microsoft.com/office/2011/relationships/chartColorStyle" Target="colors5.xml" /><Relationship Id="rId1" Type="http://schemas.microsoft.com/office/2011/relationships/chartStyle" Target="style5.xml" 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saragihalamsyah/Documents/Alamsyah%20Saragih/AURIGA/Realisasi%20Investasi%20Penanaman%20Modal%20Dalam%20Negeri%20Menurut%20Sektor%20Ekonomi%20(23%20Sektor).xlsx" TargetMode="External" /><Relationship Id="rId2" Type="http://schemas.microsoft.com/office/2011/relationships/chartColorStyle" Target="colors6.xml" /><Relationship Id="rId1" Type="http://schemas.microsoft.com/office/2011/relationships/chartStyle" Target="style6.xml" 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Users/saragihalamsyah/Documents/Alamsyah%20Saragih/AURIGA/Realisasi%20Investasi%20Penanaman%20Modal%20Luar%20Negeri%20Menurut%20Negara.xlsx" TargetMode="External" /><Relationship Id="rId2" Type="http://schemas.microsoft.com/office/2011/relationships/chartColorStyle" Target="colors7.xml" /><Relationship Id="rId1" Type="http://schemas.microsoft.com/office/2011/relationships/chartStyle" Target="style7.xml" /><Relationship Id="rId4" Type="http://schemas.openxmlformats.org/officeDocument/2006/relationships/chartUserShapes" Target="../drawings/drawing5.xml" 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41162779180903E-2"/>
          <c:y val="2.8795811518324606E-2"/>
          <c:w val="0.79167753401893948"/>
          <c:h val="0.88724244547965536"/>
        </c:manualLayout>
      </c:layout>
      <c:lineChart>
        <c:grouping val="standard"/>
        <c:varyColors val="0"/>
        <c:ser>
          <c:idx val="0"/>
          <c:order val="0"/>
          <c:tx>
            <c:strRef>
              <c:f>'Top 5'!$A$3</c:f>
              <c:strCache>
                <c:ptCount val="1"/>
                <c:pt idx="0">
                  <c:v> Amerika Serikat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'Top 5'!$B$2:$S$2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'Top 5'!$B$3:$S$3</c:f>
              <c:numCache>
                <c:formatCode>_(* #,##0.0_);_(* \(#,##0.0\);_(* "-"_);_(@_)</c:formatCode>
                <c:ptCount val="18"/>
                <c:pt idx="0">
                  <c:v>173.5</c:v>
                </c:pt>
                <c:pt idx="1">
                  <c:v>133.19999999999999</c:v>
                </c:pt>
                <c:pt idx="2">
                  <c:v>88.6</c:v>
                </c:pt>
                <c:pt idx="3">
                  <c:v>65.8</c:v>
                </c:pt>
                <c:pt idx="4">
                  <c:v>144.69999999999999</c:v>
                </c:pt>
                <c:pt idx="5">
                  <c:v>151.30000000000001</c:v>
                </c:pt>
                <c:pt idx="6">
                  <c:v>171.5</c:v>
                </c:pt>
                <c:pt idx="7">
                  <c:v>930.9</c:v>
                </c:pt>
                <c:pt idx="8">
                  <c:v>1487.8</c:v>
                </c:pt>
                <c:pt idx="9">
                  <c:v>1238.3</c:v>
                </c:pt>
                <c:pt idx="10">
                  <c:v>2435.8000000000002</c:v>
                </c:pt>
                <c:pt idx="11">
                  <c:v>1299.5</c:v>
                </c:pt>
                <c:pt idx="12">
                  <c:v>893.16</c:v>
                </c:pt>
                <c:pt idx="13">
                  <c:v>1161.9000000000001</c:v>
                </c:pt>
                <c:pt idx="14">
                  <c:v>1992.8</c:v>
                </c:pt>
                <c:pt idx="15">
                  <c:v>1217.6199999999999</c:v>
                </c:pt>
                <c:pt idx="16">
                  <c:v>989.31</c:v>
                </c:pt>
                <c:pt idx="17">
                  <c:v>749.7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CDF-B743-B2F4-408E91F0F1E7}"/>
            </c:ext>
          </c:extLst>
        </c:ser>
        <c:ser>
          <c:idx val="1"/>
          <c:order val="1"/>
          <c:tx>
            <c:strRef>
              <c:f>'Top 5'!$A$4</c:f>
              <c:strCache>
                <c:ptCount val="1"/>
                <c:pt idx="0">
                  <c:v> Jepang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'Top 5'!$B$2:$S$2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'Top 5'!$B$4:$S$4</c:f>
              <c:numCache>
                <c:formatCode>_(* #,##0.0_);_(* \(#,##0.0\);_(* "-"_);_(@_)</c:formatCode>
                <c:ptCount val="18"/>
                <c:pt idx="0">
                  <c:v>1252.2</c:v>
                </c:pt>
                <c:pt idx="1">
                  <c:v>1683.4</c:v>
                </c:pt>
                <c:pt idx="2">
                  <c:v>1144.3</c:v>
                </c:pt>
                <c:pt idx="3">
                  <c:v>902.8</c:v>
                </c:pt>
                <c:pt idx="4">
                  <c:v>618.20000000000005</c:v>
                </c:pt>
                <c:pt idx="5">
                  <c:v>1365.4</c:v>
                </c:pt>
                <c:pt idx="6">
                  <c:v>678.9</c:v>
                </c:pt>
                <c:pt idx="7">
                  <c:v>712.6</c:v>
                </c:pt>
                <c:pt idx="8">
                  <c:v>1516.1</c:v>
                </c:pt>
                <c:pt idx="9">
                  <c:v>2456.9</c:v>
                </c:pt>
                <c:pt idx="10">
                  <c:v>4712.8999999999996</c:v>
                </c:pt>
                <c:pt idx="11">
                  <c:v>2705.1</c:v>
                </c:pt>
                <c:pt idx="12">
                  <c:v>2876.99</c:v>
                </c:pt>
                <c:pt idx="13">
                  <c:v>5400.9</c:v>
                </c:pt>
                <c:pt idx="14">
                  <c:v>4996.2</c:v>
                </c:pt>
                <c:pt idx="15">
                  <c:v>4952.7700000000004</c:v>
                </c:pt>
                <c:pt idx="16">
                  <c:v>4310.91</c:v>
                </c:pt>
                <c:pt idx="17">
                  <c:v>2588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CDF-B743-B2F4-408E91F0F1E7}"/>
            </c:ext>
          </c:extLst>
        </c:ser>
        <c:ser>
          <c:idx val="2"/>
          <c:order val="2"/>
          <c:tx>
            <c:strRef>
              <c:f>'Top 5'!$A$5</c:f>
              <c:strCache>
                <c:ptCount val="1"/>
                <c:pt idx="0">
                  <c:v>Eropa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'Top 5'!$B$2:$S$2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'Top 5'!$B$5:$S$5</c:f>
              <c:numCache>
                <c:formatCode>_(* #,##0.0_);_(* \(#,##0.0\);_(* "-"_);_(@_)</c:formatCode>
                <c:ptCount val="18"/>
                <c:pt idx="0">
                  <c:v>1264.0999999999999</c:v>
                </c:pt>
                <c:pt idx="1">
                  <c:v>1957.9</c:v>
                </c:pt>
                <c:pt idx="2">
                  <c:v>2363.3000000000002</c:v>
                </c:pt>
                <c:pt idx="3">
                  <c:v>895.8</c:v>
                </c:pt>
                <c:pt idx="4">
                  <c:v>1952.4</c:v>
                </c:pt>
                <c:pt idx="5">
                  <c:v>1091.5</c:v>
                </c:pt>
                <c:pt idx="6">
                  <c:v>2109.4</c:v>
                </c:pt>
                <c:pt idx="7">
                  <c:v>1302.3</c:v>
                </c:pt>
                <c:pt idx="8">
                  <c:v>2179.9</c:v>
                </c:pt>
                <c:pt idx="9">
                  <c:v>2573.9</c:v>
                </c:pt>
                <c:pt idx="10">
                  <c:v>2566.6</c:v>
                </c:pt>
                <c:pt idx="11">
                  <c:v>3983.1</c:v>
                </c:pt>
                <c:pt idx="12">
                  <c:v>2326.7399999999998</c:v>
                </c:pt>
                <c:pt idx="13">
                  <c:v>2980</c:v>
                </c:pt>
                <c:pt idx="14">
                  <c:v>3817.1</c:v>
                </c:pt>
                <c:pt idx="15">
                  <c:v>2321.02</c:v>
                </c:pt>
                <c:pt idx="16">
                  <c:v>3655.49</c:v>
                </c:pt>
                <c:pt idx="17">
                  <c:v>2232.5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CDF-B743-B2F4-408E91F0F1E7}"/>
            </c:ext>
          </c:extLst>
        </c:ser>
        <c:ser>
          <c:idx val="3"/>
          <c:order val="3"/>
          <c:tx>
            <c:strRef>
              <c:f>'Top 5'!$A$6</c:f>
              <c:strCache>
                <c:ptCount val="1"/>
                <c:pt idx="0">
                  <c:v> RRC + Hongkong</c:v>
                </c:pt>
              </c:strCache>
            </c:strRef>
          </c:tx>
          <c:spPr>
            <a:ln w="571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1905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8DD-9046-A1D6-E26C1A429682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rgbClr val="FF0000"/>
                </a:solidFill>
                <a:ln w="1905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CDF-B743-B2F4-408E91F0F1E7}"/>
              </c:ext>
            </c:extLst>
          </c:dPt>
          <c:cat>
            <c:strRef>
              <c:f>'Top 5'!$B$2:$S$2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'Top 5'!$B$6:$S$6</c:f>
              <c:numCache>
                <c:formatCode>_(* #,##0.0_);_(* \(#,##0.0\);_(* "-"_);_(@_)</c:formatCode>
                <c:ptCount val="18"/>
                <c:pt idx="0">
                  <c:v>169.5</c:v>
                </c:pt>
                <c:pt idx="1">
                  <c:v>20.100000000000001</c:v>
                </c:pt>
                <c:pt idx="2">
                  <c:v>396</c:v>
                </c:pt>
                <c:pt idx="3">
                  <c:v>187.9</c:v>
                </c:pt>
                <c:pt idx="4">
                  <c:v>156.69999999999999</c:v>
                </c:pt>
                <c:pt idx="5">
                  <c:v>120.2</c:v>
                </c:pt>
                <c:pt idx="6">
                  <c:v>21</c:v>
                </c:pt>
                <c:pt idx="7">
                  <c:v>566.1</c:v>
                </c:pt>
                <c:pt idx="8">
                  <c:v>135</c:v>
                </c:pt>
                <c:pt idx="9">
                  <c:v>309.60000000000002</c:v>
                </c:pt>
                <c:pt idx="10">
                  <c:v>376.2</c:v>
                </c:pt>
                <c:pt idx="11">
                  <c:v>657.2</c:v>
                </c:pt>
                <c:pt idx="12">
                  <c:v>1565.5</c:v>
                </c:pt>
                <c:pt idx="13">
                  <c:v>4913.6000000000004</c:v>
                </c:pt>
                <c:pt idx="14">
                  <c:v>5477.7</c:v>
                </c:pt>
                <c:pt idx="15">
                  <c:v>4387.96</c:v>
                </c:pt>
                <c:pt idx="16">
                  <c:v>7635.5</c:v>
                </c:pt>
                <c:pt idx="17">
                  <c:v>8378.2999999999993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9CDF-B743-B2F4-408E91F0F1E7}"/>
            </c:ext>
          </c:extLst>
        </c:ser>
        <c:ser>
          <c:idx val="4"/>
          <c:order val="4"/>
          <c:tx>
            <c:strRef>
              <c:f>'Top 5'!$A$7</c:f>
              <c:strCache>
                <c:ptCount val="1"/>
                <c:pt idx="0">
                  <c:v> Singapura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'Top 5'!$B$2:$S$2</c:f>
              <c:strCache>
                <c:ptCount val="1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'Top 5'!$B$7:$S$7</c:f>
              <c:numCache>
                <c:formatCode>_(* #,##0.0_);_(* \(#,##0.0\);_(* "-"_);_(@_)</c:formatCode>
                <c:ptCount val="18"/>
                <c:pt idx="0">
                  <c:v>518.9</c:v>
                </c:pt>
                <c:pt idx="1">
                  <c:v>576.5</c:v>
                </c:pt>
                <c:pt idx="2">
                  <c:v>2150.5</c:v>
                </c:pt>
                <c:pt idx="3">
                  <c:v>508.8</c:v>
                </c:pt>
                <c:pt idx="4">
                  <c:v>3748</c:v>
                </c:pt>
                <c:pt idx="5">
                  <c:v>1487.3</c:v>
                </c:pt>
                <c:pt idx="6">
                  <c:v>4341</c:v>
                </c:pt>
                <c:pt idx="7">
                  <c:v>5565</c:v>
                </c:pt>
                <c:pt idx="8">
                  <c:v>5123</c:v>
                </c:pt>
                <c:pt idx="9">
                  <c:v>4856.3999999999996</c:v>
                </c:pt>
                <c:pt idx="10">
                  <c:v>4670.8</c:v>
                </c:pt>
                <c:pt idx="11">
                  <c:v>5832.1</c:v>
                </c:pt>
                <c:pt idx="12">
                  <c:v>5901.18</c:v>
                </c:pt>
                <c:pt idx="13">
                  <c:v>9178.7000000000007</c:v>
                </c:pt>
                <c:pt idx="14">
                  <c:v>8441.6</c:v>
                </c:pt>
                <c:pt idx="15">
                  <c:v>9193.18</c:v>
                </c:pt>
                <c:pt idx="16">
                  <c:v>6509.63</c:v>
                </c:pt>
                <c:pt idx="17">
                  <c:v>9779.1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9CDF-B743-B2F4-408E91F0F1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68414815"/>
        <c:axId val="1468762847"/>
      </c:lineChart>
      <c:catAx>
        <c:axId val="146841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8762847"/>
        <c:crosses val="autoZero"/>
        <c:auto val="1"/>
        <c:lblAlgn val="ctr"/>
        <c:lblOffset val="100"/>
        <c:noMultiLvlLbl val="0"/>
      </c:catAx>
      <c:valAx>
        <c:axId val="1468762847"/>
        <c:scaling>
          <c:orientation val="minMax"/>
        </c:scaling>
        <c:delete val="1"/>
        <c:axPos val="l"/>
        <c:numFmt formatCode="_(* #,##0.0_);_(* \(#,##0.0\);_(* &quot;-&quot;_);_(@_)" sourceLinked="1"/>
        <c:majorTickMark val="none"/>
        <c:minorTickMark val="none"/>
        <c:tickLblPos val="nextTo"/>
        <c:crossAx val="146841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sz="1400" b="0"/>
              <a:t>Credit to Private Sector (% GDP); </a:t>
            </a:r>
            <a:endParaRPr lang="id-ID" sz="1400" b="0" dirty="0"/>
          </a:p>
          <a:p>
            <a:pPr>
              <a:defRPr/>
            </a:pPr>
            <a:r>
              <a:rPr lang="id-ID" sz="1400" b="0"/>
              <a:t>ASEAN Countries (</a:t>
            </a:r>
            <a:r>
              <a:rPr lang="id-ID" sz="1400" b="0" dirty="0"/>
              <a:t>2019)</a:t>
            </a:r>
          </a:p>
        </c:rich>
      </c:tx>
      <c:layout>
        <c:manualLayout>
          <c:xMode val="edge"/>
          <c:yMode val="edge"/>
          <c:x val="0.25014598162568313"/>
          <c:y val="3.313452617627567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2735879871227362E-2"/>
          <c:y val="0.16240587968253473"/>
          <c:w val="0.95452824025754524"/>
          <c:h val="0.521324024357790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42-C04D-A446-DDC7CB20411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42-C04D-A446-DDC7CB20411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42-C04D-A446-DDC7CB20411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42-C04D-A446-DDC7CB20411C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542-C04D-A446-DDC7CB20411C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542-C04D-A446-DDC7CB20411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542-C04D-A446-DDC7CB20411C}"/>
              </c:ext>
            </c:extLst>
          </c:dPt>
          <c:dLbls>
            <c:dLbl>
              <c:idx val="0"/>
              <c:layout>
                <c:manualLayout>
                  <c:x val="-1.7505663303174849E-18"/>
                  <c:y val="-4.6388336646785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42-C04D-A446-DDC7CB20411C}"/>
                </c:ext>
              </c:extLst>
            </c:dLbl>
            <c:dLbl>
              <c:idx val="1"/>
              <c:layout>
                <c:manualLayout>
                  <c:x val="0"/>
                  <c:y val="-2.9821073558648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42-C04D-A446-DDC7CB20411C}"/>
                </c:ext>
              </c:extLst>
            </c:dLbl>
            <c:dLbl>
              <c:idx val="2"/>
              <c:layout>
                <c:manualLayout>
                  <c:x val="-2.8009061285079758E-17"/>
                  <c:y val="-1.98807157057654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42-C04D-A446-DDC7CB20411C}"/>
                </c:ext>
              </c:extLst>
            </c:dLbl>
            <c:dLbl>
              <c:idx val="3"/>
              <c:layout>
                <c:manualLayout>
                  <c:x val="-2.8009061285079758E-17"/>
                  <c:y val="-2.31941683233930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42-C04D-A446-DDC7CB20411C}"/>
                </c:ext>
              </c:extLst>
            </c:dLbl>
            <c:dLbl>
              <c:idx val="5"/>
              <c:layout>
                <c:manualLayout>
                  <c:x val="0"/>
                  <c:y val="3.31345261762753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542-C04D-A446-DDC7CB20411C}"/>
                </c:ext>
              </c:extLst>
            </c:dLbl>
            <c:dLbl>
              <c:idx val="6"/>
              <c:layout>
                <c:manualLayout>
                  <c:x val="3.0555692561613631E-3"/>
                  <c:y val="6.626905235255135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42-C04D-A446-DDC7CB20411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542-C04D-A446-DDC7CB2041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Sheet1!$E$233:$E$244</c:f>
              <c:strCache>
                <c:ptCount val="12"/>
                <c:pt idx="0">
                  <c:v>Thailand</c:v>
                </c:pt>
                <c:pt idx="1">
                  <c:v>Vietnam</c:v>
                </c:pt>
                <c:pt idx="2">
                  <c:v>World</c:v>
                </c:pt>
                <c:pt idx="3">
                  <c:v>Malaysia</c:v>
                </c:pt>
                <c:pt idx="4">
                  <c:v>Singapore</c:v>
                </c:pt>
                <c:pt idx="5">
                  <c:v>Cambodia</c:v>
                </c:pt>
                <c:pt idx="6">
                  <c:v>Middle income</c:v>
                </c:pt>
                <c:pt idx="7">
                  <c:v>Philippines</c:v>
                </c:pt>
                <c:pt idx="8">
                  <c:v>Indonesia</c:v>
                </c:pt>
                <c:pt idx="9">
                  <c:v>Brunei Darussalam</c:v>
                </c:pt>
                <c:pt idx="10">
                  <c:v>Myanmar</c:v>
                </c:pt>
                <c:pt idx="11">
                  <c:v>Timor-Leste</c:v>
                </c:pt>
              </c:strCache>
            </c:strRef>
          </c:cat>
          <c:val>
            <c:numRef>
              <c:f>Sheet1!$F$233:$F$244</c:f>
              <c:numCache>
                <c:formatCode>0.0%</c:formatCode>
                <c:ptCount val="12"/>
                <c:pt idx="0">
                  <c:v>1.4348200913427684</c:v>
                </c:pt>
                <c:pt idx="1">
                  <c:v>1.3791212602004208</c:v>
                </c:pt>
                <c:pt idx="2">
                  <c:v>1.3240283271093609</c:v>
                </c:pt>
                <c:pt idx="3">
                  <c:v>1.2087750247696558</c:v>
                </c:pt>
                <c:pt idx="4">
                  <c:v>1.2078014420539369</c:v>
                </c:pt>
                <c:pt idx="5">
                  <c:v>1.1419393442341819</c:v>
                </c:pt>
                <c:pt idx="6">
                  <c:v>1.0743305718243723</c:v>
                </c:pt>
                <c:pt idx="7">
                  <c:v>0.47977220401936244</c:v>
                </c:pt>
                <c:pt idx="8">
                  <c:v>0.37751651932482777</c:v>
                </c:pt>
                <c:pt idx="9">
                  <c:v>0.35705550745215447</c:v>
                </c:pt>
                <c:pt idx="10">
                  <c:v>0.25736435999906854</c:v>
                </c:pt>
                <c:pt idx="11">
                  <c:v>0.13064611989524486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542-C04D-A446-DDC7CB204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"/>
        <c:axId val="1875532735"/>
        <c:axId val="1786926127"/>
      </c:barChart>
      <c:catAx>
        <c:axId val="187553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926127"/>
        <c:crosses val="autoZero"/>
        <c:auto val="1"/>
        <c:lblAlgn val="ctr"/>
        <c:lblOffset val="100"/>
        <c:noMultiLvlLbl val="0"/>
      </c:catAx>
      <c:valAx>
        <c:axId val="1786926127"/>
        <c:scaling>
          <c:orientation val="minMax"/>
          <c:max val="1.6"/>
          <c:min val="0"/>
        </c:scaling>
        <c:delete val="1"/>
        <c:axPos val="l"/>
        <c:numFmt formatCode="0.0%" sourceLinked="1"/>
        <c:majorTickMark val="none"/>
        <c:minorTickMark val="none"/>
        <c:tickLblPos val="nextTo"/>
        <c:crossAx val="1875532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/>
              <a:t>Market Capitalization of Listed Domestic Companies (% of GDP); 2019</a:t>
            </a:r>
            <a:endParaRPr lang="id-ID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365878030547706E-2"/>
          <c:y val="0.16651700292529042"/>
          <c:w val="0.9152682439389046"/>
          <c:h val="0.523165887260759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65E-F04E-AFBD-5B461DAD4F89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5E-F04E-AFBD-5B461DAD4F8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65E-F04E-AFBD-5B461DAD4F8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E-F04E-AFBD-5B461DAD4F89}"/>
              </c:ext>
            </c:extLst>
          </c:dPt>
          <c:dLbls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65E-F04E-AFBD-5B461DAD4F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Singapore</c:v>
                </c:pt>
                <c:pt idx="1">
                  <c:v>Malaysia</c:v>
                </c:pt>
                <c:pt idx="2">
                  <c:v>Thailand</c:v>
                </c:pt>
                <c:pt idx="3">
                  <c:v>Philippines</c:v>
                </c:pt>
                <c:pt idx="4">
                  <c:v>Middle income</c:v>
                </c:pt>
                <c:pt idx="5">
                  <c:v>Vietnam</c:v>
                </c:pt>
                <c:pt idx="6">
                  <c:v>Indonesia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1.8740702932554614</c:v>
                </c:pt>
                <c:pt idx="1">
                  <c:v>1.1076995316052276</c:v>
                </c:pt>
                <c:pt idx="2">
                  <c:v>1.0472438574077065</c:v>
                </c:pt>
                <c:pt idx="3">
                  <c:v>0.73064084804323626</c:v>
                </c:pt>
                <c:pt idx="4">
                  <c:v>0.60340197839035536</c:v>
                </c:pt>
                <c:pt idx="5">
                  <c:v>0.57199361620972911</c:v>
                </c:pt>
                <c:pt idx="6">
                  <c:v>0.46758950216512735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5E-F04E-AFBD-5B461DAD4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30"/>
        <c:axId val="1620583359"/>
        <c:axId val="645375376"/>
      </c:barChart>
      <c:catAx>
        <c:axId val="1620583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5375376"/>
        <c:crosses val="autoZero"/>
        <c:auto val="1"/>
        <c:lblAlgn val="ctr"/>
        <c:lblOffset val="100"/>
        <c:noMultiLvlLbl val="0"/>
      </c:catAx>
      <c:valAx>
        <c:axId val="64537537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205833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039815945159169E-2"/>
          <c:y val="0.18200788108738605"/>
          <c:w val="0.94909050784339033"/>
          <c:h val="0.5156322277487898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Deposit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BE-4E4A-86F1-85DE8474CA6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FBE-4E4A-86F1-85DE8474CA6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BE-4E4A-86F1-85DE8474CA6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BE-4E4A-86F1-85DE8474CA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Sheet1!$A$114:$A$122</c:f>
              <c:strCache>
                <c:ptCount val="9"/>
                <c:pt idx="0">
                  <c:v>Myanmar</c:v>
                </c:pt>
                <c:pt idx="1">
                  <c:v>Timor-Leste</c:v>
                </c:pt>
                <c:pt idx="2">
                  <c:v>Indonesia</c:v>
                </c:pt>
                <c:pt idx="3">
                  <c:v>Vietnam</c:v>
                </c:pt>
                <c:pt idx="4">
                  <c:v>Philippines</c:v>
                </c:pt>
                <c:pt idx="5">
                  <c:v>Brunei Ds</c:v>
                </c:pt>
                <c:pt idx="6">
                  <c:v>Singapore</c:v>
                </c:pt>
                <c:pt idx="7">
                  <c:v>Malaysia</c:v>
                </c:pt>
                <c:pt idx="8">
                  <c:v>Thailand</c:v>
                </c:pt>
              </c:strCache>
            </c:strRef>
          </c:cat>
          <c:val>
            <c:numRef>
              <c:f>Sheet1!$C$114:$C$122</c:f>
              <c:numCache>
                <c:formatCode>0.0%</c:formatCode>
                <c:ptCount val="9"/>
                <c:pt idx="0">
                  <c:v>0.08</c:v>
                </c:pt>
                <c:pt idx="1">
                  <c:v>6.4177957164970002E-3</c:v>
                </c:pt>
                <c:pt idx="2">
                  <c:v>6.6883333333333295E-2</c:v>
                </c:pt>
                <c:pt idx="3">
                  <c:v>4.9749999999999996E-2</c:v>
                </c:pt>
                <c:pt idx="4">
                  <c:v>4.0836519419151299E-2</c:v>
                </c:pt>
                <c:pt idx="5">
                  <c:v>3.7058333333333301E-3</c:v>
                </c:pt>
                <c:pt idx="6">
                  <c:v>1.9750000000000002E-3</c:v>
                </c:pt>
                <c:pt idx="7">
                  <c:v>2.983390625E-2</c:v>
                </c:pt>
                <c:pt idx="8">
                  <c:v>1.4166666666666701E-2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BE-4E4A-86F1-85DE8474CA60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Spread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BE-4E4A-86F1-85DE8474CA6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BE-4E4A-86F1-85DE8474CA6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BE-4E4A-86F1-85DE8474CA6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BE-4E4A-86F1-85DE8474CA60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BE-4E4A-86F1-85DE8474CA60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BE-4E4A-86F1-85DE8474CA60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BE-4E4A-86F1-85DE8474CA60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BE-4E4A-86F1-85DE8474CA60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BE-4E4A-86F1-85DE8474CA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Sheet1!$A$114:$A$122</c:f>
              <c:strCache>
                <c:ptCount val="9"/>
                <c:pt idx="0">
                  <c:v>Myanmar</c:v>
                </c:pt>
                <c:pt idx="1">
                  <c:v>Timor-Leste</c:v>
                </c:pt>
                <c:pt idx="2">
                  <c:v>Indonesia</c:v>
                </c:pt>
                <c:pt idx="3">
                  <c:v>Vietnam</c:v>
                </c:pt>
                <c:pt idx="4">
                  <c:v>Philippines</c:v>
                </c:pt>
                <c:pt idx="5">
                  <c:v>Brunei Ds</c:v>
                </c:pt>
                <c:pt idx="6">
                  <c:v>Singapore</c:v>
                </c:pt>
                <c:pt idx="7">
                  <c:v>Malaysia</c:v>
                </c:pt>
                <c:pt idx="8">
                  <c:v>Thailand</c:v>
                </c:pt>
              </c:strCache>
            </c:strRef>
          </c:cat>
          <c:val>
            <c:numRef>
              <c:f>Sheet1!$D$114:$D$122</c:f>
              <c:numCache>
                <c:formatCode>0.0%</c:formatCode>
                <c:ptCount val="9"/>
                <c:pt idx="0">
                  <c:v>0.08</c:v>
                </c:pt>
                <c:pt idx="1">
                  <c:v>0.14720400754093099</c:v>
                </c:pt>
                <c:pt idx="2">
                  <c:v>3.6774999999999711E-2</c:v>
                </c:pt>
                <c:pt idx="3">
                  <c:v>2.7324999999999999E-2</c:v>
                </c:pt>
                <c:pt idx="4">
                  <c:v>3.0121813914182002E-2</c:v>
                </c:pt>
                <c:pt idx="5">
                  <c:v>5.1294166666666668E-2</c:v>
                </c:pt>
                <c:pt idx="6">
                  <c:v>5.0525E-2</c:v>
                </c:pt>
                <c:pt idx="7">
                  <c:v>1.89350232371795E-2</c:v>
                </c:pt>
                <c:pt idx="8">
                  <c:v>2.6675000000000001E-2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FBE-4E4A-86F1-85DE8474CA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874248831"/>
        <c:axId val="1110749088"/>
      </c:barChart>
      <c:catAx>
        <c:axId val="187424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0749088"/>
        <c:crosses val="autoZero"/>
        <c:auto val="1"/>
        <c:lblAlgn val="ctr"/>
        <c:lblOffset val="100"/>
        <c:noMultiLvlLbl val="0"/>
      </c:catAx>
      <c:valAx>
        <c:axId val="11107490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874248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860440937016222"/>
          <c:y val="0.92557761008353423"/>
          <c:w val="0.36625077529024863"/>
          <c:h val="6.3935285922261692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10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PMA 2018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8730752405949257"/>
          <c:y val="0.180682356136594"/>
          <c:w val="0.44880358705161855"/>
          <c:h val="0.76572444425348163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E6-C144-BE98-2A961847F4E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EE6-C144-BE98-2A961847F4E3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EE6-C144-BE98-2A961847F4E3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E6-C144-BE98-2A961847F4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Sheet1!$A$45:$A$54</c:f>
              <c:strCache>
                <c:ptCount val="10"/>
                <c:pt idx="0">
                  <c:v>Hotel dan Restoran</c:v>
                </c:pt>
                <c:pt idx="1">
                  <c:v>Industri Logam Dasar, Barang Logam, Bukan Mesin dan Peralatannya</c:v>
                </c:pt>
                <c:pt idx="2">
                  <c:v>Industri Kimia dan Farmasi</c:v>
                </c:pt>
                <c:pt idx="3">
                  <c:v>Perumahan, Kawasan Industri, dan Perkantoran</c:v>
                </c:pt>
                <c:pt idx="4">
                  <c:v>Tanaman Pangan, Perkebunan, dan Peternakan</c:v>
                </c:pt>
                <c:pt idx="5">
                  <c:v>Pertambangan</c:v>
                </c:pt>
                <c:pt idx="6">
                  <c:v>Listrik, Gas, dan Air</c:v>
                </c:pt>
                <c:pt idx="7">
                  <c:v>Industri Makanan</c:v>
                </c:pt>
                <c:pt idx="8">
                  <c:v>Konstruksi</c:v>
                </c:pt>
                <c:pt idx="9">
                  <c:v>Transportasi, Gudang, dan Telekomunikasi</c:v>
                </c:pt>
              </c:strCache>
            </c:strRef>
          </c:cat>
          <c:val>
            <c:numRef>
              <c:f>Sheet1!$C$45:$C$54</c:f>
              <c:numCache>
                <c:formatCode>0.0%</c:formatCode>
                <c:ptCount val="10"/>
                <c:pt idx="0">
                  <c:v>2.7681601826387858E-2</c:v>
                </c:pt>
                <c:pt idx="1">
                  <c:v>3.185451586388395E-2</c:v>
                </c:pt>
                <c:pt idx="2">
                  <c:v>4.0588926093311446E-2</c:v>
                </c:pt>
                <c:pt idx="3">
                  <c:v>4.7083016717036165E-2</c:v>
                </c:pt>
                <c:pt idx="4">
                  <c:v>9.4904884254617003E-2</c:v>
                </c:pt>
                <c:pt idx="5">
                  <c:v>0.10072880836530436</c:v>
                </c:pt>
                <c:pt idx="6">
                  <c:v>0.1134032693973827</c:v>
                </c:pt>
                <c:pt idx="7">
                  <c:v>0.11895114771569139</c:v>
                </c:pt>
                <c:pt idx="8">
                  <c:v>0.13688070384829926</c:v>
                </c:pt>
                <c:pt idx="9">
                  <c:v>0.17875521637078445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6-C144-BE98-2A961847F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8639408"/>
        <c:axId val="1505099231"/>
      </c:barChart>
      <c:catAx>
        <c:axId val="93863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099231"/>
        <c:crosses val="autoZero"/>
        <c:auto val="1"/>
        <c:lblAlgn val="ctr"/>
        <c:lblOffset val="100"/>
        <c:noMultiLvlLbl val="0"/>
      </c:catAx>
      <c:valAx>
        <c:axId val="1505099231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93863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 dirty="0">
                <a:effectLst/>
              </a:rPr>
              <a:t>Top 10 </a:t>
            </a:r>
            <a:r>
              <a:rPr lang="en-US" sz="1400" b="0" i="0" u="none" strike="noStrike" baseline="0" dirty="0" err="1">
                <a:effectLst/>
              </a:rPr>
              <a:t>Sektor</a:t>
            </a:r>
            <a:r>
              <a:rPr lang="en-US" sz="1400" b="0" i="0" u="none" strike="noStrike" baseline="0" dirty="0">
                <a:effectLst/>
              </a:rPr>
              <a:t> </a:t>
            </a:r>
            <a:r>
              <a:rPr lang="en-US" sz="1400" b="0" i="0" u="none" strike="noStrike" baseline="0" dirty="0" err="1">
                <a:effectLst/>
              </a:rPr>
              <a:t>Berdasarkan</a:t>
            </a:r>
            <a:r>
              <a:rPr lang="en-US" sz="1400" b="0" i="0" u="none" strike="noStrike" baseline="0" dirty="0">
                <a:effectLst/>
              </a:rPr>
              <a:t> PMA </a:t>
            </a:r>
            <a:r>
              <a:rPr lang="id-ID" dirty="0"/>
              <a:t> 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272375328083988"/>
          <c:y val="0.18835169273775412"/>
          <c:w val="0.48283180227471567"/>
          <c:h val="0.75578026302371293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EE-5043-8EB3-C681ADD60C4D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EE-5043-8EB3-C681ADD60C4D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2EE-5043-8EB3-C681ADD60C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Sheet1!$A$15:$A$24</c:f>
              <c:strCache>
                <c:ptCount val="10"/>
                <c:pt idx="0">
                  <c:v>Hotel dan Restoran</c:v>
                </c:pt>
                <c:pt idx="1">
                  <c:v>Pertambangan</c:v>
                </c:pt>
                <c:pt idx="2">
                  <c:v>Perdagangan dan Reparasi</c:v>
                </c:pt>
                <c:pt idx="3">
                  <c:v>Industri Kimia dan Farmasi</c:v>
                </c:pt>
                <c:pt idx="4">
                  <c:v>Industri Makanan</c:v>
                </c:pt>
                <c:pt idx="5">
                  <c:v>Tanaman Pangan, Perkebunan, dan Peternakan</c:v>
                </c:pt>
                <c:pt idx="6">
                  <c:v>Listrik, Gas, dan Air</c:v>
                </c:pt>
                <c:pt idx="7">
                  <c:v>Perumahan, Kawasan Industri, dan Perkantoran</c:v>
                </c:pt>
                <c:pt idx="8">
                  <c:v>Konstruksi</c:v>
                </c:pt>
                <c:pt idx="9">
                  <c:v>Transportasi, Gudang, dan Telekomunikasi</c:v>
                </c:pt>
              </c:strCache>
            </c:strRef>
          </c:cat>
          <c:val>
            <c:numRef>
              <c:f>Sheet1!$C$15:$C$24</c:f>
              <c:numCache>
                <c:formatCode>0.0%</c:formatCode>
                <c:ptCount val="10"/>
                <c:pt idx="0">
                  <c:v>2.4672851544788779E-2</c:v>
                </c:pt>
                <c:pt idx="1">
                  <c:v>3.3262198771326766E-2</c:v>
                </c:pt>
                <c:pt idx="2">
                  <c:v>4.0500513257023883E-2</c:v>
                </c:pt>
                <c:pt idx="3">
                  <c:v>5.4471986081001504E-2</c:v>
                </c:pt>
                <c:pt idx="4">
                  <c:v>6.7400984921487994E-2</c:v>
                </c:pt>
                <c:pt idx="5">
                  <c:v>7.7614860151063211E-2</c:v>
                </c:pt>
                <c:pt idx="6">
                  <c:v>8.589057045888443E-2</c:v>
                </c:pt>
                <c:pt idx="7">
                  <c:v>0.10846178864934208</c:v>
                </c:pt>
                <c:pt idx="8">
                  <c:v>0.16513527859155985</c:v>
                </c:pt>
                <c:pt idx="9">
                  <c:v>0.22557386246162664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E-5043-8EB3-C681ADD60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89337968"/>
        <c:axId val="1505529135"/>
      </c:barChart>
      <c:catAx>
        <c:axId val="1389337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5529135"/>
        <c:crosses val="autoZero"/>
        <c:auto val="1"/>
        <c:lblAlgn val="ctr"/>
        <c:lblOffset val="100"/>
        <c:noMultiLvlLbl val="0"/>
      </c:catAx>
      <c:valAx>
        <c:axId val="1505529135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8933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23741350513003"/>
          <c:y val="0.23252788488360213"/>
          <c:w val="0.54419183965640661"/>
          <c:h val="0.6833457126326679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CB-D54B-8073-675AC0C075A1}"/>
              </c:ext>
            </c:extLst>
          </c:dPt>
          <c:dPt>
            <c:idx val="1"/>
            <c:bubble3D val="0"/>
            <c:spPr>
              <a:solidFill>
                <a:schemeClr val="accent4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CB-D54B-8073-675AC0C075A1}"/>
              </c:ext>
            </c:extLst>
          </c:dPt>
          <c:dPt>
            <c:idx val="2"/>
            <c:bubble3D val="0"/>
            <c:spPr>
              <a:solidFill>
                <a:schemeClr val="accent4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0CB-D54B-8073-675AC0C075A1}"/>
              </c:ext>
            </c:extLst>
          </c:dPt>
          <c:dPt>
            <c:idx val="3"/>
            <c:bubble3D val="0"/>
            <c:spPr>
              <a:solidFill>
                <a:schemeClr val="accent4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0CB-D54B-8073-675AC0C075A1}"/>
              </c:ext>
            </c:extLst>
          </c:dPt>
          <c:dPt>
            <c:idx val="4"/>
            <c:bubble3D val="0"/>
            <c:spPr>
              <a:solidFill>
                <a:schemeClr val="accent4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0CB-D54B-8073-675AC0C075A1}"/>
              </c:ext>
            </c:extLst>
          </c:dPt>
          <c:dPt>
            <c:idx val="5"/>
            <c:bubble3D val="0"/>
            <c:spPr>
              <a:solidFill>
                <a:schemeClr val="accent4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0CB-D54B-8073-675AC0C075A1}"/>
              </c:ext>
            </c:extLst>
          </c:dPt>
          <c:dPt>
            <c:idx val="6"/>
            <c:bubble3D val="0"/>
            <c:spPr>
              <a:solidFill>
                <a:schemeClr val="accent4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0CB-D54B-8073-675AC0C075A1}"/>
              </c:ext>
            </c:extLst>
          </c:dPt>
          <c:dPt>
            <c:idx val="7"/>
            <c:bubble3D val="0"/>
            <c:spPr>
              <a:solidFill>
                <a:schemeClr val="accent4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0CB-D54B-8073-675AC0C075A1}"/>
              </c:ext>
            </c:extLst>
          </c:dPt>
          <c:dPt>
            <c:idx val="8"/>
            <c:bubble3D val="0"/>
            <c:spPr>
              <a:solidFill>
                <a:schemeClr val="accent4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0CB-D54B-8073-675AC0C075A1}"/>
              </c:ext>
            </c:extLst>
          </c:dPt>
          <c:dPt>
            <c:idx val="9"/>
            <c:bubble3D val="0"/>
            <c:spPr>
              <a:solidFill>
                <a:schemeClr val="accent4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0CB-D54B-8073-675AC0C075A1}"/>
              </c:ext>
            </c:extLst>
          </c:dPt>
          <c:dLbls>
            <c:dLbl>
              <c:idx val="0"/>
              <c:layout>
                <c:manualLayout>
                  <c:x val="9.4444444444444442E-2"/>
                  <c:y val="-0.13425925925925927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0CB-D54B-8073-675AC0C075A1}"/>
                </c:ext>
              </c:extLst>
            </c:dLbl>
            <c:dLbl>
              <c:idx val="1"/>
              <c:layout>
                <c:manualLayout>
                  <c:x val="0.16111111111111112"/>
                  <c:y val="0.10648148148148148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E0CB-D54B-8073-675AC0C075A1}"/>
                </c:ext>
              </c:extLst>
            </c:dLbl>
            <c:dLbl>
              <c:idx val="2"/>
              <c:layout>
                <c:manualLayout>
                  <c:x val="-0.10555555555555556"/>
                  <c:y val="0.14351851851851835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E0CB-D54B-8073-675AC0C075A1}"/>
                </c:ext>
              </c:extLst>
            </c:dLbl>
            <c:dLbl>
              <c:idx val="3"/>
              <c:layout>
                <c:manualLayout>
                  <c:x val="-0.12222222222222225"/>
                  <c:y val="0.12962981189851261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2380839895013124"/>
                      <c:h val="0.116730825313502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0CB-D54B-8073-675AC0C075A1}"/>
                </c:ext>
              </c:extLst>
            </c:dLbl>
            <c:dLbl>
              <c:idx val="4"/>
              <c:layout>
                <c:manualLayout>
                  <c:x val="-0.14722222222222223"/>
                  <c:y val="6.018518518518518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CB-D54B-8073-675AC0C075A1}"/>
                </c:ext>
              </c:extLst>
            </c:dLbl>
            <c:dLbl>
              <c:idx val="5"/>
              <c:layout>
                <c:manualLayout>
                  <c:x val="-0.15277777777777779"/>
                  <c:y val="-4.629629629629671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CB-D54B-8073-675AC0C075A1}"/>
                </c:ext>
              </c:extLst>
            </c:dLbl>
            <c:dLbl>
              <c:idx val="6"/>
              <c:layout>
                <c:manualLayout>
                  <c:x val="-0.15277777777777779"/>
                  <c:y val="-0.1018518518518518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CB-D54B-8073-675AC0C075A1}"/>
                </c:ext>
              </c:extLst>
            </c:dLbl>
            <c:dLbl>
              <c:idx val="7"/>
              <c:layout>
                <c:manualLayout>
                  <c:x val="-0.14722222222222225"/>
                  <c:y val="-0.231481481481481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0CB-D54B-8073-675AC0C075A1}"/>
                </c:ext>
              </c:extLst>
            </c:dLbl>
            <c:dLbl>
              <c:idx val="8"/>
              <c:layout>
                <c:manualLayout>
                  <c:x val="-3.0555555555555555E-2"/>
                  <c:y val="-0.16666666666666669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1-E0CB-D54B-8073-675AC0C075A1}"/>
                </c:ext>
              </c:extLst>
            </c:dLbl>
            <c:dLbl>
              <c:idx val="9"/>
              <c:layout>
                <c:manualLayout>
                  <c:x val="6.1111111111111109E-2"/>
                  <c:y val="-0.171296296296296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0CB-D54B-8073-675AC0C075A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Sheet4!$B$2:$B$11</c:f>
              <c:strCache>
                <c:ptCount val="10"/>
                <c:pt idx="0">
                  <c:v>Jalan</c:v>
                </c:pt>
                <c:pt idx="1">
                  <c:v>Bendungan dan Irigasi</c:v>
                </c:pt>
                <c:pt idx="2">
                  <c:v>Kawasan </c:v>
                </c:pt>
                <c:pt idx="3">
                  <c:v>Kereta Api</c:v>
                </c:pt>
                <c:pt idx="4">
                  <c:v>Energi</c:v>
                </c:pt>
                <c:pt idx="5">
                  <c:v>Pelabuhan</c:v>
                </c:pt>
                <c:pt idx="6">
                  <c:v>Bandar Udara</c:v>
                </c:pt>
                <c:pt idx="7">
                  <c:v>Air Minum</c:v>
                </c:pt>
                <c:pt idx="8">
                  <c:v>Smelter</c:v>
                </c:pt>
                <c:pt idx="9">
                  <c:v>Lainnya</c:v>
                </c:pt>
              </c:strCache>
            </c:strRef>
          </c:cat>
          <c:val>
            <c:numRef>
              <c:f>Sheet4!$C$2:$C$11</c:f>
              <c:numCache>
                <c:formatCode>_(* #,##0_);_(* \(#,##0\);_(* "-"_);_(@_)</c:formatCode>
                <c:ptCount val="10"/>
                <c:pt idx="0">
                  <c:v>69</c:v>
                </c:pt>
                <c:pt idx="1">
                  <c:v>57</c:v>
                </c:pt>
                <c:pt idx="2">
                  <c:v>28</c:v>
                </c:pt>
                <c:pt idx="3">
                  <c:v>16</c:v>
                </c:pt>
                <c:pt idx="4">
                  <c:v>11</c:v>
                </c:pt>
                <c:pt idx="5">
                  <c:v>10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0CB-D54B-8073-675AC0C07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0.82592</cdr:x>
      <cdr:y>0.26506</cdr:y>
    </cdr:from>
    <cdr:to>
      <cdr:x>0.99556</cdr:x>
      <cdr:y>0.3328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D4AF945-F303-E44B-AD64-E4B140FA5298}"/>
            </a:ext>
          </a:extLst>
        </cdr:cNvPr>
        <cdr:cNvSpPr txBox="1"/>
      </cdr:nvSpPr>
      <cdr:spPr>
        <a:xfrm xmlns:a="http://schemas.openxmlformats.org/drawingml/2006/main">
          <a:off x="7504970" y="1234725"/>
          <a:ext cx="1541568" cy="31555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l"/>
          <a:r>
            <a:rPr lang="en-US" sz="1100" b="1">
              <a:solidFill>
                <a:schemeClr val="bg1"/>
              </a:solidFill>
            </a:rPr>
            <a:t>RRC + Hongkong (</a:t>
          </a:r>
          <a:r>
            <a:rPr lang="en-US" sz="1100" b="1" dirty="0">
              <a:solidFill>
                <a:schemeClr val="bg1"/>
              </a:solidFill>
            </a:rPr>
            <a:t>29,2%)</a:t>
          </a:r>
        </a:p>
      </cdr:txBody>
    </cdr:sp>
  </cdr:relSizeAnchor>
  <cdr:relSizeAnchor xmlns:cdr="http://schemas.openxmlformats.org/drawingml/2006/chartDrawing">
    <cdr:from>
      <cdr:x>0.81791</cdr:x>
      <cdr:y>0.16471</cdr:y>
    </cdr:from>
    <cdr:to>
      <cdr:x>0.93321</cdr:x>
      <cdr:y>0.2223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1C022BD8-4FFA-EE4E-ABAF-AC97BEAE342B}"/>
            </a:ext>
          </a:extLst>
        </cdr:cNvPr>
        <cdr:cNvSpPr txBox="1"/>
      </cdr:nvSpPr>
      <cdr:spPr>
        <a:xfrm xmlns:a="http://schemas.openxmlformats.org/drawingml/2006/main">
          <a:off x="7432198" y="767252"/>
          <a:ext cx="1047714" cy="268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100">
              <a:solidFill>
                <a:schemeClr val="tx2"/>
              </a:solidFill>
            </a:rPr>
            <a:t>Singapura (34,1%) </a:t>
          </a:r>
          <a:r>
            <a:rPr lang="en-US" sz="1100">
              <a:solidFill>
                <a:srgbClr val="92D050"/>
              </a:solidFill>
            </a:rPr>
            <a:t>↑</a:t>
          </a:r>
          <a:endParaRPr lang="en-US" sz="1100" dirty="0">
            <a:solidFill>
              <a:srgbClr val="92D050"/>
            </a:solidFill>
          </a:endParaRPr>
        </a:p>
      </cdr:txBody>
    </cdr:sp>
  </cdr:relSizeAnchor>
  <cdr:relSizeAnchor xmlns:cdr="http://schemas.openxmlformats.org/drawingml/2006/chartDrawing">
    <cdr:from>
      <cdr:x>0.82037</cdr:x>
      <cdr:y>0.69136</cdr:y>
    </cdr:from>
    <cdr:to>
      <cdr:x>0.94773</cdr:x>
      <cdr:y>0.74895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F00E940-2F21-624E-9811-E87A7DFD7116}"/>
            </a:ext>
          </a:extLst>
        </cdr:cNvPr>
        <cdr:cNvSpPr txBox="1"/>
      </cdr:nvSpPr>
      <cdr:spPr>
        <a:xfrm xmlns:a="http://schemas.openxmlformats.org/drawingml/2006/main">
          <a:off x="7454543" y="3220546"/>
          <a:ext cx="1157312" cy="2682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100">
              <a:solidFill>
                <a:schemeClr val="tx2"/>
              </a:solidFill>
            </a:rPr>
            <a:t>Jepang (9,2%) </a:t>
          </a:r>
          <a:r>
            <a:rPr lang="en-US" sz="1100">
              <a:solidFill>
                <a:srgbClr val="FB713E"/>
              </a:solidFill>
            </a:rPr>
            <a:t>↓</a:t>
          </a:r>
          <a:r>
            <a:rPr lang="en-US" sz="1100">
              <a:solidFill>
                <a:schemeClr val="tx2"/>
              </a:solidFill>
            </a:rPr>
            <a:t> </a:t>
          </a:r>
          <a:endParaRPr lang="en-US" sz="11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0.8217</cdr:x>
      <cdr:y>0.72355</cdr:y>
    </cdr:from>
    <cdr:to>
      <cdr:x>0.93701</cdr:x>
      <cdr:y>0.79845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E2FF82AF-664C-AF4F-A5DE-DD9DF3EC993A}"/>
            </a:ext>
          </a:extLst>
        </cdr:cNvPr>
        <cdr:cNvSpPr txBox="1"/>
      </cdr:nvSpPr>
      <cdr:spPr>
        <a:xfrm xmlns:a="http://schemas.openxmlformats.org/drawingml/2006/main">
          <a:off x="7466644" y="3370515"/>
          <a:ext cx="1047805" cy="348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100">
              <a:solidFill>
                <a:schemeClr val="tx2"/>
              </a:solidFill>
            </a:rPr>
            <a:t>Eropa (7,8%) </a:t>
          </a:r>
          <a:r>
            <a:rPr lang="en-US" sz="1100">
              <a:solidFill>
                <a:srgbClr val="FB713E"/>
              </a:solidFill>
            </a:rPr>
            <a:t>↓</a:t>
          </a:r>
          <a:r>
            <a:rPr lang="en-US" sz="1100">
              <a:solidFill>
                <a:schemeClr val="tx2"/>
              </a:solidFill>
            </a:rPr>
            <a:t> </a:t>
          </a:r>
          <a:endParaRPr lang="en-US" sz="110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0.82304</cdr:x>
      <cdr:y>0.83301</cdr:y>
    </cdr:from>
    <cdr:to>
      <cdr:x>0.98782</cdr:x>
      <cdr:y>0.8906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E2FF82AF-664C-AF4F-A5DE-DD9DF3EC993A}"/>
            </a:ext>
          </a:extLst>
        </cdr:cNvPr>
        <cdr:cNvSpPr txBox="1"/>
      </cdr:nvSpPr>
      <cdr:spPr>
        <a:xfrm xmlns:a="http://schemas.openxmlformats.org/drawingml/2006/main">
          <a:off x="7478836" y="3880405"/>
          <a:ext cx="1497350" cy="268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100">
              <a:solidFill>
                <a:schemeClr val="tx2"/>
              </a:solidFill>
            </a:rPr>
            <a:t>Amerika Serikat (2,6%) </a:t>
          </a:r>
          <a:r>
            <a:rPr lang="en-US" sz="1100">
              <a:solidFill>
                <a:srgbClr val="FB713E"/>
              </a:solidFill>
            </a:rPr>
            <a:t>↓</a:t>
          </a:r>
          <a:endParaRPr lang="en-US" sz="1100" dirty="0">
            <a:solidFill>
              <a:srgbClr val="FB713E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0.67659</cdr:x>
      <cdr:y>0.47042</cdr:y>
    </cdr:from>
    <cdr:to>
      <cdr:x>0.72353</cdr:x>
      <cdr:y>0.5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7C24425A-0C35-A94C-B7FD-78A6D570EA73}"/>
            </a:ext>
          </a:extLst>
        </cdr:cNvPr>
        <cdr:cNvSpPr/>
      </cdr:nvSpPr>
      <cdr:spPr>
        <a:xfrm xmlns:a="http://schemas.openxmlformats.org/drawingml/2006/main" flipV="1">
          <a:off x="2812129" y="2078168"/>
          <a:ext cx="195099" cy="130673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0.86481</cdr:x>
      <cdr:y>0.46642</cdr:y>
    </cdr:from>
    <cdr:to>
      <cdr:x>0.91175</cdr:x>
      <cdr:y>0.5</cdr:y>
    </cdr:to>
    <cdr:sp macro="" textlink="">
      <cdr:nvSpPr>
        <cdr:cNvPr id="2" name="Triangle 1">
          <a:extLst xmlns:a="http://schemas.openxmlformats.org/drawingml/2006/main">
            <a:ext uri="{FF2B5EF4-FFF2-40B4-BE49-F238E27FC236}">
              <a16:creationId xmlns:a16="http://schemas.microsoft.com/office/drawing/2014/main" id="{B271D272-8D39-1243-BD6F-5ACF1154A48E}"/>
            </a:ext>
          </a:extLst>
        </cdr:cNvPr>
        <cdr:cNvSpPr/>
      </cdr:nvSpPr>
      <cdr:spPr>
        <a:xfrm xmlns:a="http://schemas.openxmlformats.org/drawingml/2006/main" flipV="1">
          <a:off x="3594449" y="2060508"/>
          <a:ext cx="195099" cy="148332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0.23203</cdr:x>
      <cdr:y>0.33703</cdr:y>
    </cdr:from>
    <cdr:to>
      <cdr:x>0.34269</cdr:x>
      <cdr:y>0.39856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6A5AE2F-AFAF-334B-A7C3-16CD60D50706}"/>
            </a:ext>
          </a:extLst>
        </cdr:cNvPr>
        <cdr:cNvSpPr txBox="1"/>
      </cdr:nvSpPr>
      <cdr:spPr>
        <a:xfrm xmlns:a="http://schemas.openxmlformats.org/drawingml/2006/main">
          <a:off x="1041526" y="1493574"/>
          <a:ext cx="496726" cy="272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 anchor="ctr"/>
        <a:lstStyle xmlns:a="http://schemas.openxmlformats.org/drawingml/2006/main"/>
        <a:p xmlns:a="http://schemas.openxmlformats.org/drawingml/2006/main">
          <a:pPr algn="ctr"/>
          <a:r>
            <a:rPr lang="en-US" sz="900" b="1" dirty="0">
              <a:solidFill>
                <a:srgbClr val="FF0000"/>
              </a:solidFill>
            </a:rPr>
            <a:t>10,4%</a:t>
          </a:r>
        </a:p>
      </cdr:txBody>
    </cdr:sp>
  </cdr:relSizeAnchor>
  <cdr:relSizeAnchor xmlns:cdr="http://schemas.openxmlformats.org/drawingml/2006/chartDrawing">
    <cdr:from>
      <cdr:x>0.03646</cdr:x>
      <cdr:y>0.15862</cdr:y>
    </cdr:from>
    <cdr:to>
      <cdr:x>0.12401</cdr:x>
      <cdr:y>0.22015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F83963CF-E1D9-8944-93E4-4768C9B3D09F}"/>
            </a:ext>
          </a:extLst>
        </cdr:cNvPr>
        <cdr:cNvSpPr txBox="1"/>
      </cdr:nvSpPr>
      <cdr:spPr>
        <a:xfrm xmlns:a="http://schemas.openxmlformats.org/drawingml/2006/main">
          <a:off x="163660" y="702944"/>
          <a:ext cx="392991" cy="272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chemeClr val="tx2"/>
              </a:solidFill>
            </a:rPr>
            <a:t>16,0%</a:t>
          </a:r>
        </a:p>
      </cdr:txBody>
    </cdr:sp>
  </cdr:relSizeAnchor>
  <cdr:relSizeAnchor xmlns:cdr="http://schemas.openxmlformats.org/drawingml/2006/chartDrawing">
    <cdr:from>
      <cdr:x>0.13109</cdr:x>
      <cdr:y>0.17983</cdr:y>
    </cdr:from>
    <cdr:to>
      <cdr:x>0.23203</cdr:x>
      <cdr:y>0.24136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DA50668-6857-4148-9342-2B76140373C8}"/>
            </a:ext>
          </a:extLst>
        </cdr:cNvPr>
        <cdr:cNvSpPr txBox="1"/>
      </cdr:nvSpPr>
      <cdr:spPr>
        <a:xfrm xmlns:a="http://schemas.openxmlformats.org/drawingml/2006/main">
          <a:off x="588431" y="796937"/>
          <a:ext cx="453095" cy="272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chemeClr val="tx2"/>
              </a:solidFill>
            </a:rPr>
            <a:t>15,4%</a:t>
          </a:r>
        </a:p>
      </cdr:txBody>
    </cdr:sp>
  </cdr:relSizeAnchor>
  <cdr:relSizeAnchor xmlns:cdr="http://schemas.openxmlformats.org/drawingml/2006/chartDrawing">
    <cdr:from>
      <cdr:x>0.33754</cdr:x>
      <cdr:y>0.42559</cdr:y>
    </cdr:from>
    <cdr:to>
      <cdr:x>0.45474</cdr:x>
      <cdr:y>0.48713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DA50668-6857-4148-9342-2B76140373C8}"/>
            </a:ext>
          </a:extLst>
        </cdr:cNvPr>
        <cdr:cNvSpPr txBox="1"/>
      </cdr:nvSpPr>
      <cdr:spPr>
        <a:xfrm xmlns:a="http://schemas.openxmlformats.org/drawingml/2006/main">
          <a:off x="1515135" y="1886031"/>
          <a:ext cx="526083" cy="2727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chemeClr val="tx2"/>
              </a:solidFill>
            </a:rPr>
            <a:t>7,7%</a:t>
          </a:r>
        </a:p>
      </cdr:txBody>
    </cdr:sp>
  </cdr:relSizeAnchor>
  <cdr:relSizeAnchor xmlns:cdr="http://schemas.openxmlformats.org/drawingml/2006/chartDrawing">
    <cdr:from>
      <cdr:x>0.44483</cdr:x>
      <cdr:y>0.44278</cdr:y>
    </cdr:from>
    <cdr:to>
      <cdr:x>0.56221</cdr:x>
      <cdr:y>0.50431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6DA50668-6857-4148-9342-2B76140373C8}"/>
            </a:ext>
          </a:extLst>
        </cdr:cNvPr>
        <cdr:cNvSpPr txBox="1"/>
      </cdr:nvSpPr>
      <cdr:spPr>
        <a:xfrm xmlns:a="http://schemas.openxmlformats.org/drawingml/2006/main">
          <a:off x="1996734" y="1962209"/>
          <a:ext cx="526891" cy="272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chemeClr val="tx2"/>
              </a:solidFill>
            </a:rPr>
            <a:t>7,1%</a:t>
          </a:r>
        </a:p>
      </cdr:txBody>
    </cdr:sp>
  </cdr:relSizeAnchor>
  <cdr:relSizeAnchor xmlns:cdr="http://schemas.openxmlformats.org/drawingml/2006/chartDrawing">
    <cdr:from>
      <cdr:x>0.54324</cdr:x>
      <cdr:y>0.49566</cdr:y>
    </cdr:from>
    <cdr:to>
      <cdr:x>0.67047</cdr:x>
      <cdr:y>0.55719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6DA50668-6857-4148-9342-2B76140373C8}"/>
            </a:ext>
          </a:extLst>
        </cdr:cNvPr>
        <cdr:cNvSpPr txBox="1"/>
      </cdr:nvSpPr>
      <cdr:spPr>
        <a:xfrm xmlns:a="http://schemas.openxmlformats.org/drawingml/2006/main">
          <a:off x="2438473" y="2196549"/>
          <a:ext cx="571105" cy="272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chemeClr val="tx2"/>
              </a:solidFill>
            </a:rPr>
            <a:t>5,5%</a:t>
          </a:r>
        </a:p>
      </cdr:txBody>
    </cdr:sp>
  </cdr:relSizeAnchor>
  <cdr:relSizeAnchor xmlns:cdr="http://schemas.openxmlformats.org/drawingml/2006/chartDrawing">
    <cdr:from>
      <cdr:x>0.6741</cdr:x>
      <cdr:y>0.49706</cdr:y>
    </cdr:from>
    <cdr:to>
      <cdr:x>0.75275</cdr:x>
      <cdr:y>0.55765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6DA50668-6857-4148-9342-2B76140373C8}"/>
            </a:ext>
          </a:extLst>
        </cdr:cNvPr>
        <cdr:cNvSpPr txBox="1"/>
      </cdr:nvSpPr>
      <cdr:spPr>
        <a:xfrm xmlns:a="http://schemas.openxmlformats.org/drawingml/2006/main">
          <a:off x="3025872" y="2202753"/>
          <a:ext cx="353041" cy="268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chemeClr val="tx2"/>
              </a:solidFill>
            </a:rPr>
            <a:t>5,3%</a:t>
          </a:r>
        </a:p>
      </cdr:txBody>
    </cdr:sp>
  </cdr:relSizeAnchor>
  <cdr:relSizeAnchor xmlns:cdr="http://schemas.openxmlformats.org/drawingml/2006/chartDrawing">
    <cdr:from>
      <cdr:x>0.76925</cdr:x>
      <cdr:y>0.50316</cdr:y>
    </cdr:from>
    <cdr:to>
      <cdr:x>0.85922</cdr:x>
      <cdr:y>0.57473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6DA50668-6857-4148-9342-2B76140373C8}"/>
            </a:ext>
          </a:extLst>
        </cdr:cNvPr>
        <cdr:cNvSpPr txBox="1"/>
      </cdr:nvSpPr>
      <cdr:spPr>
        <a:xfrm xmlns:a="http://schemas.openxmlformats.org/drawingml/2006/main">
          <a:off x="3452977" y="2229786"/>
          <a:ext cx="403854" cy="317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chemeClr val="tx2"/>
              </a:solidFill>
            </a:rPr>
            <a:t>4,9%</a:t>
          </a:r>
        </a:p>
      </cdr:txBody>
    </cdr:sp>
  </cdr:relSizeAnchor>
  <cdr:relSizeAnchor xmlns:cdr="http://schemas.openxmlformats.org/drawingml/2006/chartDrawing">
    <cdr:from>
      <cdr:x>0.87857</cdr:x>
      <cdr:y>0.53152</cdr:y>
    </cdr:from>
    <cdr:to>
      <cdr:x>0.96354</cdr:x>
      <cdr:y>0.59297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6DA50668-6857-4148-9342-2B76140373C8}"/>
            </a:ext>
          </a:extLst>
        </cdr:cNvPr>
        <cdr:cNvSpPr txBox="1"/>
      </cdr:nvSpPr>
      <cdr:spPr>
        <a:xfrm xmlns:a="http://schemas.openxmlformats.org/drawingml/2006/main">
          <a:off x="3943689" y="2355464"/>
          <a:ext cx="381409" cy="272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chemeClr val="tx2"/>
              </a:solidFill>
            </a:rPr>
            <a:t>4,1%</a:t>
          </a:r>
        </a:p>
      </cdr:txBody>
    </cdr:sp>
  </cdr:relSizeAnchor>
  <cdr:relSizeAnchor xmlns:cdr="http://schemas.openxmlformats.org/drawingml/2006/chartDrawing">
    <cdr:from>
      <cdr:x>0.30789</cdr:x>
      <cdr:y>0</cdr:y>
    </cdr:from>
    <cdr:to>
      <cdr:x>0.7579</cdr:x>
      <cdr:y>0.13207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DB1FFD36-8537-BB43-BCBD-4D2306591EE5}"/>
            </a:ext>
          </a:extLst>
        </cdr:cNvPr>
        <cdr:cNvSpPr txBox="1"/>
      </cdr:nvSpPr>
      <cdr:spPr>
        <a:xfrm xmlns:a="http://schemas.openxmlformats.org/drawingml/2006/main">
          <a:off x="1382053" y="0"/>
          <a:ext cx="2019986" cy="506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id-ID" sz="1400" b="0">
              <a:solidFill>
                <a:schemeClr val="tx2"/>
              </a:solidFill>
            </a:rPr>
            <a:t>Deposit Rate, Lending Rate and </a:t>
          </a:r>
          <a:r>
            <a:rPr lang="id-ID" sz="1600" b="0">
              <a:solidFill>
                <a:schemeClr val="tx2"/>
              </a:solidFill>
            </a:rPr>
            <a:t>Spread</a:t>
          </a:r>
          <a:r>
            <a:rPr lang="id-ID" sz="1400" b="0">
              <a:solidFill>
                <a:schemeClr val="tx2"/>
              </a:solidFill>
            </a:rPr>
            <a:t> </a:t>
          </a:r>
          <a:endParaRPr lang="id-ID" sz="1400" b="0" dirty="0">
            <a:solidFill>
              <a:schemeClr val="tx2"/>
            </a:solidFill>
          </a:endParaRPr>
        </a:p>
        <a:p xmlns:a="http://schemas.openxmlformats.org/drawingml/2006/main">
          <a:pPr algn="ctr"/>
          <a:r>
            <a:rPr lang="id-ID" sz="1400" b="0">
              <a:solidFill>
                <a:schemeClr val="tx2"/>
              </a:solidFill>
            </a:rPr>
            <a:t>(ASEAN min Cambodia and Lao PDR; 2019) </a:t>
          </a:r>
          <a:endParaRPr lang="id-ID" sz="1400" b="0" dirty="0">
            <a:solidFill>
              <a:schemeClr val="tx2"/>
            </a:solidFill>
          </a:endParaRPr>
        </a:p>
      </cdr:txBody>
    </cdr:sp>
  </cdr:relSizeAnchor>
  <cdr:relSizeAnchor xmlns:cdr="http://schemas.openxmlformats.org/drawingml/2006/chartDrawing">
    <cdr:from>
      <cdr:x>0.26789</cdr:x>
      <cdr:y>0.29788</cdr:y>
    </cdr:from>
    <cdr:to>
      <cdr:x>0.31135</cdr:x>
      <cdr:y>0.33289</cdr:y>
    </cdr:to>
    <cdr:sp macro="" textlink="">
      <cdr:nvSpPr>
        <cdr:cNvPr id="13" name="Triangle 12">
          <a:extLst xmlns:a="http://schemas.openxmlformats.org/drawingml/2006/main">
            <a:ext uri="{FF2B5EF4-FFF2-40B4-BE49-F238E27FC236}">
              <a16:creationId xmlns:a16="http://schemas.microsoft.com/office/drawing/2014/main" id="{E663D078-08E4-134D-9F16-5AC2A19D0E54}"/>
            </a:ext>
          </a:extLst>
        </cdr:cNvPr>
        <cdr:cNvSpPr/>
      </cdr:nvSpPr>
      <cdr:spPr>
        <a:xfrm xmlns:a="http://schemas.openxmlformats.org/drawingml/2006/main" flipV="1">
          <a:off x="1202495" y="1262222"/>
          <a:ext cx="195099" cy="148332"/>
        </a:xfrm>
        <a:prstGeom xmlns:a="http://schemas.openxmlformats.org/drawingml/2006/main" prst="triangle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0.39091</cdr:x>
      <cdr:y>0.50849</cdr:y>
    </cdr:from>
    <cdr:to>
      <cdr:x>0.60909</cdr:x>
      <cdr:y>0.69879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0CCC7AB-EB9D-4D4F-B7B7-B7A468785504}"/>
            </a:ext>
          </a:extLst>
        </cdr:cNvPr>
        <cdr:cNvSpPr txBox="1"/>
      </cdr:nvSpPr>
      <cdr:spPr>
        <a:xfrm xmlns:a="http://schemas.openxmlformats.org/drawingml/2006/main">
          <a:off x="1638304" y="1697111"/>
          <a:ext cx="914392" cy="635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id-ID" sz="1200" b="1" dirty="0">
              <a:solidFill>
                <a:schemeClr val="tx2"/>
              </a:solidFill>
            </a:rPr>
            <a:t>Jumlah 223</a:t>
          </a:r>
        </a:p>
        <a:p xmlns:a="http://schemas.openxmlformats.org/drawingml/2006/main">
          <a:pPr algn="ctr"/>
          <a:r>
            <a:rPr lang="id-ID" sz="1200" b="1" dirty="0">
              <a:solidFill>
                <a:schemeClr val="tx2"/>
              </a:solidFill>
            </a:rPr>
            <a:t>(2018)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5D11F-D338-5640-9104-DF3887187640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276B7-7E46-714E-A296-D89D516E8E5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537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B276B7-7E46-714E-A296-D89D516E8E55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408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4BC0-D0C0-EF47-9E60-A1768B70E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A3C84-3963-7944-A663-011A7613A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66675-671C-6C48-A026-E17360F28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89C98-8AD7-E54B-9EC9-00902641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BD8A0-9A4D-B145-ACB8-9EF31F091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86E64B-3615-924A-8618-DD63D6D2A7D2}"/>
              </a:ext>
            </a:extLst>
          </p:cNvPr>
          <p:cNvSpPr/>
          <p:nvPr userDrawn="1"/>
        </p:nvSpPr>
        <p:spPr>
          <a:xfrm>
            <a:off x="0" y="0"/>
            <a:ext cx="28575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3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16A02BDB-D88B-FC49-96F5-AECA871F4A69}"/>
              </a:ext>
            </a:extLst>
          </p:cNvPr>
          <p:cNvSpPr/>
          <p:nvPr userDrawn="1"/>
        </p:nvSpPr>
        <p:spPr>
          <a:xfrm>
            <a:off x="0" y="3579091"/>
            <a:ext cx="285750" cy="3278909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3"/>
          </a:p>
        </p:txBody>
      </p:sp>
    </p:spTree>
    <p:extLst>
      <p:ext uri="{BB962C8B-B14F-4D97-AF65-F5344CB8AC3E}">
        <p14:creationId xmlns:p14="http://schemas.microsoft.com/office/powerpoint/2010/main" val="622773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FCC6D-BCF0-1644-ACBD-BD848655E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35AD6-5C8B-734B-910B-336F36B9A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8ED95-BE3B-334F-A785-E6D639B9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6C0DD-B6DF-BF40-BE23-9C8C4BE4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E29F7-28CA-3F41-8177-DFB2124C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207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271F7-884A-9548-BD61-8042CDB30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4BF27-5186-9A4B-A563-C5E413F19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A8E2A-FD1F-B54D-A881-63FFB24BE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3B5E5-F1F8-7E48-B208-3ABAF9E5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32372-8C35-3B46-8901-0A58585C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883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74847-97FD-D240-BF0B-60AA857B5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21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BA88A-14E1-BC4D-8FB3-631DF4F8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8780"/>
            <a:ext cx="10515600" cy="4508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726E9-97EC-A64D-9688-2E76C127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1043B-AD68-F54D-9FDB-4AC959FF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5EA94-88EF-8446-B046-AA3CFBB5C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20EEBB-5D75-1F4A-8E53-734E8728D6F9}"/>
              </a:ext>
            </a:extLst>
          </p:cNvPr>
          <p:cNvSpPr/>
          <p:nvPr userDrawn="1"/>
        </p:nvSpPr>
        <p:spPr>
          <a:xfrm>
            <a:off x="0" y="0"/>
            <a:ext cx="2770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3"/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889375BE-4FD2-334B-A24D-645962A477E6}"/>
              </a:ext>
            </a:extLst>
          </p:cNvPr>
          <p:cNvSpPr/>
          <p:nvPr userDrawn="1"/>
        </p:nvSpPr>
        <p:spPr>
          <a:xfrm rot="5400000">
            <a:off x="-310008" y="3197620"/>
            <a:ext cx="984478" cy="380011"/>
          </a:xfrm>
          <a:prstGeom prst="round2Same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3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927BE0-AE5B-F54D-AF84-DB1D74B025B4}"/>
              </a:ext>
            </a:extLst>
          </p:cNvPr>
          <p:cNvSpPr txBox="1">
            <a:spLocks/>
          </p:cNvSpPr>
          <p:nvPr userDrawn="1"/>
        </p:nvSpPr>
        <p:spPr>
          <a:xfrm>
            <a:off x="0" y="3202596"/>
            <a:ext cx="40112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EB548B-906C-FD4C-97B0-7116CAB59137}" type="slidenum">
              <a:rPr lang="id-ID" sz="1400" smtClean="0"/>
              <a:pPr/>
              <a:t>‹#›</a:t>
            </a:fld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91631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FF48E-0679-2542-936A-22C2AD3E0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51FD5C-8823-CC4B-AFB1-C8DDF601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605F8-2015-C344-8E9B-F04486A5D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0FCC3-245C-964D-8854-EF9A67035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5D846-DBAF-7142-B4F2-197190DC8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DD826E-FE24-B048-BFA6-417CFD484AFA}"/>
              </a:ext>
            </a:extLst>
          </p:cNvPr>
          <p:cNvSpPr/>
          <p:nvPr userDrawn="1"/>
        </p:nvSpPr>
        <p:spPr>
          <a:xfrm>
            <a:off x="0" y="0"/>
            <a:ext cx="28575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3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E1283B3-D14C-3143-9B1C-D84117E65AA6}"/>
              </a:ext>
            </a:extLst>
          </p:cNvPr>
          <p:cNvSpPr/>
          <p:nvPr userDrawn="1"/>
        </p:nvSpPr>
        <p:spPr>
          <a:xfrm>
            <a:off x="0" y="4562475"/>
            <a:ext cx="285750" cy="2295525"/>
          </a:xfrm>
          <a:prstGeom prst="round1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3"/>
          </a:p>
        </p:txBody>
      </p:sp>
    </p:spTree>
    <p:extLst>
      <p:ext uri="{BB962C8B-B14F-4D97-AF65-F5344CB8AC3E}">
        <p14:creationId xmlns:p14="http://schemas.microsoft.com/office/powerpoint/2010/main" val="100596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0297F-32B0-AB45-B7E5-0BA441870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04852-6315-2A41-9810-1C75003F2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7423ED-4E60-6943-8C63-224C086A2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900B-4A2E-5E49-90ED-D1FCA368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ED1A5-DBD4-2341-B9E3-54F695E45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8A7C0-A350-0041-8FA0-E10953EF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618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E38EC-CDF9-C446-977E-9FCD86AC3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7D835-2964-3249-A44D-7148FCCC0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0F8C7-463E-2644-B4C1-9B54D52F4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6E2C6-97B6-D647-B6EE-C0C24C5D4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8559F6-7470-5749-89F9-CB1BE2896D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23C799-F54E-C847-83A5-391F23E1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DD884-3F2A-884E-ABAD-75299FEDC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090055-6F07-F544-9DD2-3291D6688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149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1DF81-60FE-814A-A6A7-AD627B5C2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05B1AA-69DB-B740-94FF-8ABAC4526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FE98E-D228-C34D-8E9B-13A661B1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DA418D-3368-C749-970F-82FA296A8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D6CB52-9A91-A646-B1FD-C8627173A1DB}"/>
              </a:ext>
            </a:extLst>
          </p:cNvPr>
          <p:cNvSpPr/>
          <p:nvPr userDrawn="1"/>
        </p:nvSpPr>
        <p:spPr>
          <a:xfrm>
            <a:off x="0" y="0"/>
            <a:ext cx="2770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3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19C8FFF7-FEDA-EA44-B4AE-B72D5C714B21}"/>
              </a:ext>
            </a:extLst>
          </p:cNvPr>
          <p:cNvSpPr/>
          <p:nvPr userDrawn="1"/>
        </p:nvSpPr>
        <p:spPr>
          <a:xfrm rot="5400000">
            <a:off x="-310008" y="3197620"/>
            <a:ext cx="984478" cy="380011"/>
          </a:xfrm>
          <a:prstGeom prst="round2Same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3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A11CAB-2A98-7546-A789-559859E645FC}"/>
              </a:ext>
            </a:extLst>
          </p:cNvPr>
          <p:cNvSpPr txBox="1">
            <a:spLocks/>
          </p:cNvSpPr>
          <p:nvPr userDrawn="1"/>
        </p:nvSpPr>
        <p:spPr>
          <a:xfrm>
            <a:off x="0" y="3202596"/>
            <a:ext cx="40112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EB548B-906C-FD4C-97B0-7116CAB59137}" type="slidenum">
              <a:rPr lang="id-ID" sz="1400" smtClean="0"/>
              <a:pPr/>
              <a:t>‹#›</a:t>
            </a:fld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39821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987BF-E93F-264D-A042-1E1FB4F9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5F92A-6B6E-5646-97C6-BD4408981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6EFA5-10ED-A34D-B1BE-A50E1290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8B14DB-CA0D-A049-931C-760FAE422CEB}"/>
              </a:ext>
            </a:extLst>
          </p:cNvPr>
          <p:cNvSpPr/>
          <p:nvPr userDrawn="1"/>
        </p:nvSpPr>
        <p:spPr>
          <a:xfrm>
            <a:off x="0" y="0"/>
            <a:ext cx="277091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3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11D34E10-D8A0-C640-B271-4C7ED5947F30}"/>
              </a:ext>
            </a:extLst>
          </p:cNvPr>
          <p:cNvSpPr/>
          <p:nvPr userDrawn="1"/>
        </p:nvSpPr>
        <p:spPr>
          <a:xfrm rot="5400000">
            <a:off x="-310008" y="3197620"/>
            <a:ext cx="984478" cy="380011"/>
          </a:xfrm>
          <a:prstGeom prst="round2SameRect">
            <a:avLst/>
          </a:prstGeom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053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3275CD-7D01-A942-8455-39023E0D199A}"/>
              </a:ext>
            </a:extLst>
          </p:cNvPr>
          <p:cNvSpPr txBox="1">
            <a:spLocks/>
          </p:cNvSpPr>
          <p:nvPr userDrawn="1"/>
        </p:nvSpPr>
        <p:spPr>
          <a:xfrm>
            <a:off x="0" y="3202596"/>
            <a:ext cx="401123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EB548B-906C-FD4C-97B0-7116CAB59137}" type="slidenum">
              <a:rPr lang="id-ID" sz="1400" smtClean="0"/>
              <a:pPr/>
              <a:t>‹#›</a:t>
            </a:fld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1494553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2D25C-10D9-BB4D-AD20-7D6542DF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A559B-3802-CB4C-92B7-28B642FA8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7F804-AA10-D044-889D-CF525F44C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F2CD0-9201-D248-A00B-93245D8AD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63428-277F-DA4C-845B-E9325FB07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D2B94E-BAD6-7B44-B4A3-D3C33E14F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9530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7050F-6BDA-3A41-9F67-8900DBECE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DFCD8-83A7-EC4B-8BC7-A114AC7F3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EDC4D-C4C8-614D-A541-A1FE7577E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E5862-AFF2-F740-BE4B-A009DCCE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34AFD-9E74-3E40-A69D-036E365E9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499C2-F739-0944-B5C4-01339E0CE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741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B3BBC-69E5-9642-87F8-8508EC8F2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49847-A963-6443-A7FD-9593F44A9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983F-FEF4-7043-8D13-CF75DD0BF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A923B-04C5-CE4D-9141-2E975444D332}" type="datetimeFigureOut">
              <a:rPr lang="id-ID" smtClean="0"/>
              <a:t>23/06/2021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CD287-A07E-3744-8B3D-1D776A70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8C42E-BEB1-504D-A219-BB62D6D64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1A7F7-75CA-E74E-849F-3973C77C3673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349FA8-5BB1-7B48-BC53-9484F122AE2B}"/>
              </a:ext>
            </a:extLst>
          </p:cNvPr>
          <p:cNvSpPr txBox="1"/>
          <p:nvPr userDrawn="1"/>
        </p:nvSpPr>
        <p:spPr>
          <a:xfrm>
            <a:off x="9927946" y="174546"/>
            <a:ext cx="15872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000">
                <a:solidFill>
                  <a:schemeClr val="bg2">
                    <a:lumMod val="75000"/>
                  </a:schemeClr>
                </a:solidFill>
              </a:rPr>
              <a:t>Alamsyah Saragih 2306021</a:t>
            </a:r>
            <a:endParaRPr lang="id-ID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1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chart" Target="../charts/chart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.tiff" /><Relationship Id="rId4" Type="http://schemas.openxmlformats.org/officeDocument/2006/relationships/image" Target="../media/image2.tiff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 /><Relationship Id="rId2" Type="http://schemas.openxmlformats.org/officeDocument/2006/relationships/chart" Target="../charts/chart2.xml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 /><Relationship Id="rId2" Type="http://schemas.openxmlformats.org/officeDocument/2006/relationships/chart" Target="../charts/chart5.xml" /><Relationship Id="rId1" Type="http://schemas.openxmlformats.org/officeDocument/2006/relationships/slideLayout" Target="../slideLayouts/slideLayout2.xml" /><Relationship Id="rId4" Type="http://schemas.openxmlformats.org/officeDocument/2006/relationships/chart" Target="../charts/char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6E6B-317A-814D-AFDF-8CB8EDEBC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09408"/>
          </a:xfrm>
        </p:spPr>
        <p:txBody>
          <a:bodyPr/>
          <a:lstStyle/>
          <a:p>
            <a:pPr algn="l"/>
            <a:r>
              <a:rPr lang="id-ID" b="1" dirty="0">
                <a:solidFill>
                  <a:schemeClr val="tx2"/>
                </a:solidFill>
              </a:rPr>
              <a:t>Investasi Asing di PSN</a:t>
            </a:r>
            <a:br>
              <a:rPr lang="id-ID" dirty="0">
                <a:solidFill>
                  <a:schemeClr val="tx2"/>
                </a:solidFill>
              </a:rPr>
            </a:br>
            <a:r>
              <a:rPr lang="id-ID" sz="4400" i="1" dirty="0">
                <a:solidFill>
                  <a:srgbClr val="00B050"/>
                </a:solidFill>
              </a:rPr>
              <a:t>Mereka datang untuk siapa?</a:t>
            </a:r>
            <a:endParaRPr lang="id-ID" i="1" dirty="0">
              <a:solidFill>
                <a:srgbClr val="00B05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20305-A8AE-7A46-93FD-CD1FA77DB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0114"/>
            <a:ext cx="9144000" cy="1077686"/>
          </a:xfrm>
        </p:spPr>
        <p:txBody>
          <a:bodyPr/>
          <a:lstStyle/>
          <a:p>
            <a:pPr algn="l"/>
            <a:r>
              <a:rPr lang="id-ID">
                <a:solidFill>
                  <a:schemeClr val="tx2"/>
                </a:solidFill>
              </a:rPr>
              <a:t>Alamsyah Saragih</a:t>
            </a:r>
            <a:endParaRPr lang="id-ID" dirty="0">
              <a:solidFill>
                <a:schemeClr val="tx2"/>
              </a:solidFill>
            </a:endParaRPr>
          </a:p>
          <a:p>
            <a:pPr algn="l"/>
            <a:r>
              <a:rPr lang="id-ID">
                <a:solidFill>
                  <a:schemeClr val="tx2"/>
                </a:solidFill>
              </a:rPr>
              <a:t>Jakarta, 23 Juni 2021</a:t>
            </a:r>
            <a:endParaRPr lang="id-ID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9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F391-9FAA-CE43-8A25-9FE84B6C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017" y="2766218"/>
            <a:ext cx="10515600" cy="1325563"/>
          </a:xfrm>
        </p:spPr>
        <p:txBody>
          <a:bodyPr/>
          <a:lstStyle/>
          <a:p>
            <a:r>
              <a:rPr lang="id-ID" dirty="0"/>
              <a:t>TERIMA KASIH...</a:t>
            </a:r>
          </a:p>
        </p:txBody>
      </p:sp>
    </p:spTree>
    <p:extLst>
      <p:ext uri="{BB962C8B-B14F-4D97-AF65-F5344CB8AC3E}">
        <p14:creationId xmlns:p14="http://schemas.microsoft.com/office/powerpoint/2010/main" val="335247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C571-F19A-6743-9AF1-920B4AE6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MACRO CONTEXT</a:t>
            </a:r>
            <a:endParaRPr lang="id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4E4A6-6F7F-4A48-BE2E-5DC4D5B6C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BAGIAN-1</a:t>
            </a:r>
          </a:p>
        </p:txBody>
      </p:sp>
    </p:spTree>
    <p:extLst>
      <p:ext uri="{BB962C8B-B14F-4D97-AF65-F5344CB8AC3E}">
        <p14:creationId xmlns:p14="http://schemas.microsoft.com/office/powerpoint/2010/main" val="435242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A748-4101-0E4F-84AF-1A545F8E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>
                <a:solidFill>
                  <a:schemeClr val="tx2"/>
                </a:solidFill>
              </a:rPr>
              <a:t>Investasi Asing Langsung </a:t>
            </a:r>
            <a:r>
              <a:rPr lang="id-ID">
                <a:solidFill>
                  <a:schemeClr val="tx2"/>
                </a:solidFill>
              </a:rPr>
              <a:t>2003-2019</a:t>
            </a:r>
            <a:br>
              <a:rPr lang="id-ID">
                <a:solidFill>
                  <a:schemeClr val="tx2"/>
                </a:solidFill>
              </a:rPr>
            </a:br>
            <a:r>
              <a:rPr lang="id-ID" sz="3200" i="1">
                <a:solidFill>
                  <a:srgbClr val="00B050"/>
                </a:solidFill>
              </a:rPr>
              <a:t>... satu dekade Diplomasi: Dansa, Dagang dan Dana</a:t>
            </a:r>
            <a:endParaRPr lang="id-ID" i="1" dirty="0">
              <a:solidFill>
                <a:srgbClr val="00B05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334AA43-60DE-104E-B4B7-C6FD04805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409982"/>
              </p:ext>
            </p:extLst>
          </p:nvPr>
        </p:nvGraphicFramePr>
        <p:xfrm>
          <a:off x="2610977" y="1779176"/>
          <a:ext cx="9086850" cy="4658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Freeform 12">
            <a:extLst>
              <a:ext uri="{FF2B5EF4-FFF2-40B4-BE49-F238E27FC236}">
                <a16:creationId xmlns:a16="http://schemas.microsoft.com/office/drawing/2014/main" id="{DB9E7DB4-9D8E-3E43-8626-81EBFBED8A39}"/>
              </a:ext>
            </a:extLst>
          </p:cNvPr>
          <p:cNvSpPr/>
          <p:nvPr/>
        </p:nvSpPr>
        <p:spPr>
          <a:xfrm>
            <a:off x="7404601" y="2145886"/>
            <a:ext cx="557213" cy="3257550"/>
          </a:xfrm>
          <a:custGeom>
            <a:avLst/>
            <a:gdLst>
              <a:gd name="connsiteX0" fmla="*/ 0 w 557213"/>
              <a:gd name="connsiteY0" fmla="*/ 0 h 3257550"/>
              <a:gd name="connsiteX1" fmla="*/ 557213 w 557213"/>
              <a:gd name="connsiteY1" fmla="*/ 0 h 3257550"/>
              <a:gd name="connsiteX2" fmla="*/ 557213 w 557213"/>
              <a:gd name="connsiteY2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3257550">
                <a:moveTo>
                  <a:pt x="0" y="0"/>
                </a:moveTo>
                <a:lnTo>
                  <a:pt x="557213" y="0"/>
                </a:lnTo>
                <a:lnTo>
                  <a:pt x="557213" y="3257550"/>
                </a:lnTo>
              </a:path>
            </a:pathLst>
          </a:custGeom>
          <a:noFill/>
          <a:ln>
            <a:solidFill>
              <a:schemeClr val="accent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7D0C42-D73E-9C47-87F4-D55F9C7BC4A5}"/>
              </a:ext>
            </a:extLst>
          </p:cNvPr>
          <p:cNvGrpSpPr/>
          <p:nvPr/>
        </p:nvGrpSpPr>
        <p:grpSpPr>
          <a:xfrm>
            <a:off x="6426429" y="1514213"/>
            <a:ext cx="1308496" cy="1277292"/>
            <a:chOff x="7480034" y="1368573"/>
            <a:chExt cx="1308496" cy="127729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D22385-3EBA-3343-BA8E-163C79185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959"/>
            <a:stretch/>
          </p:blipFill>
          <p:spPr>
            <a:xfrm>
              <a:off x="7480034" y="1368573"/>
              <a:ext cx="1308496" cy="1267221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7ED3922-F4F5-3441-A99F-8B814D4E6BFD}"/>
                </a:ext>
              </a:extLst>
            </p:cNvPr>
            <p:cNvSpPr txBox="1"/>
            <p:nvPr/>
          </p:nvSpPr>
          <p:spPr>
            <a:xfrm>
              <a:off x="7640022" y="2245755"/>
              <a:ext cx="1013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2015</a:t>
              </a:r>
            </a:p>
          </p:txBody>
        </p:sp>
      </p:grpSp>
      <p:sp>
        <p:nvSpPr>
          <p:cNvPr id="18" name="Freeform 17">
            <a:extLst>
              <a:ext uri="{FF2B5EF4-FFF2-40B4-BE49-F238E27FC236}">
                <a16:creationId xmlns:a16="http://schemas.microsoft.com/office/drawing/2014/main" id="{208C6561-E899-CC49-A7F4-A11C392A0956}"/>
              </a:ext>
            </a:extLst>
          </p:cNvPr>
          <p:cNvSpPr/>
          <p:nvPr/>
        </p:nvSpPr>
        <p:spPr>
          <a:xfrm flipH="1">
            <a:off x="3169536" y="2781434"/>
            <a:ext cx="444077" cy="3067566"/>
          </a:xfrm>
          <a:custGeom>
            <a:avLst/>
            <a:gdLst>
              <a:gd name="connsiteX0" fmla="*/ 0 w 557213"/>
              <a:gd name="connsiteY0" fmla="*/ 0 h 3257550"/>
              <a:gd name="connsiteX1" fmla="*/ 557213 w 557213"/>
              <a:gd name="connsiteY1" fmla="*/ 0 h 3257550"/>
              <a:gd name="connsiteX2" fmla="*/ 557213 w 557213"/>
              <a:gd name="connsiteY2" fmla="*/ 3257550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7213" h="3257550">
                <a:moveTo>
                  <a:pt x="0" y="0"/>
                </a:moveTo>
                <a:lnTo>
                  <a:pt x="557213" y="0"/>
                </a:lnTo>
                <a:lnTo>
                  <a:pt x="557213" y="3257550"/>
                </a:lnTo>
              </a:path>
            </a:pathLst>
          </a:custGeom>
          <a:noFill/>
          <a:ln>
            <a:solidFill>
              <a:schemeClr val="accent1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4C7ADC-02A4-A248-9422-7A6EB70DDF25}"/>
              </a:ext>
            </a:extLst>
          </p:cNvPr>
          <p:cNvGrpSpPr/>
          <p:nvPr/>
        </p:nvGrpSpPr>
        <p:grpSpPr>
          <a:xfrm>
            <a:off x="3416165" y="1912215"/>
            <a:ext cx="1746699" cy="1716790"/>
            <a:chOff x="2462741" y="1864111"/>
            <a:chExt cx="1746699" cy="1716790"/>
          </a:xfrm>
          <a:effectLst/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590CE1-09C4-CD4E-B664-F645B39D2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2741" y="1864111"/>
              <a:ext cx="1746699" cy="1716790"/>
            </a:xfrm>
            <a:prstGeom prst="ellipse">
              <a:avLst/>
            </a:prstGeom>
            <a:ln w="3175" cap="rnd">
              <a:solidFill>
                <a:srgbClr val="C8C6BD"/>
              </a:solidFill>
              <a:prstDash val="solid"/>
            </a:ln>
            <a:effectLst/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2264CC-B3A9-FD44-8EDC-52E38E234ABB}"/>
                </a:ext>
              </a:extLst>
            </p:cNvPr>
            <p:cNvSpPr txBox="1"/>
            <p:nvPr/>
          </p:nvSpPr>
          <p:spPr>
            <a:xfrm>
              <a:off x="2783259" y="3057681"/>
              <a:ext cx="10138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>
                  <a:solidFill>
                    <a:schemeClr val="bg1"/>
                  </a:solidFill>
                </a:rPr>
                <a:t>2003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CB9997BF-73D2-B04A-9EF8-BCADBF32654D}"/>
              </a:ext>
            </a:extLst>
          </p:cNvPr>
          <p:cNvSpPr/>
          <p:nvPr/>
        </p:nvSpPr>
        <p:spPr>
          <a:xfrm>
            <a:off x="838200" y="3645760"/>
            <a:ext cx="2183497" cy="246221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id-ID" sz="1400">
                <a:solidFill>
                  <a:schemeClr val="tx2"/>
                </a:solidFill>
              </a:rPr>
              <a:t>Paska pertemuan kedua kepala negara di tahun 2003 investasi dari RRC tak mengalami kenaikan signifikan. Singapura dan Jepang mendominasi</a:t>
            </a:r>
            <a:r>
              <a:rPr lang="id-ID" sz="1400" dirty="0">
                <a:solidFill>
                  <a:schemeClr val="tx2"/>
                </a:solidFill>
              </a:rPr>
              <a:t>.</a:t>
            </a:r>
          </a:p>
          <a:p>
            <a:pPr algn="r"/>
            <a:r>
              <a:rPr lang="id-ID" sz="1400">
                <a:solidFill>
                  <a:schemeClr val="tx2"/>
                </a:solidFill>
              </a:rPr>
              <a:t>Sejak tahun 2015 Investasi asal RRC meningkat pesat hingga mengambil porsi kedua tertinggi setelah singapura</a:t>
            </a:r>
            <a:r>
              <a:rPr lang="id-ID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32DFD4-0723-2F46-8366-50656D0DF795}"/>
              </a:ext>
            </a:extLst>
          </p:cNvPr>
          <p:cNvSpPr txBox="1"/>
          <p:nvPr/>
        </p:nvSpPr>
        <p:spPr>
          <a:xfrm>
            <a:off x="7796352" y="1499684"/>
            <a:ext cx="1960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>
                <a:solidFill>
                  <a:schemeClr val="bg1">
                    <a:lumMod val="75000"/>
                  </a:schemeClr>
                </a:solidFill>
              </a:rPr>
              <a:t>China OBOR Policy</a:t>
            </a:r>
            <a:endParaRPr lang="id-ID" b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E96EC389-9770-6C41-B1F8-4A0BCFF39B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486386"/>
              </p:ext>
            </p:extLst>
          </p:nvPr>
        </p:nvGraphicFramePr>
        <p:xfrm>
          <a:off x="5244156" y="3171679"/>
          <a:ext cx="1785753" cy="6098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877">
                  <a:extLst>
                    <a:ext uri="{9D8B030D-6E8A-4147-A177-3AD203B41FA5}">
                      <a16:colId xmlns:a16="http://schemas.microsoft.com/office/drawing/2014/main" val="379887494"/>
                    </a:ext>
                  </a:extLst>
                </a:gridCol>
                <a:gridCol w="651933">
                  <a:extLst>
                    <a:ext uri="{9D8B030D-6E8A-4147-A177-3AD203B41FA5}">
                      <a16:colId xmlns:a16="http://schemas.microsoft.com/office/drawing/2014/main" val="3127667374"/>
                    </a:ext>
                  </a:extLst>
                </a:gridCol>
                <a:gridCol w="639943">
                  <a:extLst>
                    <a:ext uri="{9D8B030D-6E8A-4147-A177-3AD203B41FA5}">
                      <a16:colId xmlns:a16="http://schemas.microsoft.com/office/drawing/2014/main" val="2669831217"/>
                    </a:ext>
                  </a:extLst>
                </a:gridCol>
              </a:tblGrid>
              <a:tr h="199802">
                <a:tc>
                  <a:txBody>
                    <a:bodyPr/>
                    <a:lstStyle/>
                    <a:p>
                      <a:pPr algn="ctr" fontAlgn="b"/>
                      <a:endParaRPr lang="en-ID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2004</a:t>
                      </a:r>
                      <a:endParaRPr lang="en-ID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0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2014</a:t>
                      </a:r>
                      <a:endParaRPr lang="en-ID" sz="10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44622"/>
                  </a:ext>
                </a:extLst>
              </a:tr>
              <a:tr h="210277">
                <a:tc>
                  <a:txBody>
                    <a:bodyPr/>
                    <a:lstStyle/>
                    <a:p>
                      <a:pPr marL="44450" indent="0" algn="l" fontAlgn="b">
                        <a:tabLst/>
                      </a:pPr>
                      <a:r>
                        <a:rPr lang="en-ID" sz="1000" b="1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Impor</a:t>
                      </a:r>
                      <a:endParaRPr lang="en-ID" sz="1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000" b="1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10,4% (</a:t>
                      </a:r>
                      <a:r>
                        <a:rPr lang="en-ID" sz="10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2)</a:t>
                      </a:r>
                      <a:endParaRPr lang="en-ID" sz="1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000" b="1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17,2% (</a:t>
                      </a:r>
                      <a:r>
                        <a:rPr lang="en-ID" sz="1000" b="1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1)</a:t>
                      </a:r>
                      <a:endParaRPr lang="en-ID" sz="10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737599"/>
                  </a:ext>
                </a:extLst>
              </a:tr>
              <a:tr h="199802">
                <a:tc>
                  <a:txBody>
                    <a:bodyPr/>
                    <a:lstStyle/>
                    <a:p>
                      <a:pPr marL="44450" indent="0" algn="l" fontAlgn="b">
                        <a:tabLst/>
                      </a:pPr>
                      <a:r>
                        <a:rPr lang="en-ID" sz="100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Ekspor</a:t>
                      </a:r>
                      <a:endParaRPr lang="en-ID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0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8,4% (</a:t>
                      </a:r>
                      <a:r>
                        <a:rPr lang="en-ID" sz="10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4)</a:t>
                      </a:r>
                      <a:endParaRPr lang="en-ID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D" sz="1000" u="none" strike="noStrike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11,6% (</a:t>
                      </a:r>
                      <a:r>
                        <a:rPr lang="en-ID" sz="100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2)</a:t>
                      </a:r>
                      <a:endParaRPr lang="en-ID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89163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7AD58AE-552E-5348-8E6D-10E63A303F17}"/>
              </a:ext>
            </a:extLst>
          </p:cNvPr>
          <p:cNvSpPr txBox="1"/>
          <p:nvPr/>
        </p:nvSpPr>
        <p:spPr>
          <a:xfrm>
            <a:off x="5165456" y="2958557"/>
            <a:ext cx="1923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>
                <a:solidFill>
                  <a:schemeClr val="tx2"/>
                </a:solidFill>
              </a:rPr>
              <a:t>Impor asal RRC meningkat pesat</a:t>
            </a:r>
            <a:r>
              <a:rPr lang="id-ID" sz="1000" dirty="0">
                <a:solidFill>
                  <a:schemeClr val="tx2"/>
                </a:solidFill>
              </a:rPr>
              <a:t>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F0B077-2834-4148-A674-BBCD9BB66DC9}"/>
              </a:ext>
            </a:extLst>
          </p:cNvPr>
          <p:cNvSpPr txBox="1"/>
          <p:nvPr/>
        </p:nvSpPr>
        <p:spPr>
          <a:xfrm>
            <a:off x="8072249" y="1890884"/>
            <a:ext cx="1655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id-ID" sz="1200" b="1">
                <a:solidFill>
                  <a:schemeClr val="bg2">
                    <a:lumMod val="75000"/>
                  </a:schemeClr>
                </a:solidFill>
              </a:rPr>
              <a:t>Paket Kebijakan Ekonomi I-XVI</a:t>
            </a:r>
            <a:endParaRPr lang="id-ID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F2D9E6B-CDA2-9B47-850D-928A1EDBA0A2}"/>
              </a:ext>
            </a:extLst>
          </p:cNvPr>
          <p:cNvSpPr txBox="1"/>
          <p:nvPr/>
        </p:nvSpPr>
        <p:spPr>
          <a:xfrm>
            <a:off x="9870108" y="1890884"/>
            <a:ext cx="183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id-ID" sz="1200" b="1">
                <a:solidFill>
                  <a:schemeClr val="bg2">
                    <a:lumMod val="75000"/>
                  </a:schemeClr>
                </a:solidFill>
              </a:rPr>
              <a:t>UU Sist Keu u/ Mitigasi Covid19</a:t>
            </a:r>
            <a:endParaRPr lang="id-ID" sz="1200" b="1" dirty="0">
              <a:solidFill>
                <a:schemeClr val="bg2">
                  <a:lumMod val="75000"/>
                </a:schemeClr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id-ID" sz="1200" b="1">
                <a:solidFill>
                  <a:schemeClr val="bg2">
                    <a:lumMod val="75000"/>
                  </a:schemeClr>
                </a:solidFill>
              </a:rPr>
              <a:t>UU Cipta Kerja</a:t>
            </a:r>
            <a:endParaRPr lang="id-ID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09FBFE9-403C-4747-BB16-C112AF5690A8}"/>
              </a:ext>
            </a:extLst>
          </p:cNvPr>
          <p:cNvGrpSpPr/>
          <p:nvPr/>
        </p:nvGrpSpPr>
        <p:grpSpPr>
          <a:xfrm>
            <a:off x="5192016" y="1810790"/>
            <a:ext cx="1172705" cy="1155577"/>
            <a:chOff x="5265168" y="1810790"/>
            <a:chExt cx="1172705" cy="115557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6EB8701-2E1E-1C40-9044-FF0A44F25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132" t="-581" r="21327" b="40543"/>
            <a:stretch/>
          </p:blipFill>
          <p:spPr>
            <a:xfrm>
              <a:off x="5265168" y="1810790"/>
              <a:ext cx="1172705" cy="1155577"/>
            </a:xfrm>
            <a:prstGeom prst="ellipse">
              <a:avLst/>
            </a:prstGeom>
            <a:ln w="190500" cap="rnd">
              <a:noFill/>
              <a:prstDash val="solid"/>
            </a:ln>
            <a:effectLst/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6B13725-B51B-5D46-BEE9-5DBDD4D4BEE3}"/>
                </a:ext>
              </a:extLst>
            </p:cNvPr>
            <p:cNvSpPr txBox="1"/>
            <p:nvPr/>
          </p:nvSpPr>
          <p:spPr>
            <a:xfrm>
              <a:off x="5374389" y="2612522"/>
              <a:ext cx="9438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b="1" dirty="0">
                  <a:solidFill>
                    <a:schemeClr val="bg1"/>
                  </a:solidFill>
                </a:rPr>
                <a:t>2004-2014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A275F9DD-A03F-5F42-89E7-36C84FEE4A30}"/>
              </a:ext>
            </a:extLst>
          </p:cNvPr>
          <p:cNvSpPr/>
          <p:nvPr/>
        </p:nvSpPr>
        <p:spPr>
          <a:xfrm>
            <a:off x="11596115" y="3033179"/>
            <a:ext cx="3241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92D050"/>
                </a:solidFill>
              </a:rPr>
              <a:t>↑</a:t>
            </a:r>
            <a:endParaRPr lang="id-ID" sz="1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0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A748-4101-0E4F-84AF-1A545F8E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chemeClr val="tx2"/>
                </a:solidFill>
              </a:rPr>
              <a:t>Pasar Keuangan </a:t>
            </a:r>
            <a:r>
              <a:rPr lang="id-ID" dirty="0">
                <a:solidFill>
                  <a:schemeClr val="tx2"/>
                </a:solidFill>
              </a:rPr>
              <a:t>Alami Pendangkalan Akut</a:t>
            </a:r>
            <a:br>
              <a:rPr lang="id-ID" dirty="0">
                <a:solidFill>
                  <a:schemeClr val="tx2"/>
                </a:solidFill>
              </a:rPr>
            </a:br>
            <a:r>
              <a:rPr lang="id-ID" sz="3200" i="1" dirty="0">
                <a:solidFill>
                  <a:srgbClr val="00B050"/>
                </a:solidFill>
              </a:rPr>
              <a:t>Investasi baru bergantung pada Akumulasi Kapital dan PMA</a:t>
            </a:r>
            <a:endParaRPr lang="id-ID" dirty="0">
              <a:solidFill>
                <a:schemeClr val="tx2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BD58F9D-563F-5E4E-A295-7BB61C9F5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4771825"/>
              </p:ext>
            </p:extLst>
          </p:nvPr>
        </p:nvGraphicFramePr>
        <p:xfrm>
          <a:off x="7576812" y="1866121"/>
          <a:ext cx="4156345" cy="441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6ADCADF8-7EFC-7E48-89D1-1AE5E7995383}"/>
              </a:ext>
            </a:extLst>
          </p:cNvPr>
          <p:cNvSpPr/>
          <p:nvPr/>
        </p:nvSpPr>
        <p:spPr>
          <a:xfrm>
            <a:off x="838199" y="3169936"/>
            <a:ext cx="2232299" cy="267765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/>
            <a:r>
              <a:rPr lang="id-ID" sz="1400">
                <a:solidFill>
                  <a:schemeClr val="tx2"/>
                </a:solidFill>
              </a:rPr>
              <a:t>Kapitalisasi di pasar modal terhadap PDB hanya mencapai 46,8%. Peringkat ke 6 di ASEAN dan masih di bawah rata-rata </a:t>
            </a:r>
            <a:r>
              <a:rPr lang="id-ID" sz="1400" i="1">
                <a:solidFill>
                  <a:schemeClr val="tx2"/>
                </a:solidFill>
              </a:rPr>
              <a:t>middle income countries</a:t>
            </a:r>
            <a:r>
              <a:rPr lang="id-ID" sz="1400" dirty="0">
                <a:solidFill>
                  <a:schemeClr val="tx2"/>
                </a:solidFill>
              </a:rPr>
              <a:t>.</a:t>
            </a:r>
          </a:p>
          <a:p>
            <a:pPr algn="r"/>
            <a:r>
              <a:rPr lang="id-ID" sz="1400" dirty="0">
                <a:solidFill>
                  <a:schemeClr val="tx2"/>
                </a:solidFill>
              </a:rPr>
              <a:t>-----</a:t>
            </a:r>
            <a:endParaRPr lang="id-ID" sz="1400" dirty="0"/>
          </a:p>
          <a:p>
            <a:pPr algn="r"/>
            <a:r>
              <a:rPr lang="id-ID" sz="1400">
                <a:solidFill>
                  <a:schemeClr val="tx2"/>
                </a:solidFill>
              </a:rPr>
              <a:t>Tingkat kredit ke sektor swasta  Indonesia jauh di bawah rata-rata dunia maupun rata-rata negara berpendapatan menengah</a:t>
            </a:r>
            <a:r>
              <a:rPr lang="id-ID" sz="1400" dirty="0">
                <a:solidFill>
                  <a:schemeClr val="tx2"/>
                </a:solidFill>
              </a:rPr>
              <a:t>.</a:t>
            </a:r>
            <a:endParaRPr lang="id-ID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3A2408-CBC8-AE46-BBAE-3AD892CC0632}"/>
              </a:ext>
            </a:extLst>
          </p:cNvPr>
          <p:cNvSpPr/>
          <p:nvPr/>
        </p:nvSpPr>
        <p:spPr>
          <a:xfrm>
            <a:off x="838200" y="5847591"/>
            <a:ext cx="22322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1100">
                <a:solidFill>
                  <a:schemeClr val="tx1">
                    <a:lumMod val="50000"/>
                    <a:lumOff val="50000"/>
                  </a:schemeClr>
                </a:solidFill>
              </a:rPr>
              <a:t>Diolah dari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</a:p>
          <a:p>
            <a:pPr algn="r"/>
            <a:r>
              <a:rPr lang="id-ID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https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id-ID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data.worldbank.org</a:t>
            </a:r>
            <a:r>
              <a:rPr lang="id-ID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3546E43-FD0C-BA48-8B7E-E130306D7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147691"/>
              </p:ext>
            </p:extLst>
          </p:nvPr>
        </p:nvGraphicFramePr>
        <p:xfrm>
          <a:off x="3245483" y="1860797"/>
          <a:ext cx="4156345" cy="441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470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A748-4101-0E4F-84AF-1A545F8E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>
                <a:solidFill>
                  <a:schemeClr val="tx2"/>
                </a:solidFill>
              </a:rPr>
              <a:t>Enterpreneurial Density </a:t>
            </a:r>
            <a:r>
              <a:rPr lang="id-ID">
                <a:solidFill>
                  <a:schemeClr val="tx2"/>
                </a:solidFill>
              </a:rPr>
              <a:t>Rendah</a:t>
            </a:r>
            <a:br>
              <a:rPr lang="id-ID">
                <a:solidFill>
                  <a:schemeClr val="tx2"/>
                </a:solidFill>
              </a:rPr>
            </a:br>
            <a:r>
              <a:rPr lang="id-ID" sz="3200" i="1">
                <a:solidFill>
                  <a:srgbClr val="00B050"/>
                </a:solidFill>
              </a:rPr>
              <a:t>Informality marak, berpotensi menekan rasio pajak</a:t>
            </a:r>
            <a:endParaRPr lang="id-ID" sz="32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032E0-4536-2C42-9F52-FD68E7F70F2B}"/>
              </a:ext>
            </a:extLst>
          </p:cNvPr>
          <p:cNvSpPr txBox="1"/>
          <p:nvPr/>
        </p:nvSpPr>
        <p:spPr>
          <a:xfrm>
            <a:off x="3395252" y="6070760"/>
            <a:ext cx="21804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>
                <a:solidFill>
                  <a:schemeClr val="tx2"/>
                </a:solidFill>
              </a:rPr>
              <a:t>Sumber Data: https</a:t>
            </a:r>
            <a:r>
              <a:rPr lang="id-ID" sz="900" dirty="0">
                <a:solidFill>
                  <a:schemeClr val="tx2"/>
                </a:solidFill>
              </a:rPr>
              <a:t>://</a:t>
            </a:r>
            <a:r>
              <a:rPr lang="id-ID" sz="900" dirty="0" err="1">
                <a:solidFill>
                  <a:schemeClr val="tx2"/>
                </a:solidFill>
              </a:rPr>
              <a:t>data.worldbank.org</a:t>
            </a:r>
            <a:r>
              <a:rPr lang="id-ID" sz="900" dirty="0">
                <a:solidFill>
                  <a:schemeClr val="tx2"/>
                </a:solidFill>
              </a:rPr>
              <a:t>/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865869F-DDAC-7D41-92CF-EC3FEC9B8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73945"/>
              </p:ext>
            </p:extLst>
          </p:nvPr>
        </p:nvGraphicFramePr>
        <p:xfrm>
          <a:off x="8151226" y="1792062"/>
          <a:ext cx="3461655" cy="4238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291">
                  <a:extLst>
                    <a:ext uri="{9D8B030D-6E8A-4147-A177-3AD203B41FA5}">
                      <a16:colId xmlns:a16="http://schemas.microsoft.com/office/drawing/2014/main" val="1719609032"/>
                    </a:ext>
                  </a:extLst>
                </a:gridCol>
                <a:gridCol w="1728364">
                  <a:extLst>
                    <a:ext uri="{9D8B030D-6E8A-4147-A177-3AD203B41FA5}">
                      <a16:colId xmlns:a16="http://schemas.microsoft.com/office/drawing/2014/main" val="1190503854"/>
                    </a:ext>
                  </a:extLst>
                </a:gridCol>
              </a:tblGrid>
              <a:tr h="567282"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ASEAN </a:t>
                      </a:r>
                      <a:endParaRPr lang="en-ID" sz="14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ID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Countries</a:t>
                      </a:r>
                      <a:endParaRPr lang="en-ID" sz="14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Enterpreneurial </a:t>
                      </a:r>
                      <a:endParaRPr lang="en-ID" sz="14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b"/>
                      <a:r>
                        <a:rPr lang="en-ID" sz="14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Density (</a:t>
                      </a:r>
                      <a:r>
                        <a:rPr lang="en-ID" sz="14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2018)</a:t>
                      </a:r>
                      <a:r>
                        <a:rPr lang="en-ID" sz="14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n-ID" sz="14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77093"/>
                  </a:ext>
                </a:extLst>
              </a:tr>
              <a:tr h="367127">
                <a:tc>
                  <a:txBody>
                    <a:bodyPr/>
                    <a:lstStyle/>
                    <a:p>
                      <a:pPr marL="146050" indent="0" algn="l" fontAlgn="b">
                        <a:tabLst/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Singapore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n-lt"/>
                        </a:rPr>
                        <a:t>        10,01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99242"/>
                  </a:ext>
                </a:extLst>
              </a:tr>
              <a:tr h="367127">
                <a:tc>
                  <a:txBody>
                    <a:bodyPr/>
                    <a:lstStyle/>
                    <a:p>
                      <a:pPr marL="146050" indent="0" algn="l" fontAlgn="b">
                        <a:tabLst/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Timor-Leste**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n-lt"/>
                        </a:rPr>
                        <a:t>           4,43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886798"/>
                  </a:ext>
                </a:extLst>
              </a:tr>
              <a:tr h="367127">
                <a:tc>
                  <a:txBody>
                    <a:bodyPr/>
                    <a:lstStyle/>
                    <a:p>
                      <a:pPr marL="146050" indent="0" algn="l" fontAlgn="b">
                        <a:tabLst/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Malaysia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n-lt"/>
                        </a:rPr>
                        <a:t>           2,37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75133"/>
                  </a:ext>
                </a:extLst>
              </a:tr>
              <a:tr h="367127">
                <a:tc>
                  <a:txBody>
                    <a:bodyPr/>
                    <a:lstStyle/>
                    <a:p>
                      <a:pPr marL="146050" indent="0" algn="l" fontAlgn="b">
                        <a:tabLst/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Thailand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n-lt"/>
                        </a:rPr>
                        <a:t>           1,13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641900"/>
                  </a:ext>
                </a:extLst>
              </a:tr>
              <a:tr h="367127">
                <a:tc>
                  <a:txBody>
                    <a:bodyPr/>
                    <a:lstStyle/>
                    <a:p>
                      <a:pPr marL="146050" indent="0" algn="l" fontAlgn="b">
                        <a:tabLst/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Vietnam*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n-lt"/>
                        </a:rPr>
                        <a:t>           1,12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49964"/>
                  </a:ext>
                </a:extLst>
              </a:tr>
              <a:tr h="367127">
                <a:tc>
                  <a:txBody>
                    <a:bodyPr/>
                    <a:lstStyle/>
                    <a:p>
                      <a:pPr marL="146050" indent="0" algn="l" fontAlgn="b">
                        <a:tabLst/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Cambodia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n-lt"/>
                        </a:rPr>
                        <a:t>           0,67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94902"/>
                  </a:ext>
                </a:extLst>
              </a:tr>
              <a:tr h="367127">
                <a:tc>
                  <a:txBody>
                    <a:bodyPr/>
                    <a:lstStyle/>
                    <a:p>
                      <a:pPr marL="146050" indent="0" algn="l" fontAlgn="b">
                        <a:tabLst/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Myanmar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n-lt"/>
                        </a:rPr>
                        <a:t>           0,39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17882"/>
                  </a:ext>
                </a:extLst>
              </a:tr>
              <a:tr h="367127">
                <a:tc>
                  <a:txBody>
                    <a:bodyPr/>
                    <a:lstStyle/>
                    <a:p>
                      <a:pPr marL="146050" indent="0" algn="l" fontAlgn="b">
                        <a:tabLst/>
                      </a:pPr>
                      <a:r>
                        <a:rPr lang="en-ID" sz="1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Indonesia</a:t>
                      </a:r>
                      <a:r>
                        <a:rPr lang="en-ID" sz="1400" b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en-ID" sz="14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b="1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          0,33 </a:t>
                      </a:r>
                      <a:endParaRPr lang="en-ID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350563"/>
                  </a:ext>
                </a:extLst>
              </a:tr>
              <a:tr h="367127">
                <a:tc>
                  <a:txBody>
                    <a:bodyPr/>
                    <a:lstStyle/>
                    <a:p>
                      <a:pPr marL="146050" indent="0" algn="l" fontAlgn="b">
                        <a:tabLst/>
                      </a:pPr>
                      <a:r>
                        <a:rPr lang="en-ID" sz="1400" u="none" strike="noStrike" dirty="0">
                          <a:effectLst/>
                          <a:latin typeface="+mn-lt"/>
                        </a:rPr>
                        <a:t>Philippines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n-lt"/>
                        </a:rPr>
                        <a:t>           0,29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0374"/>
                  </a:ext>
                </a:extLst>
              </a:tr>
              <a:tr h="367127">
                <a:tc>
                  <a:txBody>
                    <a:bodyPr/>
                    <a:lstStyle/>
                    <a:p>
                      <a:pPr marL="146050" indent="0" algn="l" fontAlgn="b">
                        <a:tabLst/>
                      </a:pPr>
                      <a:r>
                        <a:rPr lang="en-ID" sz="1400" u="none" strike="noStrike">
                          <a:effectLst/>
                          <a:latin typeface="+mn-lt"/>
                        </a:rPr>
                        <a:t>Lao PDR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400" u="none" strike="noStrike">
                          <a:effectLst/>
                          <a:latin typeface="+mn-lt"/>
                        </a:rPr>
                        <a:t>           0,04 </a:t>
                      </a:r>
                      <a:endParaRPr lang="en-ID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106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C6F41C2-AA56-F44F-BE87-7B77B08F7709}"/>
              </a:ext>
            </a:extLst>
          </p:cNvPr>
          <p:cNvSpPr txBox="1"/>
          <p:nvPr/>
        </p:nvSpPr>
        <p:spPr>
          <a:xfrm>
            <a:off x="8151226" y="6070760"/>
            <a:ext cx="35718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900" b="1">
                <a:solidFill>
                  <a:schemeClr val="tx2"/>
                </a:solidFill>
              </a:rPr>
              <a:t>Notes:</a:t>
            </a:r>
            <a:r>
              <a:rPr lang="id-ID" sz="900">
                <a:solidFill>
                  <a:schemeClr val="tx2"/>
                </a:solidFill>
              </a:rPr>
              <a:t> * 2016; ** 2015; </a:t>
            </a:r>
            <a:r>
              <a:rPr lang="id-ID" sz="900" baseline="30000">
                <a:solidFill>
                  <a:schemeClr val="tx2"/>
                </a:solidFill>
              </a:rPr>
              <a:t>1</a:t>
            </a:r>
            <a:r>
              <a:rPr lang="id-ID" sz="900">
                <a:solidFill>
                  <a:schemeClr val="tx2"/>
                </a:solidFill>
              </a:rPr>
              <a:t>) New registrations per 1000 people ages 15-65</a:t>
            </a:r>
            <a:endParaRPr lang="id-ID" sz="900" dirty="0">
              <a:solidFill>
                <a:schemeClr val="tx2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FCB918-8D10-564F-917D-E70C98CACAB7}"/>
              </a:ext>
            </a:extLst>
          </p:cNvPr>
          <p:cNvSpPr txBox="1">
            <a:spLocks/>
          </p:cNvSpPr>
          <p:nvPr/>
        </p:nvSpPr>
        <p:spPr>
          <a:xfrm>
            <a:off x="838199" y="2651762"/>
            <a:ext cx="2439485" cy="34756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z="1400">
                <a:solidFill>
                  <a:schemeClr val="tx2"/>
                </a:solidFill>
              </a:rPr>
              <a:t>Bunga pinjaman Indonesia tertinggi ketiga di ASEAN, bunga deposito tertinggi kedua setelah Myanmar</a:t>
            </a:r>
            <a:r>
              <a:rPr lang="id-ID" sz="1400" dirty="0">
                <a:solidFill>
                  <a:schemeClr val="tx2"/>
                </a:solidFill>
              </a:rPr>
              <a:t>.</a:t>
            </a:r>
          </a:p>
          <a:p>
            <a:pPr algn="r"/>
            <a:r>
              <a:rPr lang="id-ID" sz="1400" dirty="0">
                <a:solidFill>
                  <a:schemeClr val="tx2"/>
                </a:solidFill>
              </a:rPr>
              <a:t>---</a:t>
            </a:r>
          </a:p>
          <a:p>
            <a:pPr algn="r"/>
            <a:r>
              <a:rPr lang="id-ID" sz="1400">
                <a:solidFill>
                  <a:schemeClr val="tx2"/>
                </a:solidFill>
              </a:rPr>
              <a:t> Indonesia hanya mencapai skor 0,33 per 1.000 penduduk. Artinya dari setiap 10 ribu penduduk hanya ada 3 orang pengusaha baru yang teregistrasi. Informality marak</a:t>
            </a:r>
            <a:r>
              <a:rPr lang="id-ID" sz="1400" dirty="0">
                <a:solidFill>
                  <a:schemeClr val="tx2"/>
                </a:solidFill>
              </a:rPr>
              <a:t>.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4DC943A-99FB-904F-8B09-90E8FBB2D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164012"/>
              </p:ext>
            </p:extLst>
          </p:nvPr>
        </p:nvGraphicFramePr>
        <p:xfrm>
          <a:off x="3460567" y="1792062"/>
          <a:ext cx="4488759" cy="4237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79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C571-F19A-6743-9AF1-920B4AE6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PROYEK STRATEGIS NASIONAL</a:t>
            </a:r>
            <a:br>
              <a:rPr lang="id-ID" dirty="0"/>
            </a:br>
            <a:r>
              <a:rPr lang="id-ID" sz="5100" dirty="0"/>
              <a:t>DAN PENANAMAN MODAL ASING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4E4A6-6F7F-4A48-BE2E-5DC4D5B6C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BAGIAN-2</a:t>
            </a:r>
          </a:p>
        </p:txBody>
      </p:sp>
    </p:spTree>
    <p:extLst>
      <p:ext uri="{BB962C8B-B14F-4D97-AF65-F5344CB8AC3E}">
        <p14:creationId xmlns:p14="http://schemas.microsoft.com/office/powerpoint/2010/main" val="330780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A748-4101-0E4F-84AF-1A545F8E7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chemeClr val="tx2"/>
                </a:solidFill>
              </a:rPr>
              <a:t>Ragam PSN 2015-2019 dan Capaian</a:t>
            </a:r>
            <a:br>
              <a:rPr lang="id-ID" dirty="0">
                <a:solidFill>
                  <a:schemeClr val="tx2"/>
                </a:solidFill>
              </a:rPr>
            </a:br>
            <a:r>
              <a:rPr lang="id-ID" sz="3200" i="1" dirty="0">
                <a:solidFill>
                  <a:srgbClr val="00B050"/>
                </a:solidFill>
              </a:rPr>
              <a:t>...untuk meningkatkan pertumbuhan dan pemerataan</a:t>
            </a:r>
            <a:endParaRPr lang="id-ID" sz="3200" dirty="0">
              <a:solidFill>
                <a:schemeClr val="tx2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4FCB918-8D10-564F-917D-E70C98CACAB7}"/>
              </a:ext>
            </a:extLst>
          </p:cNvPr>
          <p:cNvSpPr txBox="1">
            <a:spLocks/>
          </p:cNvSpPr>
          <p:nvPr/>
        </p:nvSpPr>
        <p:spPr>
          <a:xfrm>
            <a:off x="838199" y="2930558"/>
            <a:ext cx="2439485" cy="34756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D" sz="1600" b="1" dirty="0" err="1">
                <a:solidFill>
                  <a:schemeClr val="tx2"/>
                </a:solidFill>
              </a:rPr>
              <a:t>Perpres</a:t>
            </a:r>
            <a:r>
              <a:rPr lang="en-ID" sz="1600" b="1" dirty="0">
                <a:solidFill>
                  <a:schemeClr val="tx2"/>
                </a:solidFill>
              </a:rPr>
              <a:t> No. 3/2016 </a:t>
            </a:r>
            <a:r>
              <a:rPr lang="en-ID" sz="1600" b="1" dirty="0" err="1">
                <a:solidFill>
                  <a:schemeClr val="tx2"/>
                </a:solidFill>
              </a:rPr>
              <a:t>tentang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Percepatan</a:t>
            </a:r>
            <a:r>
              <a:rPr lang="en-ID" sz="1600" b="1" dirty="0">
                <a:solidFill>
                  <a:schemeClr val="tx2"/>
                </a:solidFill>
              </a:rPr>
              <a:t> PSN </a:t>
            </a:r>
            <a:r>
              <a:rPr lang="en-ID" sz="1600" b="1" dirty="0" err="1">
                <a:solidFill>
                  <a:schemeClr val="tx2"/>
                </a:solidFill>
              </a:rPr>
              <a:t>Pasal</a:t>
            </a:r>
            <a:r>
              <a:rPr lang="en-ID" sz="1600" b="1" dirty="0">
                <a:solidFill>
                  <a:schemeClr val="tx2"/>
                </a:solidFill>
              </a:rPr>
              <a:t> 1 </a:t>
            </a:r>
            <a:r>
              <a:rPr lang="en-ID" sz="1600" b="1" dirty="0" err="1">
                <a:solidFill>
                  <a:schemeClr val="tx2"/>
                </a:solidFill>
              </a:rPr>
              <a:t>angka</a:t>
            </a:r>
            <a:r>
              <a:rPr lang="en-ID" sz="1600" b="1" dirty="0">
                <a:solidFill>
                  <a:schemeClr val="tx2"/>
                </a:solidFill>
              </a:rPr>
              <a:t> 1:</a:t>
            </a:r>
          </a:p>
          <a:p>
            <a:pPr algn="r"/>
            <a:r>
              <a:rPr lang="en-ID" sz="1400" dirty="0" err="1">
                <a:solidFill>
                  <a:schemeClr val="tx2"/>
                </a:solidFill>
              </a:rPr>
              <a:t>Proyek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Strategis</a:t>
            </a:r>
            <a:r>
              <a:rPr lang="en-ID" sz="1400" dirty="0">
                <a:solidFill>
                  <a:schemeClr val="tx2"/>
                </a:solidFill>
              </a:rPr>
              <a:t> Nasional </a:t>
            </a:r>
            <a:r>
              <a:rPr lang="en-ID" sz="1400" dirty="0" err="1">
                <a:solidFill>
                  <a:schemeClr val="tx2"/>
                </a:solidFill>
              </a:rPr>
              <a:t>adalah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proyek</a:t>
            </a:r>
            <a:r>
              <a:rPr lang="en-ID" sz="1400" dirty="0">
                <a:solidFill>
                  <a:schemeClr val="tx2"/>
                </a:solidFill>
              </a:rPr>
              <a:t> yang </a:t>
            </a:r>
            <a:r>
              <a:rPr lang="en-ID" sz="1400" dirty="0" err="1">
                <a:solidFill>
                  <a:schemeClr val="tx2"/>
                </a:solidFill>
              </a:rPr>
              <a:t>dilaksanakan</a:t>
            </a:r>
            <a:r>
              <a:rPr lang="en-ID" sz="1400" dirty="0">
                <a:solidFill>
                  <a:schemeClr val="tx2"/>
                </a:solidFill>
              </a:rPr>
              <a:t> oleh </a:t>
            </a:r>
            <a:r>
              <a:rPr lang="en-ID" sz="1400" dirty="0" err="1">
                <a:solidFill>
                  <a:schemeClr val="tx2"/>
                </a:solidFill>
              </a:rPr>
              <a:t>Pemerintah</a:t>
            </a:r>
            <a:r>
              <a:rPr lang="en-ID" sz="1400" dirty="0">
                <a:solidFill>
                  <a:schemeClr val="tx2"/>
                </a:solidFill>
              </a:rPr>
              <a:t>, </a:t>
            </a:r>
            <a:r>
              <a:rPr lang="en-ID" sz="1400" dirty="0" err="1">
                <a:solidFill>
                  <a:schemeClr val="tx2"/>
                </a:solidFill>
              </a:rPr>
              <a:t>Pemerintah</a:t>
            </a:r>
            <a:r>
              <a:rPr lang="en-ID" sz="1400" dirty="0">
                <a:solidFill>
                  <a:schemeClr val="tx2"/>
                </a:solidFill>
              </a:rPr>
              <a:t> Daerah, dan/</a:t>
            </a:r>
            <a:r>
              <a:rPr lang="en-ID" sz="1400" dirty="0" err="1">
                <a:solidFill>
                  <a:schemeClr val="tx2"/>
                </a:solidFill>
              </a:rPr>
              <a:t>atau</a:t>
            </a:r>
            <a:r>
              <a:rPr lang="en-ID" sz="1400" dirty="0">
                <a:solidFill>
                  <a:schemeClr val="tx2"/>
                </a:solidFill>
              </a:rPr>
              <a:t> badan </a:t>
            </a:r>
            <a:r>
              <a:rPr lang="en-ID" sz="1400" dirty="0" err="1">
                <a:solidFill>
                  <a:schemeClr val="tx2"/>
                </a:solidFill>
              </a:rPr>
              <a:t>usaha</a:t>
            </a:r>
            <a:r>
              <a:rPr lang="en-ID" sz="1400" dirty="0">
                <a:solidFill>
                  <a:schemeClr val="tx2"/>
                </a:solidFill>
              </a:rPr>
              <a:t> yang </a:t>
            </a:r>
            <a:r>
              <a:rPr lang="en-ID" sz="1400" dirty="0" err="1">
                <a:solidFill>
                  <a:schemeClr val="tx2"/>
                </a:solidFill>
              </a:rPr>
              <a:t>memiliki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sifat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strategis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untuk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i="1" dirty="0" err="1">
                <a:solidFill>
                  <a:schemeClr val="accent1"/>
                </a:solidFill>
              </a:rPr>
              <a:t>peningkatan</a:t>
            </a:r>
            <a:r>
              <a:rPr lang="en-ID" sz="1400" i="1" dirty="0">
                <a:solidFill>
                  <a:schemeClr val="accent1"/>
                </a:solidFill>
              </a:rPr>
              <a:t> </a:t>
            </a:r>
            <a:r>
              <a:rPr lang="en-ID" sz="1400" i="1" dirty="0" err="1">
                <a:solidFill>
                  <a:schemeClr val="accent1"/>
                </a:solidFill>
              </a:rPr>
              <a:t>pertumbuhan</a:t>
            </a:r>
            <a:r>
              <a:rPr lang="en-ID" sz="1400" i="1" dirty="0">
                <a:solidFill>
                  <a:schemeClr val="accent1"/>
                </a:solidFill>
              </a:rPr>
              <a:t> </a:t>
            </a:r>
            <a:r>
              <a:rPr lang="en-ID" sz="1400" dirty="0">
                <a:solidFill>
                  <a:schemeClr val="tx2"/>
                </a:solidFill>
              </a:rPr>
              <a:t>dan </a:t>
            </a:r>
            <a:r>
              <a:rPr lang="en-ID" sz="1400" i="1" dirty="0" err="1">
                <a:solidFill>
                  <a:schemeClr val="accent1"/>
                </a:solidFill>
              </a:rPr>
              <a:t>pemerataan</a:t>
            </a:r>
            <a:r>
              <a:rPr lang="en-ID" sz="1400" i="1" dirty="0">
                <a:solidFill>
                  <a:schemeClr val="accent1"/>
                </a:solidFill>
              </a:rPr>
              <a:t> </a:t>
            </a:r>
            <a:r>
              <a:rPr lang="en-ID" sz="1400" i="1" dirty="0" err="1">
                <a:solidFill>
                  <a:schemeClr val="accent1"/>
                </a:solidFill>
              </a:rPr>
              <a:t>pembangunan</a:t>
            </a:r>
            <a:r>
              <a:rPr lang="en-ID" sz="1400" i="1" dirty="0">
                <a:solidFill>
                  <a:schemeClr val="accent1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dalam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rangka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meningkatkan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kesejahteraan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masyarakat</a:t>
            </a:r>
            <a:r>
              <a:rPr lang="en-ID" sz="1400" dirty="0">
                <a:solidFill>
                  <a:schemeClr val="tx2"/>
                </a:solidFill>
              </a:rPr>
              <a:t> dan </a:t>
            </a:r>
            <a:r>
              <a:rPr lang="en-ID" sz="1400" dirty="0" err="1">
                <a:solidFill>
                  <a:schemeClr val="tx2"/>
                </a:solidFill>
              </a:rPr>
              <a:t>pembangunan</a:t>
            </a:r>
            <a:r>
              <a:rPr lang="en-ID" sz="1400" dirty="0">
                <a:solidFill>
                  <a:schemeClr val="tx2"/>
                </a:solidFill>
              </a:rPr>
              <a:t> </a:t>
            </a:r>
            <a:r>
              <a:rPr lang="en-ID" sz="1400" dirty="0" err="1">
                <a:solidFill>
                  <a:schemeClr val="tx2"/>
                </a:solidFill>
              </a:rPr>
              <a:t>daerah</a:t>
            </a:r>
            <a:r>
              <a:rPr lang="id-ID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944C2D-3EA2-7B4B-B45C-CDDD6FD0645A}"/>
              </a:ext>
            </a:extLst>
          </p:cNvPr>
          <p:cNvSpPr/>
          <p:nvPr/>
        </p:nvSpPr>
        <p:spPr>
          <a:xfrm>
            <a:off x="8914318" y="3064799"/>
            <a:ext cx="2766712" cy="32778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225425" indent="-225425">
              <a:spcBef>
                <a:spcPts val="600"/>
              </a:spcBef>
            </a:pPr>
            <a:r>
              <a:rPr lang="en-ID" sz="1600" b="1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2016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ID" sz="1600" b="0" i="0" u="none" strike="noStrike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20 proyek selesai</a:t>
            </a:r>
            <a:endParaRPr lang="en-ID" sz="1600" b="0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ID" sz="1600">
                <a:solidFill>
                  <a:schemeClr val="tx2"/>
                </a:solidFill>
                <a:latin typeface="Arial" panose="020B0604020202020204" pitchFamily="34" charset="0"/>
              </a:rPr>
              <a:t>N</a:t>
            </a:r>
            <a:r>
              <a:rPr lang="en-ID" sz="1600" b="0" i="0" u="none" strike="noStrike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ilai Rp 33,3 triliun</a:t>
            </a:r>
            <a:endParaRPr lang="en-ID" sz="1600" b="0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225425" indent="-225425">
              <a:spcBef>
                <a:spcPts val="600"/>
              </a:spcBef>
            </a:pPr>
            <a:r>
              <a:rPr lang="en-ID" sz="1600" b="1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2017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ID" sz="1600" b="0" i="0" u="none" strike="noStrike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10 proyek selesai</a:t>
            </a:r>
            <a:endParaRPr lang="en-ID" sz="1600" b="0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ID" sz="1600">
                <a:solidFill>
                  <a:schemeClr val="tx2"/>
                </a:solidFill>
                <a:latin typeface="Arial" panose="020B0604020202020204" pitchFamily="34" charset="0"/>
              </a:rPr>
              <a:t>N</a:t>
            </a:r>
            <a:r>
              <a:rPr lang="en-ID" sz="1600" b="0" i="0" u="none" strike="noStrike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ilai Rp 61,3 triliun</a:t>
            </a:r>
            <a:endParaRPr lang="en-ID" sz="1600" b="0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225425" indent="-225425">
              <a:spcBef>
                <a:spcPts val="600"/>
              </a:spcBef>
            </a:pPr>
            <a:r>
              <a:rPr lang="en-ID" sz="1600" b="1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2018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ID" sz="1600" b="0" i="0" u="none" strike="noStrike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32 proyek selesai</a:t>
            </a:r>
            <a:endParaRPr lang="en-ID" sz="1600" b="0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ID" sz="1600">
                <a:solidFill>
                  <a:schemeClr val="tx2"/>
                </a:solidFill>
                <a:latin typeface="Arial" panose="020B0604020202020204" pitchFamily="34" charset="0"/>
              </a:rPr>
              <a:t>N</a:t>
            </a:r>
            <a:r>
              <a:rPr lang="en-ID" sz="1600" b="0" i="0" u="none" strike="noStrike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ilai Rp 207,4 triliun</a:t>
            </a:r>
            <a:endParaRPr lang="en-ID" sz="1600" b="0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225425" indent="-225425">
              <a:spcBef>
                <a:spcPts val="600"/>
              </a:spcBef>
            </a:pPr>
            <a:r>
              <a:rPr lang="en-ID" sz="1600" b="1" i="0" u="none" strike="noStrike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2019</a:t>
            </a: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ID" sz="1600" b="0" i="0" u="none" strike="noStrike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30 proyek selesai</a:t>
            </a:r>
            <a:endParaRPr lang="en-ID" sz="1600" b="0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  <a:p>
            <a:pPr marL="225425" indent="-225425">
              <a:buFont typeface="Arial" panose="020B0604020202020204" pitchFamily="34" charset="0"/>
              <a:buChar char="•"/>
            </a:pPr>
            <a:r>
              <a:rPr lang="en-ID" sz="1600">
                <a:solidFill>
                  <a:schemeClr val="tx2"/>
                </a:solidFill>
                <a:latin typeface="Arial" panose="020B0604020202020204" pitchFamily="34" charset="0"/>
              </a:rPr>
              <a:t>N</a:t>
            </a:r>
            <a:r>
              <a:rPr lang="en-ID" sz="1600" b="0" i="0" u="none" strike="noStrike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ilai Rp 165,3 triliun</a:t>
            </a:r>
            <a:endParaRPr lang="en-ID" sz="1600" b="0" i="0" u="none" strike="noStrike" dirty="0"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A51D40-4788-0646-8166-10FB9683986E}"/>
              </a:ext>
            </a:extLst>
          </p:cNvPr>
          <p:cNvGrpSpPr/>
          <p:nvPr/>
        </p:nvGrpSpPr>
        <p:grpSpPr>
          <a:xfrm>
            <a:off x="3402876" y="5619142"/>
            <a:ext cx="5257800" cy="735780"/>
            <a:chOff x="3402876" y="5619142"/>
            <a:chExt cx="5257800" cy="73578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B673ED7-0329-8043-835C-F4310D5AB210}"/>
                </a:ext>
              </a:extLst>
            </p:cNvPr>
            <p:cNvSpPr/>
            <p:nvPr/>
          </p:nvSpPr>
          <p:spPr>
            <a:xfrm>
              <a:off x="3402876" y="5635327"/>
              <a:ext cx="5257800" cy="70788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EA677B-9790-C747-985B-A0BD21CC951D}"/>
                </a:ext>
              </a:extLst>
            </p:cNvPr>
            <p:cNvGrpSpPr/>
            <p:nvPr/>
          </p:nvGrpSpPr>
          <p:grpSpPr>
            <a:xfrm>
              <a:off x="3629452" y="5619142"/>
              <a:ext cx="4800600" cy="735780"/>
              <a:chOff x="3489960" y="5047244"/>
              <a:chExt cx="4800600" cy="735780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DFCC348-BC62-D741-84AB-0C02BE39DB5A}"/>
                  </a:ext>
                </a:extLst>
              </p:cNvPr>
              <p:cNvSpPr txBox="1"/>
              <p:nvPr/>
            </p:nvSpPr>
            <p:spPr>
              <a:xfrm>
                <a:off x="3489960" y="5047244"/>
                <a:ext cx="2766712" cy="723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8113" indent="-138113"/>
                <a:r>
                  <a:rPr lang="id-ID" sz="900" b="1" dirty="0">
                    <a:solidFill>
                      <a:schemeClr val="tx2"/>
                    </a:solidFill>
                  </a:rPr>
                  <a:t>Fasilitas:</a:t>
                </a:r>
              </a:p>
              <a:p>
                <a:pPr marL="138113" indent="-138113">
                  <a:buFont typeface="Arial" panose="020B0604020202020204" pitchFamily="34" charset="0"/>
                  <a:buChar char="•"/>
                </a:pPr>
                <a:r>
                  <a:rPr lang="id-ID" sz="800">
                    <a:solidFill>
                      <a:schemeClr val="tx2"/>
                    </a:solidFill>
                  </a:rPr>
                  <a:t>Pelayanan Perizinan Satu Pintu (</a:t>
                </a:r>
                <a:r>
                  <a:rPr lang="id-ID" sz="800" dirty="0">
                    <a:solidFill>
                      <a:schemeClr val="tx2"/>
                    </a:solidFill>
                  </a:rPr>
                  <a:t>OSS)</a:t>
                </a:r>
              </a:p>
              <a:p>
                <a:pPr marL="138113" indent="-138113">
                  <a:buFont typeface="Arial" panose="020B0604020202020204" pitchFamily="34" charset="0"/>
                  <a:buChar char="•"/>
                </a:pPr>
                <a:r>
                  <a:rPr lang="id-ID" sz="800">
                    <a:solidFill>
                      <a:schemeClr val="tx2"/>
                    </a:solidFill>
                  </a:rPr>
                  <a:t>Penyesuaian Tata Ruang</a:t>
                </a:r>
                <a:endParaRPr lang="id-ID" sz="800" dirty="0">
                  <a:solidFill>
                    <a:schemeClr val="tx2"/>
                  </a:solidFill>
                </a:endParaRPr>
              </a:p>
              <a:p>
                <a:pPr marL="138113" indent="-138113">
                  <a:buFont typeface="Arial" panose="020B0604020202020204" pitchFamily="34" charset="0"/>
                  <a:buChar char="•"/>
                </a:pPr>
                <a:r>
                  <a:rPr lang="id-ID" sz="800">
                    <a:solidFill>
                      <a:schemeClr val="tx2"/>
                    </a:solidFill>
                  </a:rPr>
                  <a:t>Insentif Fiskal dan Non Fiskal</a:t>
                </a:r>
                <a:endParaRPr lang="id-ID" sz="800" dirty="0">
                  <a:solidFill>
                    <a:schemeClr val="tx2"/>
                  </a:solidFill>
                </a:endParaRPr>
              </a:p>
              <a:p>
                <a:pPr marL="138113" indent="-138113">
                  <a:buFont typeface="Arial" panose="020B0604020202020204" pitchFamily="34" charset="0"/>
                  <a:buChar char="•"/>
                </a:pPr>
                <a:r>
                  <a:rPr lang="id-ID" sz="800">
                    <a:solidFill>
                      <a:schemeClr val="tx2"/>
                    </a:solidFill>
                  </a:rPr>
                  <a:t>Komponen Dalam Negeri</a:t>
                </a:r>
                <a:endParaRPr lang="id-ID" sz="8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2FB1C5-8145-1B4E-BD3F-D2B97A898648}"/>
                  </a:ext>
                </a:extLst>
              </p:cNvPr>
              <p:cNvSpPr txBox="1"/>
              <p:nvPr/>
            </p:nvSpPr>
            <p:spPr>
              <a:xfrm>
                <a:off x="6124314" y="5198249"/>
                <a:ext cx="21662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8113" indent="-138113">
                  <a:buFont typeface="Arial" panose="020B0604020202020204" pitchFamily="34" charset="0"/>
                  <a:buChar char="•"/>
                </a:pPr>
                <a:r>
                  <a:rPr lang="id-ID" sz="800">
                    <a:solidFill>
                      <a:schemeClr val="tx2"/>
                    </a:solidFill>
                  </a:rPr>
                  <a:t>Jaminan Pemerintah</a:t>
                </a:r>
                <a:endParaRPr lang="id-ID" sz="800" dirty="0">
                  <a:solidFill>
                    <a:schemeClr val="tx2"/>
                  </a:solidFill>
                </a:endParaRPr>
              </a:p>
              <a:p>
                <a:pPr marL="138113" indent="-138113">
                  <a:buFont typeface="Arial" panose="020B0604020202020204" pitchFamily="34" charset="0"/>
                  <a:buChar char="•"/>
                </a:pPr>
                <a:r>
                  <a:rPr lang="id-ID" sz="800">
                    <a:solidFill>
                      <a:schemeClr val="tx2"/>
                    </a:solidFill>
                  </a:rPr>
                  <a:t>Prenugasn BUMN</a:t>
                </a:r>
                <a:endParaRPr lang="id-ID" sz="800" dirty="0">
                  <a:solidFill>
                    <a:schemeClr val="tx2"/>
                  </a:solidFill>
                </a:endParaRPr>
              </a:p>
              <a:p>
                <a:pPr marL="138113" indent="-138113">
                  <a:buFont typeface="Arial" panose="020B0604020202020204" pitchFamily="34" charset="0"/>
                  <a:buChar char="•"/>
                </a:pPr>
                <a:r>
                  <a:rPr lang="id-ID" sz="800">
                    <a:solidFill>
                      <a:schemeClr val="tx2"/>
                    </a:solidFill>
                  </a:rPr>
                  <a:t>Pengadaan Barang</a:t>
                </a:r>
                <a:r>
                  <a:rPr lang="id-ID" sz="800" dirty="0">
                    <a:solidFill>
                      <a:schemeClr val="tx2"/>
                    </a:solidFill>
                  </a:rPr>
                  <a:t>/Jasa</a:t>
                </a:r>
              </a:p>
              <a:p>
                <a:pPr marL="138113" indent="-138113">
                  <a:buFont typeface="Arial" panose="020B0604020202020204" pitchFamily="34" charset="0"/>
                  <a:buChar char="•"/>
                </a:pPr>
                <a:r>
                  <a:rPr lang="id-ID" sz="800">
                    <a:solidFill>
                      <a:schemeClr val="tx2"/>
                    </a:solidFill>
                  </a:rPr>
                  <a:t>Dispute dan Masalah Hukum</a:t>
                </a:r>
                <a:endParaRPr lang="id-ID" sz="8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F29FC5-35B3-0F42-81B9-10BFC26DC57C}"/>
              </a:ext>
            </a:extLst>
          </p:cNvPr>
          <p:cNvSpPr txBox="1"/>
          <p:nvPr/>
        </p:nvSpPr>
        <p:spPr>
          <a:xfrm>
            <a:off x="8914318" y="1758601"/>
            <a:ext cx="2766712" cy="12464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ID" sz="1600" b="1" dirty="0">
                <a:solidFill>
                  <a:schemeClr val="tx2"/>
                </a:solidFill>
                <a:latin typeface="Arial" panose="020B0604020202020204" pitchFamily="34" charset="0"/>
              </a:rPr>
              <a:t>STATUS PSN 2015-2019</a:t>
            </a:r>
          </a:p>
          <a:p>
            <a:pPr>
              <a:spcBef>
                <a:spcPts val="600"/>
              </a:spcBef>
            </a:pPr>
            <a:r>
              <a:rPr lang="id-ID" dirty="0">
                <a:solidFill>
                  <a:schemeClr val="tx2"/>
                </a:solidFill>
              </a:rPr>
              <a:t>Ada 92 dari 223 Proyek Strategis Nasional  yang selesai </a:t>
            </a:r>
            <a:r>
              <a:rPr lang="id-ID" dirty="0" err="1">
                <a:solidFill>
                  <a:schemeClr val="tx2"/>
                </a:solidFill>
              </a:rPr>
              <a:t>s.d</a:t>
            </a:r>
            <a:r>
              <a:rPr lang="id-ID" dirty="0">
                <a:solidFill>
                  <a:schemeClr val="tx2"/>
                </a:solidFill>
              </a:rPr>
              <a:t> tahun 2019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6AE3A96-4581-0E4B-9BDE-335CA5F68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43187"/>
              </p:ext>
            </p:extLst>
          </p:nvPr>
        </p:nvGraphicFramePr>
        <p:xfrm>
          <a:off x="3402876" y="1766693"/>
          <a:ext cx="5257801" cy="3862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8892">
                  <a:extLst>
                    <a:ext uri="{9D8B030D-6E8A-4147-A177-3AD203B41FA5}">
                      <a16:colId xmlns:a16="http://schemas.microsoft.com/office/drawing/2014/main" val="3300095506"/>
                    </a:ext>
                  </a:extLst>
                </a:gridCol>
                <a:gridCol w="1076303">
                  <a:extLst>
                    <a:ext uri="{9D8B030D-6E8A-4147-A177-3AD203B41FA5}">
                      <a16:colId xmlns:a16="http://schemas.microsoft.com/office/drawing/2014/main" val="3415428724"/>
                    </a:ext>
                  </a:extLst>
                </a:gridCol>
                <a:gridCol w="1076303">
                  <a:extLst>
                    <a:ext uri="{9D8B030D-6E8A-4147-A177-3AD203B41FA5}">
                      <a16:colId xmlns:a16="http://schemas.microsoft.com/office/drawing/2014/main" val="573589436"/>
                    </a:ext>
                  </a:extLst>
                </a:gridCol>
                <a:gridCol w="1076303">
                  <a:extLst>
                    <a:ext uri="{9D8B030D-6E8A-4147-A177-3AD203B41FA5}">
                      <a16:colId xmlns:a16="http://schemas.microsoft.com/office/drawing/2014/main" val="1906076370"/>
                    </a:ext>
                  </a:extLst>
                </a:gridCol>
              </a:tblGrid>
              <a:tr h="1586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PROYEK/PROGRAM</a:t>
                      </a:r>
                      <a:endParaRPr lang="en-ID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Perpres 2016</a:t>
                      </a:r>
                      <a:endParaRPr lang="en-ID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Perpres 2017</a:t>
                      </a:r>
                      <a:endParaRPr lang="en-ID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Perpres 2018</a:t>
                      </a:r>
                      <a:endParaRPr lang="en-ID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498816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900" b="1" u="none" strike="noStrike" dirty="0">
                          <a:effectLst/>
                        </a:rPr>
                        <a:t>PROYEK</a:t>
                      </a:r>
                      <a:endParaRPr lang="en-ID" sz="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900" b="1" u="none" strike="noStrike">
                          <a:effectLst/>
                        </a:rPr>
                        <a:t>225 </a:t>
                      </a:r>
                      <a:endParaRPr lang="en-ID" sz="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900" b="1" u="none" strike="noStrike" dirty="0">
                          <a:effectLst/>
                        </a:rPr>
                        <a:t>245 </a:t>
                      </a:r>
                      <a:endParaRPr lang="en-ID" sz="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900" b="1" u="none" strike="noStrike" dirty="0">
                          <a:effectLst/>
                        </a:rPr>
                        <a:t>223 </a:t>
                      </a:r>
                      <a:endParaRPr lang="en-ID" sz="900" b="1" i="0" u="none" strike="noStrike" dirty="0">
                        <a:solidFill>
                          <a:srgbClr val="1F497D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748076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 dirty="0">
                          <a:effectLst/>
                        </a:rPr>
                        <a:t>Jalan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>
                          <a:effectLst/>
                        </a:rPr>
                        <a:t>52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74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69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9446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>
                          <a:effectLst/>
                        </a:rPr>
                        <a:t>Kereta Api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>
                          <a:effectLst/>
                        </a:rPr>
                        <a:t>19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23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b="1" u="none" strike="noStrike" dirty="0">
                          <a:effectLst/>
                        </a:rPr>
                        <a:t>16 </a:t>
                      </a:r>
                      <a:endParaRPr lang="en-ID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798031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>
                          <a:effectLst/>
                        </a:rPr>
                        <a:t>Bandar Udara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17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8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7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299494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 dirty="0">
                          <a:effectLst/>
                        </a:rPr>
                        <a:t>Pelabuhan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13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  10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10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953304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 dirty="0" err="1">
                          <a:effectLst/>
                        </a:rPr>
                        <a:t>Perumahan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3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3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3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7823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 dirty="0" err="1">
                          <a:effectLst/>
                        </a:rPr>
                        <a:t>Energi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7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12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524183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>
                          <a:effectLst/>
                        </a:rPr>
                        <a:t>Air Minum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8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8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7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255519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>
                          <a:effectLst/>
                        </a:rPr>
                        <a:t>Pengelolaan Limbah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642289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>
                          <a:effectLst/>
                        </a:rPr>
                        <a:t>Tanggul Laut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422652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>
                          <a:effectLst/>
                        </a:rPr>
                        <a:t>Pos Lintas Batas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7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3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-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698309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>
                          <a:effectLst/>
                        </a:rPr>
                        <a:t>Bendungan dan Irigasi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60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61</a:t>
                      </a: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57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06631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 dirty="0">
                          <a:effectLst/>
                        </a:rPr>
                        <a:t>Telekomunikasi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2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2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2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07859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 dirty="0">
                          <a:effectLst/>
                        </a:rPr>
                        <a:t>IPTEK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2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2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771890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>
                          <a:effectLst/>
                        </a:rPr>
                        <a:t>Kawasan Industri dan Ekonomi Khusus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24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29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28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087032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 dirty="0" err="1">
                          <a:effectLst/>
                        </a:rPr>
                        <a:t>Pariwisata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</a:t>
                      </a: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203989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 dirty="0">
                          <a:effectLst/>
                        </a:rPr>
                        <a:t>Smelter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6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6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6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176104"/>
                  </a:ext>
                </a:extLst>
              </a:tr>
              <a:tr h="158634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>
                          <a:effectLst/>
                        </a:rPr>
                        <a:t>Infrastruktur Pendidikan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-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-</a:t>
                      </a: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63108"/>
                  </a:ext>
                </a:extLst>
              </a:tr>
              <a:tr h="168548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 err="1">
                          <a:effectLst/>
                        </a:rPr>
                        <a:t>Pertanian</a:t>
                      </a:r>
                      <a:r>
                        <a:rPr lang="en-ID" sz="700" u="none" strike="noStrike">
                          <a:effectLst/>
                        </a:rPr>
                        <a:t>, Perikanan &amp; Kelautan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3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378396"/>
                  </a:ext>
                </a:extLst>
              </a:tr>
              <a:tr h="168548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b="1" u="none" strike="noStrike" dirty="0">
                          <a:effectLst/>
                        </a:rPr>
                        <a:t>PROGRAM</a:t>
                      </a:r>
                      <a:endParaRPr lang="en-ID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b="1" u="none" strike="noStrike" dirty="0">
                          <a:effectLst/>
                        </a:rPr>
                        <a:t>1 </a:t>
                      </a:r>
                      <a:endParaRPr lang="en-ID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b="1" u="none" strike="noStrike" dirty="0">
                          <a:effectLst/>
                        </a:rPr>
                        <a:t>3 </a:t>
                      </a:r>
                      <a:endParaRPr lang="en-ID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b="1" u="none" strike="noStrike" dirty="0">
                          <a:effectLst/>
                        </a:rPr>
                        <a:t>9 </a:t>
                      </a:r>
                      <a:endParaRPr lang="en-ID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984012"/>
                  </a:ext>
                </a:extLst>
              </a:tr>
              <a:tr h="168548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 dirty="0" err="1">
                          <a:effectLst/>
                        </a:rPr>
                        <a:t>Kelistrikan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1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181725"/>
                  </a:ext>
                </a:extLst>
              </a:tr>
              <a:tr h="168548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>
                          <a:effectLst/>
                        </a:rPr>
                        <a:t>Industri Pesawat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-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2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2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145999"/>
                  </a:ext>
                </a:extLst>
              </a:tr>
              <a:tr h="173973">
                <a:tc>
                  <a:txBody>
                    <a:bodyPr/>
                    <a:lstStyle/>
                    <a:p>
                      <a:pPr marL="47625" indent="0" algn="l" rtl="0" fontAlgn="ctr">
                        <a:tabLst/>
                      </a:pPr>
                      <a:r>
                        <a:rPr lang="en-ID" sz="700" u="none" strike="noStrike">
                          <a:effectLst/>
                        </a:rPr>
                        <a:t>Pemerataan Ekonomi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-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-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D" sz="700" u="none" strike="noStrike" dirty="0">
                          <a:effectLst/>
                        </a:rPr>
                        <a:t>6 </a:t>
                      </a:r>
                      <a:endParaRPr lang="en-ID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1" marR="8411" marT="8411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82865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8018C48-F5E0-A444-BBFF-20F22784DF35}"/>
              </a:ext>
            </a:extLst>
          </p:cNvPr>
          <p:cNvSpPr txBox="1"/>
          <p:nvPr/>
        </p:nvSpPr>
        <p:spPr>
          <a:xfrm>
            <a:off x="11534996" y="1573935"/>
            <a:ext cx="3032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d-ID" sz="20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1070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96DCE6A-F20D-5648-8E83-AD3A71A8E06B}"/>
              </a:ext>
            </a:extLst>
          </p:cNvPr>
          <p:cNvSpPr txBox="1">
            <a:spLocks/>
          </p:cNvSpPr>
          <p:nvPr/>
        </p:nvSpPr>
        <p:spPr>
          <a:xfrm>
            <a:off x="9827616" y="2293541"/>
            <a:ext cx="2474489" cy="30501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000" b="1" dirty="0">
                <a:solidFill>
                  <a:schemeClr val="tx2"/>
                </a:solidFill>
              </a:rPr>
              <a:t>UNTUK SIAPA?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/>
                </a:solidFill>
              </a:rPr>
              <a:t>Penciptaan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lapangan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Kerja</a:t>
            </a:r>
            <a:r>
              <a:rPr lang="en-US" sz="1600" dirty="0">
                <a:solidFill>
                  <a:schemeClr val="tx2"/>
                </a:solidFill>
              </a:rPr>
              <a:t>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/>
                </a:solidFill>
              </a:rPr>
              <a:t>Perekonomian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Lokal</a:t>
            </a:r>
            <a:r>
              <a:rPr lang="en-US" sz="1600" dirty="0">
                <a:solidFill>
                  <a:schemeClr val="tx2"/>
                </a:solidFill>
              </a:rPr>
              <a:t>?</a:t>
            </a:r>
          </a:p>
          <a:p>
            <a:endParaRPr lang="en-ID" sz="2400" b="1" dirty="0">
              <a:solidFill>
                <a:schemeClr val="tx2"/>
              </a:solidFill>
            </a:endParaRPr>
          </a:p>
          <a:p>
            <a:r>
              <a:rPr lang="en-ID" sz="2000" b="1" dirty="0">
                <a:solidFill>
                  <a:schemeClr val="tx2"/>
                </a:solidFill>
              </a:rPr>
              <a:t>DAMPAK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/>
                </a:solidFill>
              </a:rPr>
              <a:t>Lingkungan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Hidup</a:t>
            </a:r>
            <a:endParaRPr lang="en-US" sz="1600" dirty="0">
              <a:solidFill>
                <a:schemeClr val="tx2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Masyarakat </a:t>
            </a:r>
            <a:r>
              <a:rPr lang="en-US" sz="1600" dirty="0" err="1">
                <a:solidFill>
                  <a:schemeClr val="tx2"/>
                </a:solidFill>
              </a:rPr>
              <a:t>Setempat</a:t>
            </a:r>
            <a:endParaRPr lang="en-US" sz="1600" dirty="0">
              <a:solidFill>
                <a:schemeClr val="tx2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/>
                </a:solidFill>
              </a:rPr>
              <a:t>Hak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err="1">
                <a:solidFill>
                  <a:schemeClr val="tx2"/>
                </a:solidFill>
              </a:rPr>
              <a:t>Ulayat</a:t>
            </a:r>
            <a:endParaRPr lang="en-US" sz="1600" dirty="0">
              <a:solidFill>
                <a:schemeClr val="tx2"/>
              </a:solidFill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HAM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/>
                </a:solidFill>
              </a:rPr>
              <a:t>Korupsi</a:t>
            </a:r>
            <a:endParaRPr lang="id-ID" sz="1600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A7DBBA-3B4B-BB4B-9575-6EFDD75BC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>
                <a:solidFill>
                  <a:schemeClr val="tx2"/>
                </a:solidFill>
              </a:rPr>
              <a:t>10 Besar Sektor Berdasarkan PMA 2018-2020</a:t>
            </a:r>
            <a:br>
              <a:rPr lang="id-ID" dirty="0">
                <a:solidFill>
                  <a:schemeClr val="tx2"/>
                </a:solidFill>
              </a:rPr>
            </a:br>
            <a:r>
              <a:rPr lang="id-ID" sz="3200" i="1" dirty="0">
                <a:solidFill>
                  <a:srgbClr val="00B050"/>
                </a:solidFill>
              </a:rPr>
              <a:t>... industri barang modal dan peralatan belum dominan</a:t>
            </a:r>
            <a:endParaRPr lang="id-ID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4C87EA3-A99A-E04D-834F-F65442BBE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708689"/>
              </p:ext>
            </p:extLst>
          </p:nvPr>
        </p:nvGraphicFramePr>
        <p:xfrm>
          <a:off x="5005246" y="1500021"/>
          <a:ext cx="4572000" cy="2606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B7EEAC5-8E97-CD4A-BF21-D558559402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699411"/>
              </p:ext>
            </p:extLst>
          </p:nvPr>
        </p:nvGraphicFramePr>
        <p:xfrm>
          <a:off x="5005246" y="4135616"/>
          <a:ext cx="4572000" cy="2500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9679F4-A858-5C4B-A044-CEEB0E3F5653}"/>
              </a:ext>
            </a:extLst>
          </p:cNvPr>
          <p:cNvCxnSpPr/>
          <p:nvPr/>
        </p:nvCxnSpPr>
        <p:spPr>
          <a:xfrm>
            <a:off x="4846315" y="1645919"/>
            <a:ext cx="0" cy="4820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 10">
            <a:extLst>
              <a:ext uri="{FF2B5EF4-FFF2-40B4-BE49-F238E27FC236}">
                <a16:creationId xmlns:a16="http://schemas.microsoft.com/office/drawing/2014/main" id="{541263B7-4E18-2E4B-A96A-D059D51C8AA4}"/>
              </a:ext>
            </a:extLst>
          </p:cNvPr>
          <p:cNvSpPr/>
          <p:nvPr/>
        </p:nvSpPr>
        <p:spPr>
          <a:xfrm flipH="1" flipV="1">
            <a:off x="4153983" y="2437226"/>
            <a:ext cx="3278777" cy="2500534"/>
          </a:xfrm>
          <a:prstGeom prst="arc">
            <a:avLst>
              <a:gd name="adj1" fmla="val 15099905"/>
              <a:gd name="adj2" fmla="val 1614778"/>
            </a:avLst>
          </a:prstGeom>
          <a:ln w="28575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F426B3-E293-9748-88F5-4662D191B85D}"/>
              </a:ext>
            </a:extLst>
          </p:cNvPr>
          <p:cNvSpPr txBox="1"/>
          <p:nvPr/>
        </p:nvSpPr>
        <p:spPr>
          <a:xfrm>
            <a:off x="3700171" y="2149857"/>
            <a:ext cx="169766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dirty="0">
                <a:solidFill>
                  <a:schemeClr val="tx2"/>
                </a:solidFill>
              </a:rPr>
              <a:t>Rp. 467.3 </a:t>
            </a:r>
            <a:r>
              <a:rPr lang="id-ID" dirty="0" err="1">
                <a:solidFill>
                  <a:schemeClr val="tx2"/>
                </a:solidFill>
              </a:rPr>
              <a:t>T</a:t>
            </a:r>
            <a:r>
              <a:rPr lang="id-ID" dirty="0">
                <a:solidFill>
                  <a:schemeClr val="tx2"/>
                </a:solidFill>
              </a:rPr>
              <a:t> PSN Selesai di tahun 2019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2BA205B-70D0-AE49-97FC-66617F1CF4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55384"/>
              </p:ext>
            </p:extLst>
          </p:nvPr>
        </p:nvGraphicFramePr>
        <p:xfrm>
          <a:off x="665718" y="2149857"/>
          <a:ext cx="4191000" cy="333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7038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109DB-D206-0B41-B233-443F38D9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Perbandingan: PMA Tiongkok vs PMA Lain</a:t>
            </a:r>
            <a:br>
              <a:rPr lang="id-ID" dirty="0"/>
            </a:br>
            <a:r>
              <a:rPr lang="id-ID" sz="3200" i="1" dirty="0">
                <a:solidFill>
                  <a:srgbClr val="00B050"/>
                </a:solidFill>
              </a:rPr>
              <a:t>... dominasi kebutuhan rantai pasok domestik mereka</a:t>
            </a:r>
            <a:endParaRPr lang="id-ID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5670B2-24EB-A048-B1BF-BDFE28E428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089062"/>
              </p:ext>
            </p:extLst>
          </p:nvPr>
        </p:nvGraphicFramePr>
        <p:xfrm>
          <a:off x="4180115" y="1788917"/>
          <a:ext cx="7173687" cy="455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1229">
                  <a:extLst>
                    <a:ext uri="{9D8B030D-6E8A-4147-A177-3AD203B41FA5}">
                      <a16:colId xmlns:a16="http://schemas.microsoft.com/office/drawing/2014/main" val="1420328325"/>
                    </a:ext>
                  </a:extLst>
                </a:gridCol>
                <a:gridCol w="2391229">
                  <a:extLst>
                    <a:ext uri="{9D8B030D-6E8A-4147-A177-3AD203B41FA5}">
                      <a16:colId xmlns:a16="http://schemas.microsoft.com/office/drawing/2014/main" val="2674030688"/>
                    </a:ext>
                  </a:extLst>
                </a:gridCol>
                <a:gridCol w="2391229">
                  <a:extLst>
                    <a:ext uri="{9D8B030D-6E8A-4147-A177-3AD203B41FA5}">
                      <a16:colId xmlns:a16="http://schemas.microsoft.com/office/drawing/2014/main" val="3133221521"/>
                    </a:ext>
                  </a:extLst>
                </a:gridCol>
              </a:tblGrid>
              <a:tr h="377346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ASPEK KOMPARATIF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PMA TIONGKOK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PMA LAINNYA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7297994"/>
                  </a:ext>
                </a:extLst>
              </a:tr>
              <a:tr h="711647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Titik Berat/Orientasi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China Supply </a:t>
                      </a:r>
                      <a:r>
                        <a:rPr lang="id-ID" sz="1600" dirty="0" err="1">
                          <a:solidFill>
                            <a:schemeClr val="tx2"/>
                          </a:solidFill>
                        </a:rPr>
                        <a:t>Chain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 (domestik dan jaringan Investasi negara asal)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Global Supply </a:t>
                      </a:r>
                      <a:r>
                        <a:rPr lang="id-ID" sz="1600" dirty="0" err="1">
                          <a:solidFill>
                            <a:schemeClr val="tx2"/>
                          </a:solidFill>
                        </a:rPr>
                        <a:t>Chain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 (jaringan investasi lintas negara)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42416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Kecepatan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Lebih Tinggi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Lebih Lambat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656806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Tenaga Kerja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TKA Dominan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TKL Dominan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10881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Pembiayaan Terkait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Dominan Negara Asal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 err="1">
                          <a:solidFill>
                            <a:schemeClr val="tx2"/>
                          </a:solidFill>
                        </a:rPr>
                        <a:t>Mixed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d-ID" sz="1600" dirty="0" err="1">
                          <a:solidFill>
                            <a:schemeClr val="tx2"/>
                          </a:solidFill>
                        </a:rPr>
                        <a:t>dg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id-ID" sz="1600" dirty="0" err="1">
                          <a:solidFill>
                            <a:schemeClr val="tx2"/>
                          </a:solidFill>
                        </a:rPr>
                        <a:t>Inst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 Keu Lokal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039897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Penerapan GCG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Longgar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Ketat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22909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Korupsi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Toleransi Tinggi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Toleransi rendah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5608"/>
                  </a:ext>
                </a:extLst>
              </a:tr>
              <a:tr h="711647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Transfer Kapasitas dan alih teknologi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Terbatas (kendala bahasa dan aksara </a:t>
                      </a:r>
                      <a:r>
                        <a:rPr lang="id-ID" sz="1600" dirty="0" err="1">
                          <a:solidFill>
                            <a:schemeClr val="tx2"/>
                          </a:solidFill>
                        </a:rPr>
                        <a:t>china</a:t>
                      </a:r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Moderat (bahasa inggris dan aksara latin)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604687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Dampak Lingkungan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Risiko lebih tinggi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Risiko lebih rendah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56530"/>
                  </a:ext>
                </a:extLst>
              </a:tr>
              <a:tr h="377346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Dampak Sosial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Risiko lebih tinggi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>
                          <a:solidFill>
                            <a:schemeClr val="tx2"/>
                          </a:solidFill>
                        </a:rPr>
                        <a:t>Risiko lebih tinggi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98199"/>
                  </a:ext>
                </a:extLst>
              </a:tr>
            </a:tbl>
          </a:graphicData>
        </a:graphic>
      </p:graphicFrame>
      <p:sp>
        <p:nvSpPr>
          <p:cNvPr id="5" name="Title 8">
            <a:extLst>
              <a:ext uri="{FF2B5EF4-FFF2-40B4-BE49-F238E27FC236}">
                <a16:creationId xmlns:a16="http://schemas.microsoft.com/office/drawing/2014/main" id="{8982A066-0682-0746-880B-FB33F0A4A97C}"/>
              </a:ext>
            </a:extLst>
          </p:cNvPr>
          <p:cNvSpPr txBox="1">
            <a:spLocks/>
          </p:cNvSpPr>
          <p:nvPr/>
        </p:nvSpPr>
        <p:spPr>
          <a:xfrm>
            <a:off x="838198" y="1788917"/>
            <a:ext cx="2923905" cy="45533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000" b="1" dirty="0" err="1">
                <a:solidFill>
                  <a:schemeClr val="tx2"/>
                </a:solidFill>
              </a:rPr>
              <a:t>Catatan</a:t>
            </a:r>
            <a:r>
              <a:rPr lang="en-ID" sz="2000" b="1" dirty="0">
                <a:solidFill>
                  <a:schemeClr val="tx2"/>
                </a:solidFill>
              </a:rPr>
              <a:t> </a:t>
            </a:r>
            <a:r>
              <a:rPr lang="en-ID" sz="2000" b="1" dirty="0" err="1">
                <a:solidFill>
                  <a:schemeClr val="tx2"/>
                </a:solidFill>
              </a:rPr>
              <a:t>untuk</a:t>
            </a:r>
            <a:r>
              <a:rPr lang="en-ID" sz="2000" b="1" dirty="0">
                <a:solidFill>
                  <a:schemeClr val="tx2"/>
                </a:solidFill>
              </a:rPr>
              <a:t> PSN yang </a:t>
            </a:r>
            <a:r>
              <a:rPr lang="en-ID" sz="2000" b="1" dirty="0" err="1">
                <a:solidFill>
                  <a:schemeClr val="tx2"/>
                </a:solidFill>
              </a:rPr>
              <a:t>terkait</a:t>
            </a:r>
            <a:r>
              <a:rPr lang="en-ID" sz="2000" b="1" dirty="0">
                <a:solidFill>
                  <a:schemeClr val="tx2"/>
                </a:solidFill>
              </a:rPr>
              <a:t> </a:t>
            </a:r>
            <a:r>
              <a:rPr lang="en-ID" sz="2000" b="1" dirty="0" err="1">
                <a:solidFill>
                  <a:schemeClr val="tx2"/>
                </a:solidFill>
              </a:rPr>
              <a:t>dengan</a:t>
            </a:r>
            <a:r>
              <a:rPr lang="en-ID" sz="2000" b="1" dirty="0">
                <a:solidFill>
                  <a:schemeClr val="tx2"/>
                </a:solidFill>
              </a:rPr>
              <a:t> </a:t>
            </a:r>
            <a:r>
              <a:rPr lang="en-ID" sz="2000" b="1" dirty="0" err="1">
                <a:solidFill>
                  <a:schemeClr val="tx2"/>
                </a:solidFill>
              </a:rPr>
              <a:t>Penanaman</a:t>
            </a:r>
            <a:r>
              <a:rPr lang="en-ID" sz="2000" b="1" dirty="0">
                <a:solidFill>
                  <a:schemeClr val="tx2"/>
                </a:solidFill>
              </a:rPr>
              <a:t> Modal </a:t>
            </a:r>
            <a:r>
              <a:rPr lang="en-ID" sz="2000" b="1" dirty="0" err="1">
                <a:solidFill>
                  <a:schemeClr val="tx2"/>
                </a:solidFill>
              </a:rPr>
              <a:t>Asing</a:t>
            </a:r>
            <a:r>
              <a:rPr lang="en-ID" sz="2000" b="1" dirty="0">
                <a:solidFill>
                  <a:schemeClr val="tx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tx2"/>
                </a:solidFill>
              </a:rPr>
              <a:t>Mensyaratkan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perencanaan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tenaga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kerja</a:t>
            </a:r>
            <a:r>
              <a:rPr lang="en-ID" sz="1600" b="1" dirty="0">
                <a:solidFill>
                  <a:schemeClr val="tx2"/>
                </a:solidFill>
              </a:rPr>
              <a:t> yang </a:t>
            </a:r>
            <a:r>
              <a:rPr lang="en-ID" sz="1600" b="1" dirty="0" err="1">
                <a:solidFill>
                  <a:schemeClr val="tx2"/>
                </a:solidFill>
              </a:rPr>
              <a:t>lebih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konkrit</a:t>
            </a:r>
            <a:r>
              <a:rPr lang="en-ID" sz="16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tx2"/>
                </a:solidFill>
              </a:rPr>
              <a:t>Penerapan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standar</a:t>
            </a:r>
            <a:r>
              <a:rPr lang="en-ID" sz="1600" b="1" dirty="0">
                <a:solidFill>
                  <a:schemeClr val="tx2"/>
                </a:solidFill>
              </a:rPr>
              <a:t> GCG </a:t>
            </a:r>
            <a:r>
              <a:rPr lang="en-ID" sz="1600" b="1" dirty="0" err="1">
                <a:solidFill>
                  <a:schemeClr val="tx2"/>
                </a:solidFill>
              </a:rPr>
              <a:t>secara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lebih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konsisten</a:t>
            </a:r>
            <a:r>
              <a:rPr lang="en-ID" sz="16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tx2"/>
                </a:solidFill>
              </a:rPr>
              <a:t>Insentif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Fiskal</a:t>
            </a:r>
            <a:r>
              <a:rPr lang="en-ID" sz="1600" b="1" dirty="0">
                <a:solidFill>
                  <a:schemeClr val="tx2"/>
                </a:solidFill>
              </a:rPr>
              <a:t> dan Non </a:t>
            </a:r>
            <a:r>
              <a:rPr lang="en-ID" sz="1600" b="1" dirty="0" err="1">
                <a:solidFill>
                  <a:schemeClr val="tx2"/>
                </a:solidFill>
              </a:rPr>
              <a:t>Fiskal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disertai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syarat</a:t>
            </a:r>
            <a:r>
              <a:rPr lang="en-ID" sz="1600" b="1" dirty="0">
                <a:solidFill>
                  <a:schemeClr val="tx2"/>
                </a:solidFill>
              </a:rPr>
              <a:t> yang </a:t>
            </a:r>
            <a:r>
              <a:rPr lang="en-ID" sz="1600" b="1" dirty="0" err="1">
                <a:solidFill>
                  <a:schemeClr val="tx2"/>
                </a:solidFill>
              </a:rPr>
              <a:t>relevan</a:t>
            </a:r>
            <a:r>
              <a:rPr lang="en-ID" sz="1600" b="1" dirty="0">
                <a:solidFill>
                  <a:schemeClr val="tx2"/>
                </a:solidFill>
              </a:rPr>
              <a:t>, </a:t>
            </a:r>
            <a:r>
              <a:rPr lang="en-ID" sz="1600" b="1" dirty="0" err="1">
                <a:solidFill>
                  <a:schemeClr val="tx2"/>
                </a:solidFill>
              </a:rPr>
              <a:t>terukur</a:t>
            </a:r>
            <a:r>
              <a:rPr lang="en-ID" sz="1600" b="1" dirty="0">
                <a:solidFill>
                  <a:schemeClr val="tx2"/>
                </a:solidFill>
              </a:rPr>
              <a:t> dan </a:t>
            </a:r>
            <a:r>
              <a:rPr lang="en-ID" sz="1600" b="1" dirty="0" err="1">
                <a:solidFill>
                  <a:schemeClr val="tx2"/>
                </a:solidFill>
              </a:rPr>
              <a:t>dapat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diverifikasi</a:t>
            </a:r>
            <a:r>
              <a:rPr lang="en-ID" sz="1600" b="1" dirty="0">
                <a:solidFill>
                  <a:schemeClr val="tx2"/>
                </a:solidFill>
              </a:rPr>
              <a:t> (</a:t>
            </a:r>
            <a:r>
              <a:rPr lang="en-ID" sz="1600" b="1" dirty="0" err="1">
                <a:solidFill>
                  <a:schemeClr val="tx2"/>
                </a:solidFill>
              </a:rPr>
              <a:t>misal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kandungan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400" b="1" dirty="0" err="1">
                <a:solidFill>
                  <a:schemeClr val="tx2"/>
                </a:solidFill>
              </a:rPr>
              <a:t>lokal</a:t>
            </a:r>
            <a:r>
              <a:rPr lang="en-ID" sz="1600" b="1" dirty="0">
                <a:solidFill>
                  <a:schemeClr val="tx2"/>
                </a:solidFill>
              </a:rPr>
              <a:t> dan </a:t>
            </a:r>
            <a:r>
              <a:rPr lang="en-ID" sz="1600" b="1" dirty="0" err="1">
                <a:solidFill>
                  <a:schemeClr val="tx2"/>
                </a:solidFill>
              </a:rPr>
              <a:t>tenaga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kerja</a:t>
            </a:r>
            <a:r>
              <a:rPr lang="en-ID" sz="1600" b="1" dirty="0">
                <a:solidFill>
                  <a:schemeClr val="tx2"/>
                </a:solidFill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tx2"/>
                </a:solidFill>
              </a:rPr>
              <a:t>Terintegrasi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dengan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lembaga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pendidikan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vokasi</a:t>
            </a:r>
            <a:r>
              <a:rPr lang="en-ID" sz="16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dirty="0" err="1">
                <a:solidFill>
                  <a:schemeClr val="tx2"/>
                </a:solidFill>
              </a:rPr>
              <a:t>Terintegrasi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dengan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sistem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riset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nasional</a:t>
            </a:r>
            <a:r>
              <a:rPr lang="en-ID" sz="1600" b="1" dirty="0">
                <a:solidFill>
                  <a:schemeClr val="tx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1600" b="1" dirty="0">
                <a:solidFill>
                  <a:schemeClr val="tx2"/>
                </a:solidFill>
              </a:rPr>
              <a:t>Post review </a:t>
            </a:r>
            <a:r>
              <a:rPr lang="en-ID" sz="1600" b="1" dirty="0" err="1">
                <a:solidFill>
                  <a:schemeClr val="tx2"/>
                </a:solidFill>
              </a:rPr>
              <a:t>sesuai</a:t>
            </a:r>
            <a:r>
              <a:rPr lang="en-ID" sz="1600" b="1" dirty="0">
                <a:solidFill>
                  <a:schemeClr val="tx2"/>
                </a:solidFill>
              </a:rPr>
              <a:t> UU CK: </a:t>
            </a:r>
            <a:r>
              <a:rPr lang="en-ID" sz="1600" b="1" dirty="0" err="1">
                <a:solidFill>
                  <a:schemeClr val="tx2"/>
                </a:solidFill>
              </a:rPr>
              <a:t>menteri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Investasi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sbg</a:t>
            </a:r>
            <a:r>
              <a:rPr lang="en-ID" sz="1600" b="1" dirty="0">
                <a:solidFill>
                  <a:schemeClr val="tx2"/>
                </a:solidFill>
              </a:rPr>
              <a:t> </a:t>
            </a:r>
            <a:r>
              <a:rPr lang="en-ID" sz="1600" b="1" dirty="0" err="1">
                <a:solidFill>
                  <a:schemeClr val="tx2"/>
                </a:solidFill>
              </a:rPr>
              <a:t>pengawas</a:t>
            </a:r>
            <a:r>
              <a:rPr lang="en-ID" sz="1600" b="1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52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966</Words>
  <Application>Microsoft Office PowerPoint</Application>
  <PresentationFormat>Widescreen</PresentationFormat>
  <Paragraphs>288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Investasi Asing di PSN Mereka datang untuk siapa?</vt:lpstr>
      <vt:lpstr>MACRO CONTEXT</vt:lpstr>
      <vt:lpstr>Investasi Asing Langsung 2003-2019 ... satu dekade Diplomasi: Dansa, Dagang dan Dana</vt:lpstr>
      <vt:lpstr>Pasar Keuangan Alami Pendangkalan Akut Investasi baru bergantung pada Akumulasi Kapital dan PMA</vt:lpstr>
      <vt:lpstr>Enterpreneurial Density Rendah Informality marak, berpotensi menekan rasio pajak</vt:lpstr>
      <vt:lpstr>PROYEK STRATEGIS NASIONAL DAN PENANAMAN MODAL ASING</vt:lpstr>
      <vt:lpstr>Ragam PSN 2015-2019 dan Capaian ...untuk meningkatkan pertumbuhan dan pemerataan</vt:lpstr>
      <vt:lpstr>10 Besar Sektor Berdasarkan PMA 2018-2020 ... industri barang modal dan peralatan belum dominan</vt:lpstr>
      <vt:lpstr>Perbandingan: PMA Tiongkok vs PMA Lain ... dominasi kebutuhan rantai pasok domestik mereka</vt:lpstr>
      <vt:lpstr>TERIMA KASIH...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Alamsyah Saragih</dc:creator>
  <cp:lastModifiedBy>Alamsyah Saragih</cp:lastModifiedBy>
  <cp:revision>100</cp:revision>
  <dcterms:created xsi:type="dcterms:W3CDTF">2021-06-22T07:42:49Z</dcterms:created>
  <dcterms:modified xsi:type="dcterms:W3CDTF">2021-06-23T04:53:37Z</dcterms:modified>
</cp:coreProperties>
</file>