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37" r:id="rId1"/>
    <p:sldMasterId id="2147483891" r:id="rId2"/>
  </p:sldMasterIdLst>
  <p:notesMasterIdLst>
    <p:notesMasterId r:id="rId22"/>
  </p:notesMasterIdLst>
  <p:handoutMasterIdLst>
    <p:handoutMasterId r:id="rId23"/>
  </p:handoutMasterIdLst>
  <p:sldIdLst>
    <p:sldId id="257" r:id="rId3"/>
    <p:sldId id="2947" r:id="rId4"/>
    <p:sldId id="4916" r:id="rId5"/>
    <p:sldId id="4895" r:id="rId6"/>
    <p:sldId id="4894" r:id="rId7"/>
    <p:sldId id="4896" r:id="rId8"/>
    <p:sldId id="382" r:id="rId9"/>
    <p:sldId id="4903" r:id="rId10"/>
    <p:sldId id="4580" r:id="rId11"/>
    <p:sldId id="258" r:id="rId12"/>
    <p:sldId id="4586" r:id="rId13"/>
    <p:sldId id="5272" r:id="rId14"/>
    <p:sldId id="5269" r:id="rId15"/>
    <p:sldId id="5243" r:id="rId16"/>
    <p:sldId id="5271" r:id="rId17"/>
    <p:sldId id="4881" r:id="rId18"/>
    <p:sldId id="5231" r:id="rId19"/>
    <p:sldId id="5241" r:id="rId20"/>
    <p:sldId id="4893" r:id="rId21"/>
  </p:sldIdLst>
  <p:sldSz cx="12192000" cy="6858000"/>
  <p:notesSz cx="6735763" cy="9866313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5447"/>
    <a:srgbClr val="44546A"/>
    <a:srgbClr val="E9DFCB"/>
    <a:srgbClr val="F8D088"/>
    <a:srgbClr val="D6DCE5"/>
    <a:srgbClr val="F5C060"/>
    <a:srgbClr val="8EC26A"/>
    <a:srgbClr val="B38B39"/>
    <a:srgbClr val="3B3838"/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IZ_SCPOPP\SC%20Meeting\2020\C.%20Excel%20Sawit%2020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77349295935532E-2"/>
          <c:y val="0.10049116725684429"/>
          <c:w val="0.42191406908472062"/>
          <c:h val="0.84915258457967902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A-4B57-B5A7-0A9F22039B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A-4B57-B5A7-0A9F22039B28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8A-4B57-B5A7-0A9F2203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'[Akselerasi Replanting dan Penerapan GAP Sawit Rakyat 23 januari.xlsx]Sheet4'!$B$4:$B$6</c:f>
              <c:strCache>
                <c:ptCount val="3"/>
                <c:pt idx="0">
                  <c:v>Kebutuhan domestik untuk pangan dan oleokimia</c:v>
                </c:pt>
                <c:pt idx="1">
                  <c:v>Kebutuhan domestik untuk FAME (Fatty Acid Methil Esther)</c:v>
                </c:pt>
                <c:pt idx="2">
                  <c:v>Ekspor</c:v>
                </c:pt>
              </c:strCache>
            </c:strRef>
          </c:cat>
          <c:val>
            <c:numRef>
              <c:f>'[Akselerasi Replanting dan Penerapan GAP Sawit Rakyat 23 januari.xlsx]Sheet4'!$C$4:$C$6</c:f>
              <c:numCache>
                <c:formatCode>0.0%</c:formatCode>
                <c:ptCount val="3"/>
                <c:pt idx="0">
                  <c:v>0.224</c:v>
                </c:pt>
                <c:pt idx="1">
                  <c:v>9.5000000000000001E-2</c:v>
                </c:pt>
                <c:pt idx="2">
                  <c:v>0.68100000000000005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8A-4B57-B5A7-0A9F22039B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93813058037869"/>
          <c:y val="0.29658318751822693"/>
          <c:w val="0.39506351620760272"/>
          <c:h val="0.63831510644502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CPO untuk Makanan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Sheet2!$A$2:$A$29</c:f>
              <c:numCache>
                <c:formatCode>@</c:formatCode>
                <c:ptCount val="2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</c:numCache>
            </c:numRef>
          </c:cat>
          <c:val>
            <c:numRef>
              <c:f>Sheet2!$B$2:$B$29</c:f>
              <c:numCache>
                <c:formatCode>_-* #,##0.0_-;\-* #,##0.0_-;_-* "-"_-;_-@_-</c:formatCode>
                <c:ptCount val="28"/>
                <c:pt idx="0">
                  <c:v>5.6366780612324767</c:v>
                </c:pt>
                <c:pt idx="1">
                  <c:v>5.7808515019361639</c:v>
                </c:pt>
                <c:pt idx="2">
                  <c:v>5.926793858977601</c:v>
                </c:pt>
                <c:pt idx="3">
                  <c:v>6.0747783491490495</c:v>
                </c:pt>
                <c:pt idx="4">
                  <c:v>6.2250889795548803</c:v>
                </c:pt>
                <c:pt idx="5">
                  <c:v>6.3776844986138226</c:v>
                </c:pt>
                <c:pt idx="6">
                  <c:v>6.5325122834602096</c:v>
                </c:pt>
                <c:pt idx="7">
                  <c:v>6.6895206680041284</c:v>
                </c:pt>
                <c:pt idx="8">
                  <c:v>6.8486256223357707</c:v>
                </c:pt>
                <c:pt idx="9">
                  <c:v>7.0097282454306056</c:v>
                </c:pt>
                <c:pt idx="10">
                  <c:v>7.1727706557010871</c:v>
                </c:pt>
                <c:pt idx="11">
                  <c:v>7.3376905874589555</c:v>
                </c:pt>
                <c:pt idx="12">
                  <c:v>7.5044287651428414</c:v>
                </c:pt>
                <c:pt idx="13">
                  <c:v>7.6728915946038674</c:v>
                </c:pt>
                <c:pt idx="14">
                  <c:v>7.8429788602030763</c:v>
                </c:pt>
                <c:pt idx="15">
                  <c:v>8.0146234245602557</c:v>
                </c:pt>
                <c:pt idx="16">
                  <c:v>8.1877629418877298</c:v>
                </c:pt>
                <c:pt idx="17">
                  <c:v>8.3623324188545656</c:v>
                </c:pt>
                <c:pt idx="18">
                  <c:v>8.5382812049648322</c:v>
                </c:pt>
                <c:pt idx="19">
                  <c:v>8.7155401265611268</c:v>
                </c:pt>
                <c:pt idx="20">
                  <c:v>8.8940551268031829</c:v>
                </c:pt>
                <c:pt idx="21">
                  <c:v>9.0737800705425027</c:v>
                </c:pt>
                <c:pt idx="22">
                  <c:v>9.2546777071255821</c:v>
                </c:pt>
                <c:pt idx="23">
                  <c:v>9.4367300457518777</c:v>
                </c:pt>
                <c:pt idx="24">
                  <c:v>9.6199306977855716</c:v>
                </c:pt>
                <c:pt idx="25">
                  <c:v>9.8042663752311849</c:v>
                </c:pt>
                <c:pt idx="26">
                  <c:v>9.9897558729744382</c:v>
                </c:pt>
                <c:pt idx="27">
                  <c:v>10.176392143721044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6-404A-9988-E0EFCCA028D9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CPO untuk Industri Lain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Sheet2!$A$2:$A$29</c:f>
              <c:numCache>
                <c:formatCode>@</c:formatCode>
                <c:ptCount val="2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</c:numCache>
            </c:numRef>
          </c:cat>
          <c:val>
            <c:numRef>
              <c:f>Sheet2!$C$2:$C$29</c:f>
              <c:numCache>
                <c:formatCode>_-* #,##0.0_-;\-* #,##0.0_-;_-* "-"_-;_-@_-</c:formatCode>
                <c:ptCount val="28"/>
                <c:pt idx="0">
                  <c:v>1.5497410503503055</c:v>
                </c:pt>
                <c:pt idx="1">
                  <c:v>1.6355920921190372</c:v>
                </c:pt>
                <c:pt idx="2">
                  <c:v>1.7256403751210587</c:v>
                </c:pt>
                <c:pt idx="3">
                  <c:v>1.8201542338420515</c:v>
                </c:pt>
                <c:pt idx="4">
                  <c:v>1.9194225812926218</c:v>
                </c:pt>
                <c:pt idx="5">
                  <c:v>2.0236497604132238</c:v>
                </c:pt>
                <c:pt idx="6">
                  <c:v>2.133044109687249</c:v>
                </c:pt>
                <c:pt idx="7">
                  <c:v>2.2478218257856466</c:v>
                </c:pt>
                <c:pt idx="8">
                  <c:v>2.3681957247130097</c:v>
                </c:pt>
                <c:pt idx="9">
                  <c:v>2.4943800848666777</c:v>
                </c:pt>
                <c:pt idx="10">
                  <c:v>2.6266105015602346</c:v>
                </c:pt>
                <c:pt idx="11">
                  <c:v>2.7651290744444821</c:v>
                </c:pt>
                <c:pt idx="12">
                  <c:v>2.9101872658777297</c:v>
                </c:pt>
                <c:pt idx="13">
                  <c:v>3.0620314109654534</c:v>
                </c:pt>
                <c:pt idx="14">
                  <c:v>3.220912345787311</c:v>
                </c:pt>
                <c:pt idx="15">
                  <c:v>3.3871019240131801</c:v>
                </c:pt>
                <c:pt idx="16">
                  <c:v>3.5608828570054736</c:v>
                </c:pt>
                <c:pt idx="17">
                  <c:v>3.7425459122218285</c:v>
                </c:pt>
                <c:pt idx="18">
                  <c:v>3.9323978118429732</c:v>
                </c:pt>
                <c:pt idx="19">
                  <c:v>4.1307468562534808</c:v>
                </c:pt>
                <c:pt idx="20">
                  <c:v>4.3379183546177975</c:v>
                </c:pt>
                <c:pt idx="21">
                  <c:v>4.554252317583023</c:v>
                </c:pt>
                <c:pt idx="22">
                  <c:v>4.7801048296791659</c:v>
                </c:pt>
                <c:pt idx="23">
                  <c:v>5.0158545679581916</c:v>
                </c:pt>
                <c:pt idx="24">
                  <c:v>5.2619004852300515</c:v>
                </c:pt>
                <c:pt idx="25">
                  <c:v>5.5186527989925027</c:v>
                </c:pt>
                <c:pt idx="26">
                  <c:v>5.7865555571128704</c:v>
                </c:pt>
                <c:pt idx="27">
                  <c:v>6.0660553471958689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6-404A-9988-E0EFCCA028D9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CPO untuk Biodiesel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Sheet2!$A$2:$A$29</c:f>
              <c:numCache>
                <c:formatCode>@</c:formatCode>
                <c:ptCount val="2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</c:numCache>
            </c:numRef>
          </c:cat>
          <c:val>
            <c:numRef>
              <c:f>Sheet2!$D$2:$D$29</c:f>
              <c:numCache>
                <c:formatCode>_-* #,##0.0_-;\-* #,##0.0_-;_-* "-"_-;_-@_-</c:formatCode>
                <c:ptCount val="28"/>
                <c:pt idx="0">
                  <c:v>3.4545490724794252</c:v>
                </c:pt>
                <c:pt idx="1">
                  <c:v>3.771183502936883</c:v>
                </c:pt>
                <c:pt idx="2">
                  <c:v>4.1155074354481584</c:v>
                </c:pt>
                <c:pt idx="3">
                  <c:v>4.4900556256312649</c:v>
                </c:pt>
                <c:pt idx="4">
                  <c:v>4.8976141261630852</c:v>
                </c:pt>
                <c:pt idx="5">
                  <c:v>5.3409652085539134</c:v>
                </c:pt>
                <c:pt idx="6">
                  <c:v>5.8231056459684112</c:v>
                </c:pt>
                <c:pt idx="7">
                  <c:v>6.3472726014771528</c:v>
                </c:pt>
                <c:pt idx="8">
                  <c:v>6.91692861474188</c:v>
                </c:pt>
                <c:pt idx="9">
                  <c:v>7.5357896149565766</c:v>
                </c:pt>
                <c:pt idx="10">
                  <c:v>8.2079035615208706</c:v>
                </c:pt>
                <c:pt idx="11">
                  <c:v>8.9376308158447006</c:v>
                </c:pt>
                <c:pt idx="12">
                  <c:v>9.7296758718420548</c:v>
                </c:pt>
                <c:pt idx="13">
                  <c:v>10.589062510407963</c:v>
                </c:pt>
                <c:pt idx="14">
                  <c:v>11.521186599684933</c:v>
                </c:pt>
                <c:pt idx="15">
                  <c:v>12.531902404983507</c:v>
                </c:pt>
                <c:pt idx="16">
                  <c:v>13.627520979840336</c:v>
                </c:pt>
                <c:pt idx="17">
                  <c:v>14.814832418718703</c:v>
                </c:pt>
                <c:pt idx="18">
                  <c:v>16.101171880013798</c:v>
                </c:pt>
                <c:pt idx="19">
                  <c:v>17.494400124922358</c:v>
                </c:pt>
                <c:pt idx="20">
                  <c:v>19.003004973133049</c:v>
                </c:pt>
                <c:pt idx="21">
                  <c:v>20.636138320159823</c:v>
                </c:pt>
                <c:pt idx="22">
                  <c:v>22.403671553779578</c:v>
                </c:pt>
                <c:pt idx="23">
                  <c:v>24.316280579922161</c:v>
                </c:pt>
                <c:pt idx="24">
                  <c:v>26.385496717384033</c:v>
                </c:pt>
                <c:pt idx="25">
                  <c:v>28.623724926296294</c:v>
                </c:pt>
                <c:pt idx="26">
                  <c:v>31.044426343212358</c:v>
                </c:pt>
                <c:pt idx="27">
                  <c:v>33.66203090835117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46-404A-9988-E0EFCCA028D9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CPO untuk Export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Sheet2!$A$2:$A$29</c:f>
              <c:numCache>
                <c:formatCode>@</c:formatCode>
                <c:ptCount val="2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</c:numCache>
            </c:numRef>
          </c:cat>
          <c:val>
            <c:numRef>
              <c:f>Sheet2!$E$2:$E$29</c:f>
              <c:numCache>
                <c:formatCode>_-* #,##0.0_-;\-* #,##0.0_-;_-* "-"_-;_-@_-</c:formatCode>
                <c:ptCount val="28"/>
                <c:pt idx="0">
                  <c:v>27.660967716265951</c:v>
                </c:pt>
                <c:pt idx="1">
                  <c:v>28.248149836971962</c:v>
                </c:pt>
                <c:pt idx="2">
                  <c:v>28.840660921799063</c:v>
                </c:pt>
                <c:pt idx="3">
                  <c:v>29.438070645201897</c:v>
                </c:pt>
                <c:pt idx="4">
                  <c:v>30.040281046471947</c:v>
                </c:pt>
                <c:pt idx="5">
                  <c:v>30.647449110361308</c:v>
                </c:pt>
                <c:pt idx="6">
                  <c:v>31.259971253554557</c:v>
                </c:pt>
                <c:pt idx="7">
                  <c:v>31.878092537378244</c:v>
                </c:pt>
                <c:pt idx="8">
                  <c:v>32.501760355832623</c:v>
                </c:pt>
                <c:pt idx="9">
                  <c:v>33.130824223980888</c:v>
                </c:pt>
                <c:pt idx="10">
                  <c:v>33.765327836118558</c:v>
                </c:pt>
                <c:pt idx="11">
                  <c:v>34.405426515167875</c:v>
                </c:pt>
                <c:pt idx="12">
                  <c:v>35.051222474233008</c:v>
                </c:pt>
                <c:pt idx="13">
                  <c:v>35.702688434705671</c:v>
                </c:pt>
                <c:pt idx="14">
                  <c:v>36.35979914574871</c:v>
                </c:pt>
                <c:pt idx="15">
                  <c:v>37.022383315607748</c:v>
                </c:pt>
                <c:pt idx="16">
                  <c:v>37.690186167277439</c:v>
                </c:pt>
                <c:pt idx="17">
                  <c:v>38.363053903490055</c:v>
                </c:pt>
                <c:pt idx="18">
                  <c:v>39.040865643624478</c:v>
                </c:pt>
                <c:pt idx="19">
                  <c:v>39.723616526134073</c:v>
                </c:pt>
                <c:pt idx="20">
                  <c:v>40.411266478553088</c:v>
                </c:pt>
                <c:pt idx="21">
                  <c:v>41.103900931105251</c:v>
                </c:pt>
                <c:pt idx="22">
                  <c:v>41.801449904043942</c:v>
                </c:pt>
                <c:pt idx="23">
                  <c:v>42.503928312679307</c:v>
                </c:pt>
                <c:pt idx="24">
                  <c:v>43.211184979817759</c:v>
                </c:pt>
                <c:pt idx="25">
                  <c:v>43.923151463564842</c:v>
                </c:pt>
                <c:pt idx="26">
                  <c:v>44.639670917412332</c:v>
                </c:pt>
                <c:pt idx="27">
                  <c:v>45.360627236909359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46-404A-9988-E0EFCCA02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830579743"/>
        <c:axId val="834479967"/>
      </c:barChart>
      <c:lineChart>
        <c:grouping val="standard"/>
        <c:varyColors val="0"/>
        <c:ser>
          <c:idx val="4"/>
          <c:order val="4"/>
          <c:tx>
            <c:strRef>
              <c:f>Sheet2!$F$1</c:f>
              <c:strCache>
                <c:ptCount val="1"/>
                <c:pt idx="0">
                  <c:v>Total Supply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Sheet2!$A$2:$A$29</c:f>
              <c:numCache>
                <c:formatCode>@</c:formatCode>
                <c:ptCount val="2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</c:numCache>
            </c:numRef>
          </c:cat>
          <c:val>
            <c:numRef>
              <c:f>Sheet2!$F$2:$F$29</c:f>
              <c:numCache>
                <c:formatCode>_-* #,##0.0_-;\-* #,##0.0_-;_-* "-"_-;_-@_-</c:formatCode>
                <c:ptCount val="28"/>
                <c:pt idx="0">
                  <c:v>51.497585298099061</c:v>
                </c:pt>
                <c:pt idx="1">
                  <c:v>53.637822556821057</c:v>
                </c:pt>
                <c:pt idx="2">
                  <c:v>55.832165276695754</c:v>
                </c:pt>
                <c:pt idx="3">
                  <c:v>58.081665598345268</c:v>
                </c:pt>
                <c:pt idx="4">
                  <c:v>59.373085365145805</c:v>
                </c:pt>
                <c:pt idx="5">
                  <c:v>60.689160677639826</c:v>
                </c:pt>
                <c:pt idx="6">
                  <c:v>62.030208944441114</c:v>
                </c:pt>
                <c:pt idx="7">
                  <c:v>63.396548846416174</c:v>
                </c:pt>
                <c:pt idx="8">
                  <c:v>64.788500412637816</c:v>
                </c:pt>
                <c:pt idx="9">
                  <c:v>66.20638509765493</c:v>
                </c:pt>
                <c:pt idx="10">
                  <c:v>67.650525921946439</c:v>
                </c:pt>
                <c:pt idx="11">
                  <c:v>69.121247645435275</c:v>
                </c:pt>
                <c:pt idx="12">
                  <c:v>70.618876871306895</c:v>
                </c:pt>
                <c:pt idx="13">
                  <c:v>72.143742161950968</c:v>
                </c:pt>
                <c:pt idx="14">
                  <c:v>73.696174153703879</c:v>
                </c:pt>
                <c:pt idx="15">
                  <c:v>75.276505739921575</c:v>
                </c:pt>
                <c:pt idx="16">
                  <c:v>76.885072273202795</c:v>
                </c:pt>
                <c:pt idx="17">
                  <c:v>78.522211713177796</c:v>
                </c:pt>
                <c:pt idx="18">
                  <c:v>80.1882647706624</c:v>
                </c:pt>
                <c:pt idx="19">
                  <c:v>81.883575061923935</c:v>
                </c:pt>
                <c:pt idx="20">
                  <c:v>83.608489241513837</c:v>
                </c:pt>
                <c:pt idx="21">
                  <c:v>85.363357174517759</c:v>
                </c:pt>
                <c:pt idx="22">
                  <c:v>87.148532086428176</c:v>
                </c:pt>
                <c:pt idx="23">
                  <c:v>88.964370703263455</c:v>
                </c:pt>
                <c:pt idx="24">
                  <c:v>90.811233379692283</c:v>
                </c:pt>
                <c:pt idx="25">
                  <c:v>92.689484195086166</c:v>
                </c:pt>
                <c:pt idx="26">
                  <c:v>94.599491030692917</c:v>
                </c:pt>
                <c:pt idx="27">
                  <c:v>96.541625662153606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46-404A-9988-E0EFCCA02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579743"/>
        <c:axId val="834479967"/>
      </c:lineChart>
      <c:catAx>
        <c:axId val="830579743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479967"/>
        <c:crosses val="autoZero"/>
        <c:auto val="0"/>
        <c:lblAlgn val="ctr"/>
        <c:lblOffset val="100"/>
        <c:noMultiLvlLbl val="0"/>
      </c:catAx>
      <c:valAx>
        <c:axId val="83447996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57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8BF2A-B93D-4B40-A29C-3E391B08CF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DF019CA-B6BC-4C2D-B023-6EA469A06123}">
      <dgm:prSet phldrT="[Text]" custT="1"/>
      <dgm:spPr/>
      <dgm:t>
        <a:bodyPr/>
        <a:lstStyle/>
        <a:p>
          <a:r>
            <a:rPr lang="en-US" sz="2800" dirty="0"/>
            <a:t>ISU</a:t>
          </a:r>
          <a:endParaRPr lang="en-ID" sz="2800" dirty="0"/>
        </a:p>
      </dgm:t>
    </dgm:pt>
    <dgm:pt modelId="{F31E029F-20A5-48B4-9568-5D22C740BB88}" type="parTrans" cxnId="{8AF5F919-B701-4255-9C28-179CF0DCFCF9}">
      <dgm:prSet/>
      <dgm:spPr/>
      <dgm:t>
        <a:bodyPr/>
        <a:lstStyle/>
        <a:p>
          <a:endParaRPr lang="en-ID"/>
        </a:p>
      </dgm:t>
    </dgm:pt>
    <dgm:pt modelId="{60376B12-F79E-4307-989B-59BD28E60058}" type="sibTrans" cxnId="{8AF5F919-B701-4255-9C28-179CF0DCFCF9}">
      <dgm:prSet/>
      <dgm:spPr/>
      <dgm:t>
        <a:bodyPr/>
        <a:lstStyle/>
        <a:p>
          <a:endParaRPr lang="en-ID"/>
        </a:p>
      </dgm:t>
    </dgm:pt>
    <dgm:pt modelId="{EDDDCBBF-C9FB-4E79-9342-CEBFD010A16E}">
      <dgm:prSet phldrT="[Text]"/>
      <dgm:spPr/>
      <dgm:t>
        <a:bodyPr/>
        <a:lstStyle/>
        <a:p>
          <a:r>
            <a:rPr lang="en-ID" dirty="0"/>
            <a:t>NTP </a:t>
          </a:r>
          <a:r>
            <a:rPr lang="en-ID" dirty="0" err="1"/>
            <a:t>Maret</a:t>
          </a:r>
          <a:r>
            <a:rPr lang="en-ID" dirty="0"/>
            <a:t> 2020 (=102,09:</a:t>
          </a:r>
        </a:p>
      </dgm:t>
    </dgm:pt>
    <dgm:pt modelId="{5B30DD32-2567-4759-8619-63B8FACCF94D}" type="parTrans" cxnId="{87C4A97D-99F2-4227-BAC2-1B6F3F0E6F6C}">
      <dgm:prSet/>
      <dgm:spPr/>
      <dgm:t>
        <a:bodyPr/>
        <a:lstStyle/>
        <a:p>
          <a:endParaRPr lang="en-ID"/>
        </a:p>
      </dgm:t>
    </dgm:pt>
    <dgm:pt modelId="{A35D2AC2-6145-4935-85C7-080834B3174B}" type="sibTrans" cxnId="{87C4A97D-99F2-4227-BAC2-1B6F3F0E6F6C}">
      <dgm:prSet/>
      <dgm:spPr/>
      <dgm:t>
        <a:bodyPr/>
        <a:lstStyle/>
        <a:p>
          <a:endParaRPr lang="en-ID"/>
        </a:p>
      </dgm:t>
    </dgm:pt>
    <dgm:pt modelId="{6A371418-0A8A-46B7-AAC3-BD08335E3FCF}">
      <dgm:prSet phldrT="[Text]" custT="1"/>
      <dgm:spPr/>
      <dgm:t>
        <a:bodyPr/>
        <a:lstStyle/>
        <a:p>
          <a:r>
            <a:rPr lang="en-US" sz="2400" dirty="0"/>
            <a:t>USULAN LANGKAH/KEBIJAKAN</a:t>
          </a:r>
          <a:endParaRPr lang="en-ID" sz="2400" dirty="0"/>
        </a:p>
      </dgm:t>
    </dgm:pt>
    <dgm:pt modelId="{999DE81C-81FC-481C-AFF2-7A225B506DFA}" type="parTrans" cxnId="{59B1BAE8-F34D-4A16-8BA4-69F3D84D395F}">
      <dgm:prSet/>
      <dgm:spPr/>
      <dgm:t>
        <a:bodyPr/>
        <a:lstStyle/>
        <a:p>
          <a:endParaRPr lang="en-ID"/>
        </a:p>
      </dgm:t>
    </dgm:pt>
    <dgm:pt modelId="{195E8DC9-9198-46F5-A933-6645B2BC918A}" type="sibTrans" cxnId="{59B1BAE8-F34D-4A16-8BA4-69F3D84D395F}">
      <dgm:prSet/>
      <dgm:spPr/>
      <dgm:t>
        <a:bodyPr/>
        <a:lstStyle/>
        <a:p>
          <a:endParaRPr lang="en-ID"/>
        </a:p>
      </dgm:t>
    </dgm:pt>
    <dgm:pt modelId="{84762102-4D57-43F7-AA55-4C8FC2871940}">
      <dgm:prSet phldrT="[Text]"/>
      <dgm:spPr/>
      <dgm:t>
        <a:bodyPr/>
        <a:lstStyle/>
        <a:p>
          <a:r>
            <a:rPr lang="en-US" dirty="0" err="1"/>
            <a:t>Pupuk</a:t>
          </a:r>
          <a:r>
            <a:rPr lang="en-US" dirty="0"/>
            <a:t> </a:t>
          </a:r>
          <a:r>
            <a:rPr lang="en-US" dirty="0" err="1"/>
            <a:t>bersubsidi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diarahkan</a:t>
          </a:r>
          <a:r>
            <a:rPr lang="en-US" dirty="0"/>
            <a:t> agar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mengangkat</a:t>
          </a:r>
          <a:r>
            <a:rPr lang="en-US" dirty="0"/>
            <a:t> </a:t>
          </a:r>
          <a:r>
            <a:rPr lang="en-US" dirty="0" err="1"/>
            <a:t>kesejahteraan</a:t>
          </a:r>
          <a:r>
            <a:rPr lang="en-US" dirty="0"/>
            <a:t> </a:t>
          </a:r>
          <a:r>
            <a:rPr lang="en-US" dirty="0" err="1"/>
            <a:t>petani</a:t>
          </a:r>
          <a:r>
            <a:rPr lang="en-US" dirty="0"/>
            <a:t>.</a:t>
          </a:r>
          <a:endParaRPr lang="en-ID" dirty="0"/>
        </a:p>
      </dgm:t>
    </dgm:pt>
    <dgm:pt modelId="{909803E7-594E-4975-BA8B-F4C16BBBEB0F}" type="parTrans" cxnId="{4D46EFE5-8BA8-45AE-9B21-769710CEE8DC}">
      <dgm:prSet/>
      <dgm:spPr/>
      <dgm:t>
        <a:bodyPr/>
        <a:lstStyle/>
        <a:p>
          <a:endParaRPr lang="en-ID"/>
        </a:p>
      </dgm:t>
    </dgm:pt>
    <dgm:pt modelId="{63E13B99-9C55-45C6-AB6C-9AB274F20258}" type="sibTrans" cxnId="{4D46EFE5-8BA8-45AE-9B21-769710CEE8DC}">
      <dgm:prSet/>
      <dgm:spPr/>
      <dgm:t>
        <a:bodyPr/>
        <a:lstStyle/>
        <a:p>
          <a:endParaRPr lang="en-ID"/>
        </a:p>
      </dgm:t>
    </dgm:pt>
    <dgm:pt modelId="{EBFDC15E-F33F-468C-8B57-F6275475BB3A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tinggi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100 (</a:t>
          </a:r>
          <a:r>
            <a:rPr lang="en-ID" dirty="0" err="1"/>
            <a:t>indeks</a:t>
          </a:r>
          <a:r>
            <a:rPr lang="en-ID" dirty="0"/>
            <a:t> </a:t>
          </a:r>
          <a:r>
            <a:rPr lang="en-ID" dirty="0" err="1"/>
            <a:t>harga</a:t>
          </a:r>
          <a:r>
            <a:rPr lang="en-ID" dirty="0"/>
            <a:t> yang </a:t>
          </a:r>
          <a:r>
            <a:rPr lang="en-ID" dirty="0" err="1"/>
            <a:t>diterima</a:t>
          </a:r>
          <a:r>
            <a:rPr lang="en-ID" dirty="0"/>
            <a:t> </a:t>
          </a:r>
          <a:r>
            <a:rPr lang="en-ID" dirty="0" err="1"/>
            <a:t>petani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tinggi</a:t>
          </a:r>
          <a:r>
            <a:rPr lang="en-ID" dirty="0"/>
            <a:t> </a:t>
          </a:r>
          <a:r>
            <a:rPr lang="en-ID" dirty="0" err="1"/>
            <a:t>daripada</a:t>
          </a:r>
          <a:r>
            <a:rPr lang="en-ID" dirty="0"/>
            <a:t> </a:t>
          </a:r>
          <a:r>
            <a:rPr lang="en-ID" dirty="0" err="1"/>
            <a:t>indeks</a:t>
          </a:r>
          <a:r>
            <a:rPr lang="en-ID" dirty="0"/>
            <a:t> </a:t>
          </a:r>
          <a:r>
            <a:rPr lang="en-ID" dirty="0" err="1"/>
            <a:t>harga</a:t>
          </a:r>
          <a:r>
            <a:rPr lang="en-ID" dirty="0"/>
            <a:t> yang </a:t>
          </a:r>
          <a:r>
            <a:rPr lang="en-ID" dirty="0" err="1"/>
            <a:t>dibayar</a:t>
          </a:r>
          <a:r>
            <a:rPr lang="en-ID" dirty="0"/>
            <a:t> oleh </a:t>
          </a:r>
          <a:r>
            <a:rPr lang="en-ID" dirty="0" err="1"/>
            <a:t>petani</a:t>
          </a:r>
          <a:r>
            <a:rPr lang="en-ID" dirty="0"/>
            <a:t>);</a:t>
          </a:r>
        </a:p>
      </dgm:t>
    </dgm:pt>
    <dgm:pt modelId="{DB63D2D9-2769-40B9-898E-988E5DCF76A9}" type="parTrans" cxnId="{C12FCBB7-78A0-4807-A806-F8270F7B32C2}">
      <dgm:prSet/>
      <dgm:spPr/>
      <dgm:t>
        <a:bodyPr/>
        <a:lstStyle/>
        <a:p>
          <a:endParaRPr lang="en-ID"/>
        </a:p>
      </dgm:t>
    </dgm:pt>
    <dgm:pt modelId="{AD9D5CF1-2056-49AC-AB52-06533C043EBD}" type="sibTrans" cxnId="{C12FCBB7-78A0-4807-A806-F8270F7B32C2}">
      <dgm:prSet/>
      <dgm:spPr/>
      <dgm:t>
        <a:bodyPr/>
        <a:lstStyle/>
        <a:p>
          <a:endParaRPr lang="en-ID"/>
        </a:p>
      </dgm:t>
    </dgm:pt>
    <dgm:pt modelId="{6903D441-66C0-4C9C-AF33-95EF6567A621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ID" dirty="0"/>
            <a:t>Turun -1,22% </a:t>
          </a:r>
          <a:r>
            <a:rPr lang="en-ID" dirty="0" err="1"/>
            <a:t>dibanding</a:t>
          </a:r>
          <a:r>
            <a:rPr lang="en-ID" dirty="0"/>
            <a:t> </a:t>
          </a:r>
          <a:r>
            <a:rPr lang="en-ID" dirty="0" err="1"/>
            <a:t>Februari</a:t>
          </a:r>
          <a:r>
            <a:rPr lang="en-ID" dirty="0"/>
            <a:t> 2020 (=103,35);</a:t>
          </a:r>
        </a:p>
      </dgm:t>
    </dgm:pt>
    <dgm:pt modelId="{6CAFAC7A-FCF9-449E-9E72-015F5400A48E}" type="parTrans" cxnId="{A6903302-9124-4167-ADFE-1FAC6EEBC181}">
      <dgm:prSet/>
      <dgm:spPr/>
      <dgm:t>
        <a:bodyPr/>
        <a:lstStyle/>
        <a:p>
          <a:endParaRPr lang="en-ID"/>
        </a:p>
      </dgm:t>
    </dgm:pt>
    <dgm:pt modelId="{558A09DA-168F-4627-A7C3-C354FA82E9B2}" type="sibTrans" cxnId="{A6903302-9124-4167-ADFE-1FAC6EEBC181}">
      <dgm:prSet/>
      <dgm:spPr/>
      <dgm:t>
        <a:bodyPr/>
        <a:lstStyle/>
        <a:p>
          <a:endParaRPr lang="en-ID"/>
        </a:p>
      </dgm:t>
    </dgm:pt>
    <dgm:pt modelId="{F52DA7F5-20B9-422C-9078-3AD89EBD26A8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tinggi</a:t>
          </a:r>
          <a:r>
            <a:rPr lang="en-ID" dirty="0"/>
            <a:t> </a:t>
          </a:r>
          <a:r>
            <a:rPr lang="en-ID" dirty="0" err="1"/>
            <a:t>dibanding</a:t>
          </a:r>
          <a:r>
            <a:rPr lang="en-ID" dirty="0"/>
            <a:t> </a:t>
          </a:r>
          <a:r>
            <a:rPr lang="en-ID" dirty="0" err="1"/>
            <a:t>Maret</a:t>
          </a:r>
          <a:r>
            <a:rPr lang="en-ID" dirty="0"/>
            <a:t> 2019 (=100,38).</a:t>
          </a:r>
        </a:p>
      </dgm:t>
    </dgm:pt>
    <dgm:pt modelId="{7809FE31-7D99-4235-86DB-3155DEFB3B37}" type="parTrans" cxnId="{B1EC731A-B483-4033-A90A-75D7D2C53E37}">
      <dgm:prSet/>
      <dgm:spPr/>
      <dgm:t>
        <a:bodyPr/>
        <a:lstStyle/>
        <a:p>
          <a:endParaRPr lang="en-ID"/>
        </a:p>
      </dgm:t>
    </dgm:pt>
    <dgm:pt modelId="{5086B640-A67F-4106-A4D9-C0D67DC40604}" type="sibTrans" cxnId="{B1EC731A-B483-4033-A90A-75D7D2C53E37}">
      <dgm:prSet/>
      <dgm:spPr/>
      <dgm:t>
        <a:bodyPr/>
        <a:lstStyle/>
        <a:p>
          <a:endParaRPr lang="en-ID"/>
        </a:p>
      </dgm:t>
    </dgm:pt>
    <dgm:pt modelId="{A41ED882-B18C-4608-9E27-5EB6C91BCE25}">
      <dgm:prSet/>
      <dgm:spPr/>
      <dgm:t>
        <a:bodyPr/>
        <a:lstStyle/>
        <a:p>
          <a:r>
            <a:rPr lang="en-ID" dirty="0" err="1"/>
            <a:t>Seluruh</a:t>
          </a:r>
          <a:r>
            <a:rPr lang="en-ID" dirty="0"/>
            <a:t> NTP </a:t>
          </a:r>
          <a:r>
            <a:rPr lang="en-ID" dirty="0" err="1"/>
            <a:t>Subsektor</a:t>
          </a:r>
          <a:r>
            <a:rPr lang="en-ID" dirty="0"/>
            <a:t> </a:t>
          </a:r>
          <a:r>
            <a:rPr lang="en-ID" dirty="0" err="1"/>
            <a:t>Pertanian</a:t>
          </a:r>
          <a:r>
            <a:rPr lang="en-ID" dirty="0"/>
            <a:t> pada </a:t>
          </a:r>
          <a:r>
            <a:rPr lang="en-ID" dirty="0" err="1"/>
            <a:t>Maret</a:t>
          </a:r>
          <a:r>
            <a:rPr lang="en-ID" dirty="0"/>
            <a:t> 2020 </a:t>
          </a:r>
          <a:r>
            <a:rPr lang="en-ID" dirty="0" err="1"/>
            <a:t>turun</a:t>
          </a:r>
          <a:r>
            <a:rPr lang="en-ID" dirty="0"/>
            <a:t> </a:t>
          </a:r>
          <a:r>
            <a:rPr lang="en-ID" dirty="0" err="1"/>
            <a:t>dibandingkan</a:t>
          </a:r>
          <a:r>
            <a:rPr lang="en-ID" dirty="0"/>
            <a:t> </a:t>
          </a:r>
          <a:r>
            <a:rPr lang="en-ID" dirty="0" err="1"/>
            <a:t>Februari</a:t>
          </a:r>
          <a:r>
            <a:rPr lang="en-ID" dirty="0"/>
            <a:t> 2020.</a:t>
          </a:r>
        </a:p>
      </dgm:t>
    </dgm:pt>
    <dgm:pt modelId="{14068275-7149-4BA1-AA98-1454BC25A3B3}" type="parTrans" cxnId="{D43AA904-B6B0-4828-949F-FD7CD2CA9B95}">
      <dgm:prSet/>
      <dgm:spPr/>
      <dgm:t>
        <a:bodyPr/>
        <a:lstStyle/>
        <a:p>
          <a:endParaRPr lang="en-ID"/>
        </a:p>
      </dgm:t>
    </dgm:pt>
    <dgm:pt modelId="{E492119A-3F66-4A0C-B90E-D959EFC1B354}" type="sibTrans" cxnId="{D43AA904-B6B0-4828-949F-FD7CD2CA9B95}">
      <dgm:prSet/>
      <dgm:spPr/>
      <dgm:t>
        <a:bodyPr/>
        <a:lstStyle/>
        <a:p>
          <a:endParaRPr lang="en-ID"/>
        </a:p>
      </dgm:t>
    </dgm:pt>
    <dgm:pt modelId="{B03BD14A-ECC4-4B3A-BF22-1FF630FEC780}" type="pres">
      <dgm:prSet presAssocID="{6EA8BF2A-B93D-4B40-A29C-3E391B08CF01}" presName="linear" presStyleCnt="0">
        <dgm:presLayoutVars>
          <dgm:animLvl val="lvl"/>
          <dgm:resizeHandles val="exact"/>
        </dgm:presLayoutVars>
      </dgm:prSet>
      <dgm:spPr/>
    </dgm:pt>
    <dgm:pt modelId="{4AAE1FD7-D121-4066-A101-8B7F98E6F15C}" type="pres">
      <dgm:prSet presAssocID="{9DF019CA-B6BC-4C2D-B023-6EA469A061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D9AAB1-E923-44DD-BA21-0E115492B1E8}" type="pres">
      <dgm:prSet presAssocID="{9DF019CA-B6BC-4C2D-B023-6EA469A06123}" presName="childText" presStyleLbl="revTx" presStyleIdx="0" presStyleCnt="2">
        <dgm:presLayoutVars>
          <dgm:bulletEnabled val="1"/>
        </dgm:presLayoutVars>
      </dgm:prSet>
      <dgm:spPr/>
    </dgm:pt>
    <dgm:pt modelId="{84E39FD2-E9F9-4FDB-97E6-141CFF323AB1}" type="pres">
      <dgm:prSet presAssocID="{6A371418-0A8A-46B7-AAC3-BD08335E3F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234378-F3A0-42A4-8D2C-2E7D68DADC20}" type="pres">
      <dgm:prSet presAssocID="{6A371418-0A8A-46B7-AAC3-BD08335E3FC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6903302-9124-4167-ADFE-1FAC6EEBC181}" srcId="{EDDDCBBF-C9FB-4E79-9342-CEBFD010A16E}" destId="{6903D441-66C0-4C9C-AF33-95EF6567A621}" srcOrd="1" destOrd="0" parTransId="{6CAFAC7A-FCF9-449E-9E72-015F5400A48E}" sibTransId="{558A09DA-168F-4627-A7C3-C354FA82E9B2}"/>
    <dgm:cxn modelId="{D43AA904-B6B0-4828-949F-FD7CD2CA9B95}" srcId="{9DF019CA-B6BC-4C2D-B023-6EA469A06123}" destId="{A41ED882-B18C-4608-9E27-5EB6C91BCE25}" srcOrd="1" destOrd="0" parTransId="{14068275-7149-4BA1-AA98-1454BC25A3B3}" sibTransId="{E492119A-3F66-4A0C-B90E-D959EFC1B354}"/>
    <dgm:cxn modelId="{9B42C504-8429-499E-943D-6F92D7D8D2F2}" type="presOf" srcId="{6A371418-0A8A-46B7-AAC3-BD08335E3FCF}" destId="{84E39FD2-E9F9-4FDB-97E6-141CFF323AB1}" srcOrd="0" destOrd="0" presId="urn:microsoft.com/office/officeart/2005/8/layout/vList2"/>
    <dgm:cxn modelId="{8AF5F919-B701-4255-9C28-179CF0DCFCF9}" srcId="{6EA8BF2A-B93D-4B40-A29C-3E391B08CF01}" destId="{9DF019CA-B6BC-4C2D-B023-6EA469A06123}" srcOrd="0" destOrd="0" parTransId="{F31E029F-20A5-48B4-9568-5D22C740BB88}" sibTransId="{60376B12-F79E-4307-989B-59BD28E60058}"/>
    <dgm:cxn modelId="{B1EC731A-B483-4033-A90A-75D7D2C53E37}" srcId="{EDDDCBBF-C9FB-4E79-9342-CEBFD010A16E}" destId="{F52DA7F5-20B9-422C-9078-3AD89EBD26A8}" srcOrd="2" destOrd="0" parTransId="{7809FE31-7D99-4235-86DB-3155DEFB3B37}" sibTransId="{5086B640-A67F-4106-A4D9-C0D67DC40604}"/>
    <dgm:cxn modelId="{053ECD6B-401D-4C68-8987-55EF7D78121B}" type="presOf" srcId="{EDDDCBBF-C9FB-4E79-9342-CEBFD010A16E}" destId="{FBD9AAB1-E923-44DD-BA21-0E115492B1E8}" srcOrd="0" destOrd="0" presId="urn:microsoft.com/office/officeart/2005/8/layout/vList2"/>
    <dgm:cxn modelId="{23D54954-D96E-4DD5-B9A0-ED6F7DA47CD2}" type="presOf" srcId="{6EA8BF2A-B93D-4B40-A29C-3E391B08CF01}" destId="{B03BD14A-ECC4-4B3A-BF22-1FF630FEC780}" srcOrd="0" destOrd="0" presId="urn:microsoft.com/office/officeart/2005/8/layout/vList2"/>
    <dgm:cxn modelId="{87C4A97D-99F2-4227-BAC2-1B6F3F0E6F6C}" srcId="{9DF019CA-B6BC-4C2D-B023-6EA469A06123}" destId="{EDDDCBBF-C9FB-4E79-9342-CEBFD010A16E}" srcOrd="0" destOrd="0" parTransId="{5B30DD32-2567-4759-8619-63B8FACCF94D}" sibTransId="{A35D2AC2-6145-4935-85C7-080834B3174B}"/>
    <dgm:cxn modelId="{EEABC195-A274-41E9-9724-B31339D25B4F}" type="presOf" srcId="{EBFDC15E-F33F-468C-8B57-F6275475BB3A}" destId="{FBD9AAB1-E923-44DD-BA21-0E115492B1E8}" srcOrd="0" destOrd="1" presId="urn:microsoft.com/office/officeart/2005/8/layout/vList2"/>
    <dgm:cxn modelId="{F7750197-2DBD-4D3D-8C9B-C15A1A32FAD0}" type="presOf" srcId="{A41ED882-B18C-4608-9E27-5EB6C91BCE25}" destId="{FBD9AAB1-E923-44DD-BA21-0E115492B1E8}" srcOrd="0" destOrd="4" presId="urn:microsoft.com/office/officeart/2005/8/layout/vList2"/>
    <dgm:cxn modelId="{C12FCBB7-78A0-4807-A806-F8270F7B32C2}" srcId="{EDDDCBBF-C9FB-4E79-9342-CEBFD010A16E}" destId="{EBFDC15E-F33F-468C-8B57-F6275475BB3A}" srcOrd="0" destOrd="0" parTransId="{DB63D2D9-2769-40B9-898E-988E5DCF76A9}" sibTransId="{AD9D5CF1-2056-49AC-AB52-06533C043EBD}"/>
    <dgm:cxn modelId="{E4D6DEB9-3729-4CA7-ABDA-1BCF55741BFB}" type="presOf" srcId="{F52DA7F5-20B9-422C-9078-3AD89EBD26A8}" destId="{FBD9AAB1-E923-44DD-BA21-0E115492B1E8}" srcOrd="0" destOrd="3" presId="urn:microsoft.com/office/officeart/2005/8/layout/vList2"/>
    <dgm:cxn modelId="{A462E7E2-A217-46B7-BDAA-0CCE7EA8BCBF}" type="presOf" srcId="{6903D441-66C0-4C9C-AF33-95EF6567A621}" destId="{FBD9AAB1-E923-44DD-BA21-0E115492B1E8}" srcOrd="0" destOrd="2" presId="urn:microsoft.com/office/officeart/2005/8/layout/vList2"/>
    <dgm:cxn modelId="{4D46EFE5-8BA8-45AE-9B21-769710CEE8DC}" srcId="{6A371418-0A8A-46B7-AAC3-BD08335E3FCF}" destId="{84762102-4D57-43F7-AA55-4C8FC2871940}" srcOrd="0" destOrd="0" parTransId="{909803E7-594E-4975-BA8B-F4C16BBBEB0F}" sibTransId="{63E13B99-9C55-45C6-AB6C-9AB274F20258}"/>
    <dgm:cxn modelId="{4DB492E6-8F9C-4100-A3B0-D9FA79F07476}" type="presOf" srcId="{9DF019CA-B6BC-4C2D-B023-6EA469A06123}" destId="{4AAE1FD7-D121-4066-A101-8B7F98E6F15C}" srcOrd="0" destOrd="0" presId="urn:microsoft.com/office/officeart/2005/8/layout/vList2"/>
    <dgm:cxn modelId="{59B1BAE8-F34D-4A16-8BA4-69F3D84D395F}" srcId="{6EA8BF2A-B93D-4B40-A29C-3E391B08CF01}" destId="{6A371418-0A8A-46B7-AAC3-BD08335E3FCF}" srcOrd="1" destOrd="0" parTransId="{999DE81C-81FC-481C-AFF2-7A225B506DFA}" sibTransId="{195E8DC9-9198-46F5-A933-6645B2BC918A}"/>
    <dgm:cxn modelId="{CFF364F8-B1BC-410D-9941-5F10769185E7}" type="presOf" srcId="{84762102-4D57-43F7-AA55-4C8FC2871940}" destId="{10234378-F3A0-42A4-8D2C-2E7D68DADC20}" srcOrd="0" destOrd="0" presId="urn:microsoft.com/office/officeart/2005/8/layout/vList2"/>
    <dgm:cxn modelId="{E6746CA7-044B-4087-A72A-ADC4DE0C76DC}" type="presParOf" srcId="{B03BD14A-ECC4-4B3A-BF22-1FF630FEC780}" destId="{4AAE1FD7-D121-4066-A101-8B7F98E6F15C}" srcOrd="0" destOrd="0" presId="urn:microsoft.com/office/officeart/2005/8/layout/vList2"/>
    <dgm:cxn modelId="{F05AF179-0D04-4E42-8F55-694961DD5784}" type="presParOf" srcId="{B03BD14A-ECC4-4B3A-BF22-1FF630FEC780}" destId="{FBD9AAB1-E923-44DD-BA21-0E115492B1E8}" srcOrd="1" destOrd="0" presId="urn:microsoft.com/office/officeart/2005/8/layout/vList2"/>
    <dgm:cxn modelId="{42067348-2E26-40C1-9B33-35F141665118}" type="presParOf" srcId="{B03BD14A-ECC4-4B3A-BF22-1FF630FEC780}" destId="{84E39FD2-E9F9-4FDB-97E6-141CFF323AB1}" srcOrd="2" destOrd="0" presId="urn:microsoft.com/office/officeart/2005/8/layout/vList2"/>
    <dgm:cxn modelId="{FCDB986A-AF99-475E-AE6A-625B9F367A77}" type="presParOf" srcId="{B03BD14A-ECC4-4B3A-BF22-1FF630FEC780}" destId="{10234378-F3A0-42A4-8D2C-2E7D68DADC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E1FD7-D121-4066-A101-8B7F98E6F15C}">
      <dsp:nvSpPr>
        <dsp:cNvPr id="0" name=""/>
        <dsp:cNvSpPr/>
      </dsp:nvSpPr>
      <dsp:spPr>
        <a:xfrm>
          <a:off x="0" y="215847"/>
          <a:ext cx="5517123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ISU</a:t>
          </a:r>
          <a:endParaRPr lang="en-ID" sz="2800" kern="1200" dirty="0"/>
        </a:p>
      </dsp:txBody>
      <dsp:txXfrm>
        <a:off x="33155" y="249002"/>
        <a:ext cx="5450813" cy="612874"/>
      </dsp:txXfrm>
    </dsp:sp>
    <dsp:sp modelId="{FBD9AAB1-E923-44DD-BA21-0E115492B1E8}">
      <dsp:nvSpPr>
        <dsp:cNvPr id="0" name=""/>
        <dsp:cNvSpPr/>
      </dsp:nvSpPr>
      <dsp:spPr>
        <a:xfrm>
          <a:off x="0" y="895032"/>
          <a:ext cx="5517123" cy="3297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16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100" kern="1200" dirty="0"/>
            <a:t>NTP </a:t>
          </a:r>
          <a:r>
            <a:rPr lang="en-ID" sz="2100" kern="1200" dirty="0" err="1"/>
            <a:t>Maret</a:t>
          </a:r>
          <a:r>
            <a:rPr lang="en-ID" sz="2100" kern="1200" dirty="0"/>
            <a:t> 2020 (=102,09: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ID" sz="2100" kern="1200" dirty="0" err="1"/>
            <a:t>Lebih</a:t>
          </a:r>
          <a:r>
            <a:rPr lang="en-ID" sz="2100" kern="1200" dirty="0"/>
            <a:t> </a:t>
          </a:r>
          <a:r>
            <a:rPr lang="en-ID" sz="2100" kern="1200" dirty="0" err="1"/>
            <a:t>tinggi</a:t>
          </a:r>
          <a:r>
            <a:rPr lang="en-ID" sz="2100" kern="1200" dirty="0"/>
            <a:t> </a:t>
          </a:r>
          <a:r>
            <a:rPr lang="en-ID" sz="2100" kern="1200" dirty="0" err="1"/>
            <a:t>dari</a:t>
          </a:r>
          <a:r>
            <a:rPr lang="en-ID" sz="2100" kern="1200" dirty="0"/>
            <a:t> 100 (</a:t>
          </a:r>
          <a:r>
            <a:rPr lang="en-ID" sz="2100" kern="1200" dirty="0" err="1"/>
            <a:t>indeks</a:t>
          </a:r>
          <a:r>
            <a:rPr lang="en-ID" sz="2100" kern="1200" dirty="0"/>
            <a:t> </a:t>
          </a:r>
          <a:r>
            <a:rPr lang="en-ID" sz="2100" kern="1200" dirty="0" err="1"/>
            <a:t>harga</a:t>
          </a:r>
          <a:r>
            <a:rPr lang="en-ID" sz="2100" kern="1200" dirty="0"/>
            <a:t> yang </a:t>
          </a:r>
          <a:r>
            <a:rPr lang="en-ID" sz="2100" kern="1200" dirty="0" err="1"/>
            <a:t>diterima</a:t>
          </a:r>
          <a:r>
            <a:rPr lang="en-ID" sz="2100" kern="1200" dirty="0"/>
            <a:t> </a:t>
          </a:r>
          <a:r>
            <a:rPr lang="en-ID" sz="2100" kern="1200" dirty="0" err="1"/>
            <a:t>petani</a:t>
          </a:r>
          <a:r>
            <a:rPr lang="en-ID" sz="2100" kern="1200" dirty="0"/>
            <a:t> </a:t>
          </a:r>
          <a:r>
            <a:rPr lang="en-ID" sz="2100" kern="1200" dirty="0" err="1"/>
            <a:t>lebih</a:t>
          </a:r>
          <a:r>
            <a:rPr lang="en-ID" sz="2100" kern="1200" dirty="0"/>
            <a:t> </a:t>
          </a:r>
          <a:r>
            <a:rPr lang="en-ID" sz="2100" kern="1200" dirty="0" err="1"/>
            <a:t>tinggi</a:t>
          </a:r>
          <a:r>
            <a:rPr lang="en-ID" sz="2100" kern="1200" dirty="0"/>
            <a:t> </a:t>
          </a:r>
          <a:r>
            <a:rPr lang="en-ID" sz="2100" kern="1200" dirty="0" err="1"/>
            <a:t>daripada</a:t>
          </a:r>
          <a:r>
            <a:rPr lang="en-ID" sz="2100" kern="1200" dirty="0"/>
            <a:t> </a:t>
          </a:r>
          <a:r>
            <a:rPr lang="en-ID" sz="2100" kern="1200" dirty="0" err="1"/>
            <a:t>indeks</a:t>
          </a:r>
          <a:r>
            <a:rPr lang="en-ID" sz="2100" kern="1200" dirty="0"/>
            <a:t> </a:t>
          </a:r>
          <a:r>
            <a:rPr lang="en-ID" sz="2100" kern="1200" dirty="0" err="1"/>
            <a:t>harga</a:t>
          </a:r>
          <a:r>
            <a:rPr lang="en-ID" sz="2100" kern="1200" dirty="0"/>
            <a:t> yang </a:t>
          </a:r>
          <a:r>
            <a:rPr lang="en-ID" sz="2100" kern="1200" dirty="0" err="1"/>
            <a:t>dibayar</a:t>
          </a:r>
          <a:r>
            <a:rPr lang="en-ID" sz="2100" kern="1200" dirty="0"/>
            <a:t> oleh </a:t>
          </a:r>
          <a:r>
            <a:rPr lang="en-ID" sz="2100" kern="1200" dirty="0" err="1"/>
            <a:t>petani</a:t>
          </a:r>
          <a:r>
            <a:rPr lang="en-ID" sz="2100" kern="1200" dirty="0"/>
            <a:t>);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ID" sz="2100" kern="1200" dirty="0"/>
            <a:t>Turun -1,22% </a:t>
          </a:r>
          <a:r>
            <a:rPr lang="en-ID" sz="2100" kern="1200" dirty="0" err="1"/>
            <a:t>dibanding</a:t>
          </a:r>
          <a:r>
            <a:rPr lang="en-ID" sz="2100" kern="1200" dirty="0"/>
            <a:t> </a:t>
          </a:r>
          <a:r>
            <a:rPr lang="en-ID" sz="2100" kern="1200" dirty="0" err="1"/>
            <a:t>Februari</a:t>
          </a:r>
          <a:r>
            <a:rPr lang="en-ID" sz="2100" kern="1200" dirty="0"/>
            <a:t> 2020 (=103,35);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ID" sz="2100" kern="1200" dirty="0" err="1"/>
            <a:t>Lebih</a:t>
          </a:r>
          <a:r>
            <a:rPr lang="en-ID" sz="2100" kern="1200" dirty="0"/>
            <a:t> </a:t>
          </a:r>
          <a:r>
            <a:rPr lang="en-ID" sz="2100" kern="1200" dirty="0" err="1"/>
            <a:t>tinggi</a:t>
          </a:r>
          <a:r>
            <a:rPr lang="en-ID" sz="2100" kern="1200" dirty="0"/>
            <a:t> </a:t>
          </a:r>
          <a:r>
            <a:rPr lang="en-ID" sz="2100" kern="1200" dirty="0" err="1"/>
            <a:t>dibanding</a:t>
          </a:r>
          <a:r>
            <a:rPr lang="en-ID" sz="2100" kern="1200" dirty="0"/>
            <a:t> </a:t>
          </a:r>
          <a:r>
            <a:rPr lang="en-ID" sz="2100" kern="1200" dirty="0" err="1"/>
            <a:t>Maret</a:t>
          </a:r>
          <a:r>
            <a:rPr lang="en-ID" sz="2100" kern="1200" dirty="0"/>
            <a:t> 2019 (=100,38).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100" kern="1200" dirty="0" err="1"/>
            <a:t>Seluruh</a:t>
          </a:r>
          <a:r>
            <a:rPr lang="en-ID" sz="2100" kern="1200" dirty="0"/>
            <a:t> NTP </a:t>
          </a:r>
          <a:r>
            <a:rPr lang="en-ID" sz="2100" kern="1200" dirty="0" err="1"/>
            <a:t>Subsektor</a:t>
          </a:r>
          <a:r>
            <a:rPr lang="en-ID" sz="2100" kern="1200" dirty="0"/>
            <a:t> </a:t>
          </a:r>
          <a:r>
            <a:rPr lang="en-ID" sz="2100" kern="1200" dirty="0" err="1"/>
            <a:t>Pertanian</a:t>
          </a:r>
          <a:r>
            <a:rPr lang="en-ID" sz="2100" kern="1200" dirty="0"/>
            <a:t> pada </a:t>
          </a:r>
          <a:r>
            <a:rPr lang="en-ID" sz="2100" kern="1200" dirty="0" err="1"/>
            <a:t>Maret</a:t>
          </a:r>
          <a:r>
            <a:rPr lang="en-ID" sz="2100" kern="1200" dirty="0"/>
            <a:t> 2020 </a:t>
          </a:r>
          <a:r>
            <a:rPr lang="en-ID" sz="2100" kern="1200" dirty="0" err="1"/>
            <a:t>turun</a:t>
          </a:r>
          <a:r>
            <a:rPr lang="en-ID" sz="2100" kern="1200" dirty="0"/>
            <a:t> </a:t>
          </a:r>
          <a:r>
            <a:rPr lang="en-ID" sz="2100" kern="1200" dirty="0" err="1"/>
            <a:t>dibandingkan</a:t>
          </a:r>
          <a:r>
            <a:rPr lang="en-ID" sz="2100" kern="1200" dirty="0"/>
            <a:t> </a:t>
          </a:r>
          <a:r>
            <a:rPr lang="en-ID" sz="2100" kern="1200" dirty="0" err="1"/>
            <a:t>Februari</a:t>
          </a:r>
          <a:r>
            <a:rPr lang="en-ID" sz="2100" kern="1200" dirty="0"/>
            <a:t> 2020.</a:t>
          </a:r>
        </a:p>
      </dsp:txBody>
      <dsp:txXfrm>
        <a:off x="0" y="895032"/>
        <a:ext cx="5517123" cy="3297509"/>
      </dsp:txXfrm>
    </dsp:sp>
    <dsp:sp modelId="{84E39FD2-E9F9-4FDB-97E6-141CFF323AB1}">
      <dsp:nvSpPr>
        <dsp:cNvPr id="0" name=""/>
        <dsp:cNvSpPr/>
      </dsp:nvSpPr>
      <dsp:spPr>
        <a:xfrm>
          <a:off x="0" y="4192542"/>
          <a:ext cx="5517123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USULAN LANGKAH/KEBIJAKAN</a:t>
          </a:r>
          <a:endParaRPr lang="en-ID" sz="2400" kern="1200" dirty="0"/>
        </a:p>
      </dsp:txBody>
      <dsp:txXfrm>
        <a:off x="33155" y="4225697"/>
        <a:ext cx="5450813" cy="612874"/>
      </dsp:txXfrm>
    </dsp:sp>
    <dsp:sp modelId="{10234378-F3A0-42A4-8D2C-2E7D68DADC20}">
      <dsp:nvSpPr>
        <dsp:cNvPr id="0" name=""/>
        <dsp:cNvSpPr/>
      </dsp:nvSpPr>
      <dsp:spPr>
        <a:xfrm>
          <a:off x="0" y="4871727"/>
          <a:ext cx="5517123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16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/>
            <a:t>Pupuk</a:t>
          </a:r>
          <a:r>
            <a:rPr lang="en-US" sz="2100" kern="1200" dirty="0"/>
            <a:t> </a:t>
          </a:r>
          <a:r>
            <a:rPr lang="en-US" sz="2100" kern="1200" dirty="0" err="1"/>
            <a:t>bersubsidi</a:t>
          </a:r>
          <a:r>
            <a:rPr lang="en-US" sz="2100" kern="1200" dirty="0"/>
            <a:t> </a:t>
          </a:r>
          <a:r>
            <a:rPr lang="en-US" sz="2100" kern="1200" dirty="0" err="1"/>
            <a:t>harus</a:t>
          </a:r>
          <a:r>
            <a:rPr lang="en-US" sz="2100" kern="1200" dirty="0"/>
            <a:t> </a:t>
          </a:r>
          <a:r>
            <a:rPr lang="en-US" sz="2100" kern="1200" dirty="0" err="1"/>
            <a:t>diarahkan</a:t>
          </a:r>
          <a:r>
            <a:rPr lang="en-US" sz="2100" kern="1200" dirty="0"/>
            <a:t> agar </a:t>
          </a:r>
          <a:r>
            <a:rPr lang="en-US" sz="2100" kern="1200" dirty="0" err="1"/>
            <a:t>mampu</a:t>
          </a:r>
          <a:r>
            <a:rPr lang="en-US" sz="2100" kern="1200" dirty="0"/>
            <a:t> </a:t>
          </a:r>
          <a:r>
            <a:rPr lang="en-US" sz="2100" kern="1200" dirty="0" err="1"/>
            <a:t>mengangkat</a:t>
          </a:r>
          <a:r>
            <a:rPr lang="en-US" sz="2100" kern="1200" dirty="0"/>
            <a:t> </a:t>
          </a:r>
          <a:r>
            <a:rPr lang="en-US" sz="2100" kern="1200" dirty="0" err="1"/>
            <a:t>kesejahteraan</a:t>
          </a:r>
          <a:r>
            <a:rPr lang="en-US" sz="2100" kern="1200" dirty="0"/>
            <a:t> </a:t>
          </a:r>
          <a:r>
            <a:rPr lang="en-US" sz="2100" kern="1200" dirty="0" err="1"/>
            <a:t>petani</a:t>
          </a:r>
          <a:r>
            <a:rPr lang="en-US" sz="2100" kern="1200" dirty="0"/>
            <a:t>.</a:t>
          </a:r>
          <a:endParaRPr lang="en-ID" sz="2100" kern="1200" dirty="0"/>
        </a:p>
      </dsp:txBody>
      <dsp:txXfrm>
        <a:off x="0" y="4871727"/>
        <a:ext cx="5517123" cy="65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0.84762</cdr:x>
      <cdr:y>0.78473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5F2722-D715-449F-8946-B76C3E9A13D3}"/>
            </a:ext>
          </a:extLst>
        </cdr:cNvPr>
        <cdr:cNvSpPr txBox="1"/>
      </cdr:nvSpPr>
      <cdr:spPr>
        <a:xfrm xmlns:a="http://schemas.openxmlformats.org/drawingml/2006/main">
          <a:off x="5513108" y="35890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D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57766A-83E5-44A2-8263-BE6A9BA8BCB5}" type="datetimeFigureOut">
              <a:rPr lang="en-GB"/>
              <a:pPr>
                <a:defRPr/>
              </a:pPr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FD61D88-4A46-4B8D-ADF5-4F07EC9ADF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7332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CDAE46-0271-433A-B78A-6A81121689CF}" type="datetimeFigureOut">
              <a:rPr lang="en-GB"/>
              <a:pPr>
                <a:defRPr/>
              </a:pPr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220B0F1-B462-4EF3-AB19-0EFDA8A8B4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4760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496888"/>
            <a:ext cx="4410075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dirty="0"/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7044E7-452B-4029-A238-08363D9D6E15}" type="slidenum">
              <a:rPr lang="id-ID" altLang="id-ID" smtClean="0"/>
              <a:pPr/>
              <a:t>1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72278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FA74-1337-4150-A17D-477CF68BAE6B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836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1503363"/>
            <a:ext cx="7221538" cy="4062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OK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9615" fontAlgn="auto">
              <a:spcBef>
                <a:spcPts val="0"/>
              </a:spcBef>
              <a:spcAft>
                <a:spcPts val="0"/>
              </a:spcAft>
              <a:defRPr/>
            </a:pPr>
            <a:fld id="{22141272-F393-416F-ABEB-CF93ED0BF4A8}" type="slidenum">
              <a:rPr lang="en-ID">
                <a:solidFill>
                  <a:prstClr val="black"/>
                </a:solidFill>
                <a:latin typeface="Calibri"/>
                <a:cs typeface="+mn-cs"/>
              </a:rPr>
              <a:pPr defTabSz="1049615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ID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9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32664" r="8353" b="17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3"/>
          <a:stretch>
            <a:fillRect/>
          </a:stretch>
        </p:blipFill>
        <p:spPr bwMode="auto">
          <a:xfrm>
            <a:off x="9339263" y="4763"/>
            <a:ext cx="285273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25" y="31750"/>
            <a:ext cx="2492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3"/>
          <a:stretch>
            <a:fillRect/>
          </a:stretch>
        </p:blipFill>
        <p:spPr bwMode="auto">
          <a:xfrm>
            <a:off x="0" y="0"/>
            <a:ext cx="28527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1288"/>
            <a:ext cx="8048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5568"/>
            <a:ext cx="9144000" cy="1995347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6951"/>
            <a:ext cx="9144000" cy="12558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14E8E-F23A-422B-B761-92DA2920F4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2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14288"/>
            <a:ext cx="122761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25275" y="6665913"/>
            <a:ext cx="428625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5913"/>
            <a:ext cx="10972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2836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7761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5400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3033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REPUBLIK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3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84829"/>
          </a:xfrm>
        </p:spPr>
        <p:txBody>
          <a:bodyPr>
            <a:normAutofit/>
          </a:bodyPr>
          <a:lstStyle>
            <a:lvl1pPr algn="ctr">
              <a:defRPr sz="3200" b="1" i="0">
                <a:latin typeface="Century Gothic" pitchFamily="34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1775" y="6665913"/>
            <a:ext cx="485775" cy="198437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fld id="{1B507EFF-4C7E-4790-BD2C-EAF8D08046A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344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366408"/>
            <a:ext cx="11785600" cy="700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00" y="1143000"/>
            <a:ext cx="11785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672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583" y="2453000"/>
            <a:ext cx="8839200" cy="3962400"/>
          </a:xfrm>
        </p:spPr>
        <p:txBody>
          <a:bodyPr>
            <a:normAutofit/>
          </a:bodyPr>
          <a:lstStyle>
            <a:lvl1pPr>
              <a:defRPr sz="1800">
                <a:latin typeface="Avenir Book"/>
                <a:cs typeface="Avenir Book"/>
              </a:defRPr>
            </a:lvl1pPr>
            <a:lvl2pPr>
              <a:defRPr sz="1600">
                <a:latin typeface="Avenir Book"/>
                <a:cs typeface="Avenir Book"/>
              </a:defRPr>
            </a:lvl2pPr>
            <a:lvl3pPr>
              <a:defRPr sz="1400">
                <a:latin typeface="Avenir Book"/>
                <a:cs typeface="Avenir Book"/>
              </a:defRPr>
            </a:lvl3pPr>
            <a:lvl4pPr>
              <a:defRPr sz="1200">
                <a:latin typeface="Avenir Book"/>
                <a:cs typeface="Avenir Book"/>
              </a:defRPr>
            </a:lvl4pPr>
            <a:lvl5pPr>
              <a:defRPr sz="1200">
                <a:latin typeface="Avenir Book"/>
                <a:cs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381001"/>
            <a:ext cx="11785600" cy="700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00" y="1143000"/>
            <a:ext cx="11785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12192000" cy="38099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i="0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224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54864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5880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381001"/>
            <a:ext cx="11785600" cy="700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00" y="1143000"/>
            <a:ext cx="11785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12192000" cy="38099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i="0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846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437" y="1322060"/>
            <a:ext cx="4165876" cy="190384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3"/>
          </p:nvPr>
        </p:nvSpPr>
        <p:spPr>
          <a:xfrm>
            <a:off x="623392" y="1583330"/>
            <a:ext cx="6683992" cy="2259191"/>
          </a:xfrm>
        </p:spPr>
        <p:txBody>
          <a:bodyPr/>
          <a:lstStyle/>
          <a:p>
            <a:endParaRPr lang="es-ES"/>
          </a:p>
        </p:txBody>
      </p:sp>
      <p:sp>
        <p:nvSpPr>
          <p:cNvPr id="13" name="Marcador de gráfico 9"/>
          <p:cNvSpPr>
            <a:spLocks noGrp="1"/>
          </p:cNvSpPr>
          <p:nvPr>
            <p:ph type="chart" sz="quarter" idx="14"/>
          </p:nvPr>
        </p:nvSpPr>
        <p:spPr>
          <a:xfrm>
            <a:off x="4910667" y="4190909"/>
            <a:ext cx="6663645" cy="225919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9601" y="4536484"/>
            <a:ext cx="4165876" cy="190384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510197"/>
            <a:ext cx="11785600" cy="72617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"/>
            <a:ext cx="12192000" cy="432369"/>
          </a:xfrm>
          <a:solidFill>
            <a:srgbClr val="95B3D7"/>
          </a:solidFill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376092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395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37577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02531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3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3722146"/>
            <a:ext cx="12192002" cy="3135854"/>
          </a:xfrm>
          <a:prstGeom prst="rect">
            <a:avLst/>
          </a:prstGeom>
          <a:gradFill flip="none" rotWithShape="1">
            <a:gsLst>
              <a:gs pos="43000">
                <a:srgbClr val="569835"/>
              </a:gs>
              <a:gs pos="26000">
                <a:srgbClr val="D61621"/>
              </a:gs>
              <a:gs pos="0">
                <a:srgbClr val="FAA634"/>
              </a:gs>
              <a:gs pos="100000">
                <a:srgbClr val="0050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429999" y="-12799"/>
            <a:ext cx="831448" cy="1232433"/>
            <a:chOff x="11429999" y="-12799"/>
            <a:chExt cx="831448" cy="123243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>
              <a:off x="11429999" y="766556"/>
              <a:ext cx="831448" cy="45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7" name="Flowchart: Manual Input 6"/>
          <p:cNvSpPr/>
          <p:nvPr userDrawn="1"/>
        </p:nvSpPr>
        <p:spPr>
          <a:xfrm flipV="1">
            <a:off x="-1698" y="3420928"/>
            <a:ext cx="12193699" cy="3263943"/>
          </a:xfrm>
          <a:prstGeom prst="trapezoid">
            <a:avLst>
              <a:gd name="adj" fmla="val 141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857" y="255772"/>
            <a:ext cx="484826" cy="19880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-54856"/>
            <a:ext cx="976134" cy="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3642" y="4885"/>
            <a:ext cx="10561527" cy="65838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508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8" cy="511118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D70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0508F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0508F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0508F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0508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7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3722146"/>
            <a:ext cx="12192002" cy="3135854"/>
          </a:xfrm>
          <a:prstGeom prst="rect">
            <a:avLst/>
          </a:prstGeom>
          <a:gradFill flip="none" rotWithShape="1">
            <a:gsLst>
              <a:gs pos="43000">
                <a:srgbClr val="569835"/>
              </a:gs>
              <a:gs pos="26000">
                <a:srgbClr val="D61621"/>
              </a:gs>
              <a:gs pos="0">
                <a:srgbClr val="FAA634"/>
              </a:gs>
              <a:gs pos="100000">
                <a:srgbClr val="0050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429999" y="-12799"/>
            <a:ext cx="831448" cy="1232433"/>
            <a:chOff x="11429999" y="-12799"/>
            <a:chExt cx="831448" cy="123243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>
              <a:off x="11429999" y="766556"/>
              <a:ext cx="831448" cy="45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7" name="Flowchart: Manual Input 6"/>
          <p:cNvSpPr/>
          <p:nvPr userDrawn="1"/>
        </p:nvSpPr>
        <p:spPr>
          <a:xfrm flipV="1">
            <a:off x="-1698" y="3420928"/>
            <a:ext cx="12193699" cy="3263943"/>
          </a:xfrm>
          <a:prstGeom prst="trapezoid">
            <a:avLst>
              <a:gd name="adj" fmla="val 141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857" y="255772"/>
            <a:ext cx="484826" cy="19880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-54856"/>
            <a:ext cx="976134" cy="9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 bwMode="auto">
          <a:xfrm>
            <a:off x="11430000" y="-31750"/>
            <a:ext cx="831850" cy="881063"/>
            <a:chOff x="11429999" y="-12799"/>
            <a:chExt cx="831448" cy="1232433"/>
          </a:xfrm>
        </p:grpSpPr>
        <p:sp>
          <p:nvSpPr>
            <p:cNvPr id="4" name="Rectangle 3"/>
            <p:cNvSpPr/>
            <p:nvPr userDrawn="1"/>
          </p:nvSpPr>
          <p:spPr>
            <a:xfrm>
              <a:off x="11680703" y="-12799"/>
              <a:ext cx="483954" cy="1068109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>
              <a:off x="11429999" y="766632"/>
              <a:ext cx="831448" cy="4530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5563"/>
            <a:ext cx="9763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90228" r="6264" b="8083"/>
          <a:stretch>
            <a:fillRect/>
          </a:stretch>
        </p:blipFill>
        <p:spPr bwMode="auto">
          <a:xfrm>
            <a:off x="6" y="6684973"/>
            <a:ext cx="12165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75" y="821881"/>
            <a:ext cx="10561527" cy="65838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508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9713" y="139700"/>
            <a:ext cx="485775" cy="198438"/>
          </a:xfrm>
        </p:spPr>
        <p:txBody>
          <a:bodyPr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644C3BB4-FC53-4129-A76E-437E1CE089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-2" b="607"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288" y="-3175"/>
            <a:ext cx="12220576" cy="6861175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"/>
            <a:ext cx="527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175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9" y="905601"/>
            <a:ext cx="3975341" cy="118762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9428" y="2428240"/>
            <a:ext cx="3975341" cy="42135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87913" y="905601"/>
            <a:ext cx="7164387" cy="285359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4887912" y="3876942"/>
            <a:ext cx="7164387" cy="285359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C56F9B22-8533-419B-A243-75002033356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59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3722146"/>
            <a:ext cx="12192002" cy="3135854"/>
          </a:xfrm>
          <a:prstGeom prst="rect">
            <a:avLst/>
          </a:prstGeom>
          <a:gradFill flip="none" rotWithShape="1">
            <a:gsLst>
              <a:gs pos="43000">
                <a:srgbClr val="569835"/>
              </a:gs>
              <a:gs pos="26000">
                <a:srgbClr val="D61621"/>
              </a:gs>
              <a:gs pos="0">
                <a:srgbClr val="FAA634"/>
              </a:gs>
              <a:gs pos="100000">
                <a:srgbClr val="0050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lowchart: Manual Input 6"/>
          <p:cNvSpPr/>
          <p:nvPr userDrawn="1"/>
        </p:nvSpPr>
        <p:spPr>
          <a:xfrm flipV="1">
            <a:off x="-1698" y="940095"/>
            <a:ext cx="12193699" cy="5744776"/>
          </a:xfrm>
          <a:prstGeom prst="trapezoid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-54856"/>
            <a:ext cx="976134" cy="9047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03642" y="4885"/>
            <a:ext cx="10561527" cy="658382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rgbClr val="005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id-ID"/>
              <a:t>JUDUL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l="23751" t="90229" r="6263" b="8083"/>
          <a:stretch/>
        </p:blipFill>
        <p:spPr>
          <a:xfrm>
            <a:off x="0" y="6684871"/>
            <a:ext cx="12164770" cy="17490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1430228" y="-32315"/>
            <a:ext cx="831448" cy="882170"/>
            <a:chOff x="11429999" y="-12799"/>
            <a:chExt cx="831448" cy="123243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11429999" y="766556"/>
              <a:ext cx="831448" cy="45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0343" y="139658"/>
            <a:ext cx="484826" cy="19880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5209" y="1029537"/>
            <a:ext cx="11784458" cy="55459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23751" t="90229" r="6263" b="8083"/>
          <a:stretch/>
        </p:blipFill>
        <p:spPr>
          <a:xfrm>
            <a:off x="-19609" y="764767"/>
            <a:ext cx="12194435" cy="1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7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49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txBody>
          <a:bodyPr anchor="ctr">
            <a:normAutofit/>
          </a:bodyPr>
          <a:lstStyle>
            <a:lvl1pPr algn="ctr">
              <a:defRPr sz="3599" b="1">
                <a:solidFill>
                  <a:srgbClr val="003D7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602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602" y="694995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0" y="389854"/>
            <a:ext cx="1038323" cy="1105296"/>
          </a:xfrm>
          <a:prstGeom prst="rect">
            <a:avLst/>
          </a:prstGeom>
        </p:spPr>
      </p:pic>
      <p:pic>
        <p:nvPicPr>
          <p:cNvPr id="11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343" y="212342"/>
            <a:ext cx="3586530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61173"/>
      </p:ext>
    </p:extLst>
  </p:cSld>
  <p:clrMapOvr>
    <a:masterClrMapping/>
  </p:clrMapOvr>
  <p:transition spd="slow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 flipV="1">
            <a:off x="3183" y="752397"/>
            <a:ext cx="12188819" cy="48531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" name="Parallelogram 26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3" dirty="0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3" dirty="0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3" dirty="0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31ACF844-9225-42DB-92B0-65B3D1F46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" y="76195"/>
            <a:ext cx="1283392" cy="50677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EFDB054-8D12-48F9-BE3B-A4EF6EE65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369"/>
          <a:stretch/>
        </p:blipFill>
        <p:spPr>
          <a:xfrm flipH="1">
            <a:off x="11082260" y="-19878"/>
            <a:ext cx="1109740" cy="6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9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32664" r="8353" b="17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3"/>
          <a:stretch>
            <a:fillRect/>
          </a:stretch>
        </p:blipFill>
        <p:spPr bwMode="auto">
          <a:xfrm>
            <a:off x="9339263" y="4763"/>
            <a:ext cx="285273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25" y="31750"/>
            <a:ext cx="2492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3"/>
          <a:stretch>
            <a:fillRect/>
          </a:stretch>
        </p:blipFill>
        <p:spPr bwMode="auto">
          <a:xfrm>
            <a:off x="0" y="0"/>
            <a:ext cx="28527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1288"/>
            <a:ext cx="8048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5568"/>
            <a:ext cx="9144000" cy="1995347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6951"/>
            <a:ext cx="9144000" cy="12558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14E8E-F23A-422B-B761-92DA2920F4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548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-2" b="607"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288" y="-3175"/>
            <a:ext cx="12220576" cy="6861175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"/>
            <a:ext cx="527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175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9" y="905601"/>
            <a:ext cx="3975341" cy="118762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9428" y="2428240"/>
            <a:ext cx="3975341" cy="42135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87913" y="905601"/>
            <a:ext cx="7164387" cy="285359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4887912" y="3876942"/>
            <a:ext cx="7164387" cy="285359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C56F9B22-8533-419B-A243-75002033356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618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2"/>
          <a:stretch>
            <a:fillRect/>
          </a:stretch>
        </p:blipFill>
        <p:spPr bwMode="auto">
          <a:xfrm>
            <a:off x="0" y="0"/>
            <a:ext cx="12192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3175"/>
            <a:ext cx="12192000" cy="2698750"/>
          </a:xfrm>
          <a:prstGeom prst="rect">
            <a:avLst/>
          </a:prstGeom>
          <a:solidFill>
            <a:srgbClr val="FFFFF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204788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6362" y="2773363"/>
            <a:ext cx="11979276" cy="4013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40" y="205631"/>
            <a:ext cx="9339934" cy="104443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615440" y="1330325"/>
            <a:ext cx="7406640" cy="10445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A1AC8584-818F-42C2-840C-BCCE24119BD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625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19050"/>
            <a:ext cx="12192000" cy="3446463"/>
          </a:xfrm>
          <a:prstGeom prst="rect">
            <a:avLst/>
          </a:prstGeom>
          <a:solidFill>
            <a:srgbClr val="FFFFF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204788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40" y="205631"/>
            <a:ext cx="9339934" cy="104443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615440" y="1330325"/>
            <a:ext cx="7406640" cy="182956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152718" y="3427413"/>
            <a:ext cx="5892800" cy="33591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156960" y="3427413"/>
            <a:ext cx="5892800" cy="33591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CA041724-D021-4A50-8161-FB1FFEBB198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0468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0"/>
            <a:ext cx="4927600" cy="3194050"/>
            <a:chOff x="0" y="0"/>
            <a:chExt cx="4927600" cy="3193505"/>
          </a:xfrm>
        </p:grpSpPr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" r="2"/>
            <a:stretch>
              <a:fillRect/>
            </a:stretch>
          </p:blipFill>
          <p:spPr bwMode="auto">
            <a:xfrm>
              <a:off x="0" y="0"/>
              <a:ext cx="4927600" cy="319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4927600" cy="3193505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Cambria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"/>
            <a:ext cx="527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175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9" y="278035"/>
            <a:ext cx="3969171" cy="238909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9428" y="3307948"/>
            <a:ext cx="4858171" cy="343575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5394325" y="364172"/>
            <a:ext cx="6727825" cy="303053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394921" y="3463291"/>
            <a:ext cx="6727825" cy="303053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7A7D82AC-F0A8-4445-8AB6-B5A462894C1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3173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>
            <a:fillRect/>
          </a:stretch>
        </p:blipFill>
        <p:spPr bwMode="auto">
          <a:xfrm>
            <a:off x="0" y="0"/>
            <a:ext cx="12192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273175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204788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81" y="205572"/>
            <a:ext cx="9816862" cy="106834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1438" y="1402079"/>
            <a:ext cx="5938214" cy="538448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6182349" y="1402079"/>
            <a:ext cx="5938213" cy="538448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B1CC7516-0F21-494A-9713-0D8F55E9A36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"/>
          <a:stretch>
            <a:fillRect/>
          </a:stretch>
        </p:blipFill>
        <p:spPr bwMode="auto">
          <a:xfrm>
            <a:off x="-69850" y="0"/>
            <a:ext cx="122618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9850" y="-17463"/>
            <a:ext cx="12276138" cy="6872288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175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"/>
            <a:ext cx="527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91" y="1231360"/>
            <a:ext cx="1956141" cy="220508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71838" y="346075"/>
            <a:ext cx="8850312" cy="30908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71838" y="3561128"/>
            <a:ext cx="8850312" cy="30908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C0E4E8EB-5567-4574-B415-3D109BE173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09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2"/>
          <a:stretch>
            <a:fillRect/>
          </a:stretch>
        </p:blipFill>
        <p:spPr bwMode="auto">
          <a:xfrm>
            <a:off x="0" y="0"/>
            <a:ext cx="12192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3175"/>
            <a:ext cx="12192000" cy="2698750"/>
          </a:xfrm>
          <a:prstGeom prst="rect">
            <a:avLst/>
          </a:prstGeom>
          <a:solidFill>
            <a:srgbClr val="FFFFF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204788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6362" y="2773363"/>
            <a:ext cx="11979276" cy="4013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40" y="205631"/>
            <a:ext cx="9339934" cy="104443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615440" y="1330325"/>
            <a:ext cx="7406640" cy="10445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A1AC8584-818F-42C2-840C-BCCE24119BD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2720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39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50800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-111125" y="6111875"/>
            <a:ext cx="12333288" cy="746125"/>
            <a:chOff x="-127286" y="6116493"/>
            <a:chExt cx="12334196" cy="746760"/>
          </a:xfrm>
        </p:grpSpPr>
        <p:pic>
          <p:nvPicPr>
            <p:cNvPr id="6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1" t="92816" b="-8"/>
            <a:stretch>
              <a:fillRect/>
            </a:stretch>
          </p:blipFill>
          <p:spPr bwMode="auto">
            <a:xfrm>
              <a:off x="302359" y="6753014"/>
              <a:ext cx="11904551" cy="11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5" b="50040"/>
            <a:stretch>
              <a:fillRect/>
            </a:stretch>
          </p:blipFill>
          <p:spPr bwMode="auto">
            <a:xfrm>
              <a:off x="-127286" y="6116493"/>
              <a:ext cx="12192000" cy="74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81" y="205573"/>
            <a:ext cx="9816862" cy="91677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9569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F759EE93-81D3-43A1-96A3-E2893F3F7DE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876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b="35922"/>
          <a:stretch>
            <a:fillRect/>
          </a:stretch>
        </p:blipFill>
        <p:spPr bwMode="auto">
          <a:xfrm>
            <a:off x="-57150" y="-14288"/>
            <a:ext cx="122761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25275" y="6665913"/>
            <a:ext cx="428625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5913"/>
            <a:ext cx="10972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2836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61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5400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3033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REPUBLIK INDONESIA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3396" y="5876"/>
            <a:ext cx="10189492" cy="7848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1775" y="6665913"/>
            <a:ext cx="485775" cy="198437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fld id="{FB61A721-382F-4B54-8D57-A52EFB46C9B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059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14288"/>
            <a:ext cx="122761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25275" y="6665913"/>
            <a:ext cx="428625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5913"/>
            <a:ext cx="10972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2836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7761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5400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3033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REPUBLIK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3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84829"/>
          </a:xfrm>
        </p:spPr>
        <p:txBody>
          <a:bodyPr>
            <a:normAutofit/>
          </a:bodyPr>
          <a:lstStyle>
            <a:lvl1pPr algn="ctr">
              <a:defRPr sz="3200" b="1" i="0">
                <a:latin typeface="Century Gothic" pitchFamily="34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1775" y="6665913"/>
            <a:ext cx="485775" cy="198437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fld id="{1B507EFF-4C7E-4790-BD2C-EAF8D08046A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062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366408"/>
            <a:ext cx="11785600" cy="700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00" y="1143000"/>
            <a:ext cx="11785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3728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583" y="2453000"/>
            <a:ext cx="8839200" cy="3962400"/>
          </a:xfrm>
        </p:spPr>
        <p:txBody>
          <a:bodyPr>
            <a:normAutofit/>
          </a:bodyPr>
          <a:lstStyle>
            <a:lvl1pPr>
              <a:defRPr sz="1800">
                <a:latin typeface="Avenir Book"/>
                <a:cs typeface="Avenir Book"/>
              </a:defRPr>
            </a:lvl1pPr>
            <a:lvl2pPr>
              <a:defRPr sz="1600">
                <a:latin typeface="Avenir Book"/>
                <a:cs typeface="Avenir Book"/>
              </a:defRPr>
            </a:lvl2pPr>
            <a:lvl3pPr>
              <a:defRPr sz="1400">
                <a:latin typeface="Avenir Book"/>
                <a:cs typeface="Avenir Book"/>
              </a:defRPr>
            </a:lvl3pPr>
            <a:lvl4pPr>
              <a:defRPr sz="1200">
                <a:latin typeface="Avenir Book"/>
                <a:cs typeface="Avenir Book"/>
              </a:defRPr>
            </a:lvl4pPr>
            <a:lvl5pPr>
              <a:defRPr sz="1200">
                <a:latin typeface="Avenir Book"/>
                <a:cs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381001"/>
            <a:ext cx="11785600" cy="700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00" y="1143000"/>
            <a:ext cx="11785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12192000" cy="38099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i="0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2841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54864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5880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381001"/>
            <a:ext cx="11785600" cy="700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00" y="1143000"/>
            <a:ext cx="11785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12192000" cy="38099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i="0">
                <a:solidFill>
                  <a:srgbClr val="FFFFFF"/>
                </a:solidFill>
                <a:latin typeface="Avenir Black"/>
                <a:cs typeface="Avenir Black"/>
              </a:defRPr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3655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437" y="1322060"/>
            <a:ext cx="4165876" cy="190384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3"/>
          </p:nvPr>
        </p:nvSpPr>
        <p:spPr>
          <a:xfrm>
            <a:off x="623392" y="1583330"/>
            <a:ext cx="6683992" cy="2259191"/>
          </a:xfrm>
        </p:spPr>
        <p:txBody>
          <a:bodyPr/>
          <a:lstStyle/>
          <a:p>
            <a:endParaRPr lang="es-ES"/>
          </a:p>
        </p:txBody>
      </p:sp>
      <p:sp>
        <p:nvSpPr>
          <p:cNvPr id="13" name="Marcador de gráfico 9"/>
          <p:cNvSpPr>
            <a:spLocks noGrp="1"/>
          </p:cNvSpPr>
          <p:nvPr>
            <p:ph type="chart" sz="quarter" idx="14"/>
          </p:nvPr>
        </p:nvSpPr>
        <p:spPr>
          <a:xfrm>
            <a:off x="4910667" y="4190909"/>
            <a:ext cx="6663645" cy="225919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9601" y="4536484"/>
            <a:ext cx="4165876" cy="190384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510197"/>
            <a:ext cx="11785600" cy="72617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"/>
            <a:ext cx="12192000" cy="432369"/>
          </a:xfrm>
          <a:solidFill>
            <a:srgbClr val="95B3D7"/>
          </a:solidFill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376092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0932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2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37577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719527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B59FBD-64FF-4235-8888-85D3315B63AB}"/>
              </a:ext>
            </a:extLst>
          </p:cNvPr>
          <p:cNvSpPr/>
          <p:nvPr userDrawn="1"/>
        </p:nvSpPr>
        <p:spPr>
          <a:xfrm>
            <a:off x="0" y="6762750"/>
            <a:ext cx="12192000" cy="96838"/>
          </a:xfrm>
          <a:prstGeom prst="rect">
            <a:avLst/>
          </a:prstGeom>
          <a:solidFill>
            <a:srgbClr val="0088A2"/>
          </a:solidFill>
          <a:ln>
            <a:solidFill>
              <a:srgbClr val="008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DA42602-8F6D-4CB1-B7EE-103131195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185738"/>
            <a:ext cx="793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F023C-C0DA-4843-9A2D-BEB381069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10" y="191856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44B84-F850-4A37-845A-42CBA49CC820}"/>
              </a:ext>
            </a:extLst>
          </p:cNvPr>
          <p:cNvSpPr txBox="1"/>
          <p:nvPr userDrawn="1"/>
        </p:nvSpPr>
        <p:spPr>
          <a:xfrm>
            <a:off x="232510" y="687308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MS PGothic" pitchFamily="34" charset="-128"/>
                <a:cs typeface="+mn-cs"/>
              </a:rPr>
              <a:t>REPUBLIK INDONESIA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638" y="60385"/>
            <a:ext cx="9751174" cy="898792"/>
          </a:xfrm>
          <a:prstGeom prst="roundRect">
            <a:avLst/>
          </a:prstGeom>
          <a:solidFill>
            <a:srgbClr val="0088A2"/>
          </a:solidFill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470061-0815-4D71-9AB7-AC81DE9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910C88-AC07-4EDC-B6B7-86647B4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7F627A-BEC3-427A-99E2-06469EC9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8225" y="6438900"/>
            <a:ext cx="993775" cy="365125"/>
          </a:xfrm>
        </p:spPr>
        <p:txBody>
          <a:bodyPr/>
          <a:lstStyle>
            <a:lvl1pPr>
              <a:defRPr sz="1100">
                <a:solidFill>
                  <a:srgbClr val="0088A2"/>
                </a:solidFill>
              </a:defRPr>
            </a:lvl1pPr>
          </a:lstStyle>
          <a:p>
            <a:fld id="{CFBE26E9-606E-4E2A-A524-E2B3B5AAEE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016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19050"/>
            <a:ext cx="12192000" cy="3446463"/>
          </a:xfrm>
          <a:prstGeom prst="rect">
            <a:avLst/>
          </a:prstGeom>
          <a:solidFill>
            <a:srgbClr val="FFFFF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204788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40" y="205631"/>
            <a:ext cx="9339934" cy="104443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615440" y="1330325"/>
            <a:ext cx="7406640" cy="182956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152718" y="3427413"/>
            <a:ext cx="5892800" cy="33591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156960" y="3427413"/>
            <a:ext cx="5892800" cy="33591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CA041724-D021-4A50-8161-FB1FFEBB198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5727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057B-FC04-485B-BF2F-2F6D9E5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9BDA1-BD27-4C74-815E-C6467351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EE790-3A81-4831-A0E5-678E699B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4C539-C6E6-4A91-B506-671E131B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1911-DAB1-4DFE-BC37-478FAA6BC2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33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0"/>
            <a:ext cx="4927600" cy="3194050"/>
            <a:chOff x="0" y="0"/>
            <a:chExt cx="4927600" cy="3193505"/>
          </a:xfrm>
        </p:grpSpPr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" r="2"/>
            <a:stretch>
              <a:fillRect/>
            </a:stretch>
          </p:blipFill>
          <p:spPr bwMode="auto">
            <a:xfrm>
              <a:off x="0" y="0"/>
              <a:ext cx="4927600" cy="319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4927600" cy="3193505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Cambria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Cambria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Cambria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Cambria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"/>
            <a:ext cx="527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175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9" y="278035"/>
            <a:ext cx="3969171" cy="238909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9428" y="3307948"/>
            <a:ext cx="4858171" cy="343575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5394325" y="364172"/>
            <a:ext cx="6727825" cy="303053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394921" y="3463291"/>
            <a:ext cx="6727825" cy="303053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7A7D82AC-F0A8-4445-8AB6-B5A462894C1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48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>
            <a:fillRect/>
          </a:stretch>
        </p:blipFill>
        <p:spPr bwMode="auto">
          <a:xfrm>
            <a:off x="0" y="0"/>
            <a:ext cx="12192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273175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90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204788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81" y="205572"/>
            <a:ext cx="9816862" cy="106834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1438" y="1402079"/>
            <a:ext cx="5938214" cy="538448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6182349" y="1402079"/>
            <a:ext cx="5938213" cy="538448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B1CC7516-0F21-494A-9713-0D8F55E9A36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53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"/>
          <a:stretch>
            <a:fillRect/>
          </a:stretch>
        </p:blipFill>
        <p:spPr bwMode="auto">
          <a:xfrm>
            <a:off x="-69850" y="0"/>
            <a:ext cx="122618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9850" y="-17463"/>
            <a:ext cx="12276138" cy="6872288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3175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"/>
            <a:ext cx="527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91" y="1231360"/>
            <a:ext cx="1956141" cy="220508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71838" y="346075"/>
            <a:ext cx="8850312" cy="30908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71838" y="3561128"/>
            <a:ext cx="8850312" cy="30908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C0E4E8EB-5567-4574-B415-3D109BE173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054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3988"/>
            <a:ext cx="647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50800"/>
            <a:ext cx="927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-111125" y="6111875"/>
            <a:ext cx="12333288" cy="746125"/>
            <a:chOff x="-127286" y="6116493"/>
            <a:chExt cx="12334196" cy="746760"/>
          </a:xfrm>
        </p:grpSpPr>
        <p:pic>
          <p:nvPicPr>
            <p:cNvPr id="6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1" t="92816" b="-8"/>
            <a:stretch>
              <a:fillRect/>
            </a:stretch>
          </p:blipFill>
          <p:spPr bwMode="auto">
            <a:xfrm>
              <a:off x="302359" y="6753014"/>
              <a:ext cx="11904551" cy="11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5" b="50040"/>
            <a:stretch>
              <a:fillRect/>
            </a:stretch>
          </p:blipFill>
          <p:spPr bwMode="auto">
            <a:xfrm>
              <a:off x="-127286" y="6116493"/>
              <a:ext cx="12192000" cy="74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81" y="205573"/>
            <a:ext cx="9816862" cy="91677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9569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98300" y="6421438"/>
            <a:ext cx="407988" cy="365125"/>
          </a:xfrm>
        </p:spPr>
        <p:txBody>
          <a:bodyPr/>
          <a:lstStyle>
            <a:lvl1pPr>
              <a:defRPr b="1">
                <a:solidFill>
                  <a:srgbClr val="095693"/>
                </a:solidFill>
              </a:defRPr>
            </a:lvl1pPr>
          </a:lstStyle>
          <a:p>
            <a:fld id="{F759EE93-81D3-43A1-96A3-E2893F3F7DE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650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b="35922"/>
          <a:stretch>
            <a:fillRect/>
          </a:stretch>
        </p:blipFill>
        <p:spPr bwMode="auto">
          <a:xfrm>
            <a:off x="-57150" y="-14288"/>
            <a:ext cx="122761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25275" y="6665913"/>
            <a:ext cx="428625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5913"/>
            <a:ext cx="10972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2836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613" y="6665913"/>
            <a:ext cx="290512" cy="198437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solidFill>
                  <a:schemeClr val="tx1"/>
                </a:solidFill>
                <a:latin typeface="Cambria" pitchFamily="18" charset="0"/>
              </a:defRPr>
            </a:lvl3pPr>
            <a:lvl4pPr>
              <a:defRPr>
                <a:solidFill>
                  <a:schemeClr val="tx1"/>
                </a:solidFill>
                <a:latin typeface="Cambria" pitchFamily="18" charset="0"/>
              </a:defRPr>
            </a:lvl4pPr>
            <a:lvl5pPr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3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5400"/>
            <a:ext cx="793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3033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  <a:sym typeface="+mn-ea"/>
              </a:rPr>
              <a:t>REPUBLIK INDONESIA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3396" y="5876"/>
            <a:ext cx="10189492" cy="7848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1775" y="6665913"/>
            <a:ext cx="485775" cy="198437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fld id="{FB61A721-382F-4B54-8D57-A52EFB46C9B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6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143CB452-BB9D-4F92-AA21-E0D6FF69F954}" type="slidenum">
              <a:rPr lang="en-US" altLang="zh-CN">
                <a:cs typeface="+mn-cs"/>
              </a:rPr>
              <a:pPr/>
              <a:t>‹#›</a:t>
            </a:fld>
            <a:endParaRPr lang="en-US" alt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3" r:id="rId15"/>
    <p:sldLayoutId id="214748389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143CB452-BB9D-4F92-AA21-E0D6FF69F954}" type="slidenum">
              <a:rPr lang="en-US" altLang="zh-CN">
                <a:cs typeface="+mn-cs"/>
              </a:rPr>
              <a:pPr/>
              <a:t>‹#›</a:t>
            </a:fld>
            <a:endParaRPr lang="en-US" alt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3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313061" y="5872787"/>
            <a:ext cx="9618133" cy="75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285" tIns="42143" rIns="84285" bIns="421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dirty="0">
                <a:latin typeface="Cambria" charset="0"/>
                <a:ea typeface="Cambria" charset="0"/>
                <a:cs typeface="Cambria" charset="0"/>
              </a:rPr>
              <a:t>Jakarta</a:t>
            </a:r>
            <a:r>
              <a:rPr lang="en-GB" kern="0" dirty="0">
                <a:latin typeface="Cambria" charset="0"/>
                <a:ea typeface="Cambria" charset="0"/>
                <a:cs typeface="Cambria" charset="0"/>
              </a:rPr>
              <a:t>, 24 </a:t>
            </a:r>
            <a:r>
              <a:rPr lang="en-GB" kern="0" dirty="0" err="1">
                <a:latin typeface="Cambria" charset="0"/>
                <a:ea typeface="Cambria" charset="0"/>
                <a:cs typeface="Cambria" charset="0"/>
              </a:rPr>
              <a:t>Juni</a:t>
            </a:r>
            <a:r>
              <a:rPr lang="en-GB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kern="0" dirty="0">
                <a:latin typeface="Cambria" charset="0"/>
                <a:ea typeface="Cambria" charset="0"/>
                <a:cs typeface="Cambria" charset="0"/>
              </a:rPr>
              <a:t>2020</a:t>
            </a:r>
            <a:endParaRPr lang="id-ID" kern="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31CA4B-8EEA-4D44-B55E-08C6EFE16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651820"/>
            <a:ext cx="10515600" cy="222399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INDUSTRIALISASI SAWIT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 ARAH EKONOMI SAWIT INDONESIA</a:t>
            </a:r>
            <a:endParaRPr lang="en-ID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F41B4-3A71-41E5-B286-7318D35C0F3C}"/>
              </a:ext>
            </a:extLst>
          </p:cNvPr>
          <p:cNvSpPr/>
          <p:nvPr/>
        </p:nvSpPr>
        <p:spPr>
          <a:xfrm>
            <a:off x="838201" y="4507756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b="1" dirty="0"/>
              <a:t>ARIFIN RUDIYANTO</a:t>
            </a:r>
          </a:p>
          <a:p>
            <a:pPr algn="ctr"/>
            <a:r>
              <a:rPr lang="en-ID" sz="2000" dirty="0" err="1"/>
              <a:t>Deputi</a:t>
            </a:r>
            <a:r>
              <a:rPr lang="en-ID" sz="2000" dirty="0"/>
              <a:t>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Kemaritiman</a:t>
            </a:r>
            <a:r>
              <a:rPr lang="en-ID" sz="2000" dirty="0"/>
              <a:t> dan </a:t>
            </a:r>
            <a:r>
              <a:rPr lang="en-ID" sz="2000" dirty="0" err="1"/>
              <a:t>Sumberdaya</a:t>
            </a:r>
            <a:r>
              <a:rPr lang="en-ID" sz="2000" dirty="0"/>
              <a:t> </a:t>
            </a:r>
            <a:r>
              <a:rPr lang="en-ID" sz="2000" dirty="0" err="1"/>
              <a:t>Alam</a:t>
            </a:r>
            <a:endParaRPr lang="en-ID" sz="2000" dirty="0"/>
          </a:p>
          <a:p>
            <a:pPr algn="ctr"/>
            <a:r>
              <a:rPr lang="en-ID" sz="2000" dirty="0"/>
              <a:t>Kementerian PPN/</a:t>
            </a:r>
            <a:r>
              <a:rPr lang="en-ID" sz="2000" dirty="0" err="1"/>
              <a:t>Bappenas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92505328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C14D559-AAD9-4095-9219-B1B6BE307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296918"/>
              </p:ext>
            </p:extLst>
          </p:nvPr>
        </p:nvGraphicFramePr>
        <p:xfrm>
          <a:off x="1009650" y="1038225"/>
          <a:ext cx="10102697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6172EB2-B11B-43D2-903B-3D5BF9608A9E}"/>
              </a:ext>
            </a:extLst>
          </p:cNvPr>
          <p:cNvSpPr/>
          <p:nvPr/>
        </p:nvSpPr>
        <p:spPr>
          <a:xfrm>
            <a:off x="902493" y="120793"/>
            <a:ext cx="1020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Ekspor</a:t>
            </a:r>
            <a:r>
              <a:rPr lang="en-ID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Produk</a:t>
            </a:r>
            <a:r>
              <a:rPr lang="en-ID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Sawit</a:t>
            </a:r>
            <a:r>
              <a:rPr lang="en-ID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Mayoritas</a:t>
            </a:r>
            <a:r>
              <a:rPr lang="en-ID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Berbentuk</a:t>
            </a:r>
            <a:r>
              <a:rPr lang="en-ID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Mentah</a:t>
            </a:r>
            <a:endParaRPr lang="en-ID" sz="2800" b="1" dirty="0">
              <a:latin typeface="Dayton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BD134-4CB4-4DB4-9A7A-76949DF3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2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0B2AD-A9B0-4766-8EAB-C0C1E7F3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311-A234-41D4-940C-90CA4C84F80A}" type="slidenum">
              <a:rPr lang="id-ID" smtClean="0"/>
              <a:t>11</a:t>
            </a:fld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A9C047-C416-4748-8299-77F03656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42" y="77622"/>
            <a:ext cx="10561527" cy="658382"/>
          </a:xfrm>
        </p:spPr>
        <p:txBody>
          <a:bodyPr>
            <a:noAutofit/>
          </a:bodyPr>
          <a:lstStyle/>
          <a:p>
            <a:r>
              <a:rPr lang="en-US" dirty="0"/>
              <a:t>PERLUNYA INDUSTRIALISASI BERBASIS KELAPA/MINYAK SAWIT YANG BERKELANJUTAN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530-9479-4AB6-B9F3-040A9095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https://miro.medium.com/max/961/1*m6IoKyKtnlOoP0bSymXw7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" y="1025530"/>
            <a:ext cx="9064877" cy="561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C22FD-1791-42E8-A701-B7E825F90F24}"/>
              </a:ext>
            </a:extLst>
          </p:cNvPr>
          <p:cNvSpPr/>
          <p:nvPr/>
        </p:nvSpPr>
        <p:spPr>
          <a:xfrm>
            <a:off x="6857017" y="6186847"/>
            <a:ext cx="28648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b="1" dirty="0">
                <a:solidFill>
                  <a:srgbClr val="000000"/>
                </a:solidFill>
                <a:latin typeface="Daytona" panose="020B0604020202020204" pitchFamily="34" charset="0"/>
              </a:rPr>
              <a:t>(Wibisono, 2017)</a:t>
            </a:r>
            <a:endParaRPr lang="en-ID" sz="1100" dirty="0">
              <a:solidFill>
                <a:srgbClr val="000000"/>
              </a:solidFill>
              <a:latin typeface="Dayton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E5E626-731E-44E4-B3EC-ECCD2EBF06BE}"/>
              </a:ext>
            </a:extLst>
          </p:cNvPr>
          <p:cNvSpPr/>
          <p:nvPr/>
        </p:nvSpPr>
        <p:spPr>
          <a:xfrm>
            <a:off x="59821" y="1691785"/>
            <a:ext cx="3528953" cy="48330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2296F-5A71-484E-86F3-F87E26BC7B04}"/>
              </a:ext>
            </a:extLst>
          </p:cNvPr>
          <p:cNvSpPr/>
          <p:nvPr/>
        </p:nvSpPr>
        <p:spPr>
          <a:xfrm>
            <a:off x="1840134" y="2555768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000000"/>
                </a:solidFill>
                <a:latin typeface="Daytona" panose="020B0604020202020204" pitchFamily="34" charset="0"/>
              </a:rPr>
              <a:t>INDONESIA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F4595-D2B9-43C5-846E-35852AF5929F}"/>
              </a:ext>
            </a:extLst>
          </p:cNvPr>
          <p:cNvSpPr/>
          <p:nvPr/>
        </p:nvSpPr>
        <p:spPr>
          <a:xfrm>
            <a:off x="0" y="1691785"/>
            <a:ext cx="385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Struktur</a:t>
            </a:r>
            <a:r>
              <a:rPr lang="en-ID" sz="1600" b="1" dirty="0">
                <a:solidFill>
                  <a:srgbClr val="000000"/>
                </a:solidFill>
                <a:latin typeface="Daytona" panose="020B0604020202020204" pitchFamily="34" charset="0"/>
              </a:rPr>
              <a:t> Nilai </a:t>
            </a:r>
            <a:r>
              <a:rPr lang="en-ID" sz="16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Tambah</a:t>
            </a:r>
            <a:r>
              <a:rPr lang="en-ID" sz="16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Turunan</a:t>
            </a:r>
            <a:r>
              <a:rPr lang="en-ID" sz="16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Produk</a:t>
            </a:r>
            <a:r>
              <a:rPr lang="en-ID" sz="1600" b="1" dirty="0">
                <a:solidFill>
                  <a:srgbClr val="000000"/>
                </a:solidFill>
                <a:latin typeface="Daytona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latin typeface="Daytona" panose="020B0604020202020204" pitchFamily="34" charset="0"/>
              </a:rPr>
              <a:t>Sawit</a:t>
            </a:r>
            <a:endParaRPr lang="en-ID" sz="1600" dirty="0">
              <a:solidFill>
                <a:srgbClr val="000000"/>
              </a:solidFill>
              <a:latin typeface="Dayton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06650D-62D8-4D11-AD43-61923FB53E4F}"/>
              </a:ext>
            </a:extLst>
          </p:cNvPr>
          <p:cNvSpPr/>
          <p:nvPr/>
        </p:nvSpPr>
        <p:spPr>
          <a:xfrm>
            <a:off x="9085006" y="759130"/>
            <a:ext cx="3106994" cy="55399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b="1" dirty="0">
                <a:latin typeface="+mj-lt"/>
              </a:rPr>
              <a:t>Sebagian </a:t>
            </a:r>
            <a:r>
              <a:rPr lang="en-ID" b="1" dirty="0" err="1">
                <a:latin typeface="+mj-lt"/>
              </a:rPr>
              <a:t>besar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ekspor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sawit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berbentuk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mentah</a:t>
            </a:r>
            <a:r>
              <a:rPr lang="en-ID" b="1" dirty="0">
                <a:latin typeface="+mj-lt"/>
              </a:rPr>
              <a:t> dan </a:t>
            </a:r>
            <a:r>
              <a:rPr lang="en-ID" b="1" dirty="0" err="1">
                <a:latin typeface="+mj-lt"/>
              </a:rPr>
              <a:t>turunan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kedua</a:t>
            </a:r>
            <a:r>
              <a:rPr lang="en-ID" b="1" dirty="0">
                <a:latin typeface="+mj-lt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b="1" dirty="0" err="1">
                <a:latin typeface="+mj-lt"/>
              </a:rPr>
              <a:t>Peningkatan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konsumsi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dalam</a:t>
            </a:r>
            <a:r>
              <a:rPr lang="en-ID" b="1" dirty="0">
                <a:latin typeface="+mj-lt"/>
              </a:rPr>
              <a:t> negeri (</a:t>
            </a:r>
            <a:r>
              <a:rPr lang="en-ID" b="1" dirty="0" err="1">
                <a:latin typeface="+mj-lt"/>
              </a:rPr>
              <a:t>industrialisasi</a:t>
            </a:r>
            <a:r>
              <a:rPr lang="en-ID" b="1" dirty="0">
                <a:latin typeface="+mj-lt"/>
              </a:rPr>
              <a:t>, </a:t>
            </a:r>
            <a:r>
              <a:rPr lang="en-ID" b="1" dirty="0" err="1">
                <a:latin typeface="+mj-lt"/>
              </a:rPr>
              <a:t>bioenergi</a:t>
            </a:r>
            <a:r>
              <a:rPr lang="en-ID" b="1" dirty="0">
                <a:latin typeface="+mj-lt"/>
              </a:rPr>
              <a:t>, </a:t>
            </a:r>
            <a:r>
              <a:rPr lang="en-ID" b="1" dirty="0" err="1">
                <a:latin typeface="+mj-lt"/>
              </a:rPr>
              <a:t>dll</a:t>
            </a:r>
            <a:r>
              <a:rPr lang="en-ID" b="1" dirty="0">
                <a:latin typeface="+mj-lt"/>
              </a:rPr>
              <a:t>) </a:t>
            </a:r>
            <a:r>
              <a:rPr lang="en-ID" b="1" dirty="0" err="1">
                <a:latin typeface="+mj-lt"/>
              </a:rPr>
              <a:t>akan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mengamankan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stabilitas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industri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sawit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dalam</a:t>
            </a:r>
            <a:r>
              <a:rPr lang="en-ID" b="1" dirty="0">
                <a:latin typeface="+mj-lt"/>
              </a:rPr>
              <a:t> negeri.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b="1" dirty="0">
                <a:latin typeface="+mj-lt"/>
              </a:rPr>
              <a:t>RPJMN 2020-2024 (PERPRES No. 18 </a:t>
            </a:r>
            <a:r>
              <a:rPr lang="en-ID" b="1" dirty="0" err="1">
                <a:latin typeface="+mj-lt"/>
              </a:rPr>
              <a:t>tahun</a:t>
            </a:r>
            <a:r>
              <a:rPr lang="en-ID" b="1" dirty="0">
                <a:latin typeface="+mj-lt"/>
              </a:rPr>
              <a:t> 2020) </a:t>
            </a:r>
            <a:r>
              <a:rPr lang="en-ID" b="1" dirty="0" err="1">
                <a:latin typeface="+mj-lt"/>
              </a:rPr>
              <a:t>mengarahkan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kebijakan</a:t>
            </a:r>
            <a:r>
              <a:rPr lang="en-ID" b="1" dirty="0">
                <a:latin typeface="+mj-lt"/>
              </a:rPr>
              <a:t> pada </a:t>
            </a:r>
            <a:r>
              <a:rPr lang="en-ID" b="1" dirty="0" err="1">
                <a:latin typeface="+mj-lt"/>
              </a:rPr>
              <a:t>industrialisasi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turunan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sawit</a:t>
            </a:r>
            <a:r>
              <a:rPr lang="en-ID" b="1" dirty="0">
                <a:latin typeface="+mj-lt"/>
              </a:rPr>
              <a:t> yang </a:t>
            </a:r>
            <a:r>
              <a:rPr lang="en-ID" b="1" dirty="0" err="1">
                <a:latin typeface="+mj-lt"/>
              </a:rPr>
              <a:t>bernilai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tambah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tinggi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sebagai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arah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kebijakan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nasional</a:t>
            </a:r>
            <a:r>
              <a:rPr lang="en-ID" b="1" dirty="0">
                <a:latin typeface="+mj-lt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i="1" dirty="0" err="1">
                <a:latin typeface="+mj-lt"/>
              </a:rPr>
              <a:t>Major</a:t>
            </a:r>
            <a:r>
              <a:rPr lang="es-ES" b="1" i="1" dirty="0">
                <a:latin typeface="+mj-lt"/>
              </a:rPr>
              <a:t> Project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Pembangunan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Energi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Terbarukan</a:t>
            </a:r>
            <a:r>
              <a:rPr lang="es-ES" b="1" dirty="0">
                <a:latin typeface="+mj-lt"/>
              </a:rPr>
              <a:t> </a:t>
            </a:r>
            <a:r>
              <a:rPr lang="es-ES" b="1" i="1" dirty="0">
                <a:latin typeface="+mj-lt"/>
              </a:rPr>
              <a:t>Green Fuel </a:t>
            </a:r>
            <a:r>
              <a:rPr lang="es-ES" b="1" dirty="0" err="1">
                <a:latin typeface="+mj-lt"/>
              </a:rPr>
              <a:t>Berbasis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Kelapa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Sawit</a:t>
            </a:r>
            <a:r>
              <a:rPr lang="es-ES" b="1" dirty="0">
                <a:latin typeface="+mj-lt"/>
              </a:rPr>
              <a:t>.</a:t>
            </a:r>
            <a:endParaRPr lang="en-ID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5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8A512B7-F03A-41EA-A88B-9B620BEB1D3F}"/>
              </a:ext>
            </a:extLst>
          </p:cNvPr>
          <p:cNvGraphicFramePr>
            <a:graphicFrameLocks/>
          </p:cNvGraphicFramePr>
          <p:nvPr/>
        </p:nvGraphicFramePr>
        <p:xfrm>
          <a:off x="5863654" y="2107175"/>
          <a:ext cx="6000748" cy="424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68334-AB7A-46AF-B7F9-29922BD6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92C646E-8A71-4229-9321-274B093DFD0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AF4DF-E24C-4F5C-A19A-5822B7AA2894}"/>
              </a:ext>
            </a:extLst>
          </p:cNvPr>
          <p:cNvSpPr txBox="1"/>
          <p:nvPr/>
        </p:nvSpPr>
        <p:spPr>
          <a:xfrm>
            <a:off x="6347790" y="3030945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1" dirty="0"/>
              <a:t>3,67t/ha/</a:t>
            </a:r>
            <a:r>
              <a:rPr lang="en-ID" sz="1200" b="1" dirty="0" err="1"/>
              <a:t>thn</a:t>
            </a:r>
            <a:endParaRPr lang="en-ID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7BDFB-C33F-4FB1-99B2-177305C2C710}"/>
              </a:ext>
            </a:extLst>
          </p:cNvPr>
          <p:cNvSpPr txBox="1"/>
          <p:nvPr/>
        </p:nvSpPr>
        <p:spPr>
          <a:xfrm>
            <a:off x="10796315" y="1807765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1" dirty="0"/>
              <a:t>5,64t/ha/</a:t>
            </a:r>
            <a:r>
              <a:rPr lang="en-ID" sz="1200" b="1" dirty="0" err="1"/>
              <a:t>thn</a:t>
            </a:r>
            <a:endParaRPr lang="en-ID" sz="12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A21893-88E0-4001-8102-11409E8ECB74}"/>
              </a:ext>
            </a:extLst>
          </p:cNvPr>
          <p:cNvCxnSpPr>
            <a:cxnSpLocks/>
          </p:cNvCxnSpPr>
          <p:nvPr/>
        </p:nvCxnSpPr>
        <p:spPr>
          <a:xfrm flipV="1">
            <a:off x="6596382" y="3320410"/>
            <a:ext cx="0" cy="77900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DF4E97-C102-49D0-8C62-42DFB43BC788}"/>
              </a:ext>
            </a:extLst>
          </p:cNvPr>
          <p:cNvCxnSpPr>
            <a:cxnSpLocks/>
          </p:cNvCxnSpPr>
          <p:nvPr/>
        </p:nvCxnSpPr>
        <p:spPr>
          <a:xfrm flipV="1">
            <a:off x="11628993" y="2098908"/>
            <a:ext cx="0" cy="3600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>
            <a:extLst>
              <a:ext uri="{FF2B5EF4-FFF2-40B4-BE49-F238E27FC236}">
                <a16:creationId xmlns:a16="http://schemas.microsoft.com/office/drawing/2014/main" id="{C82B59E0-2B4D-4E5F-A118-68C50FD3FD08}"/>
              </a:ext>
            </a:extLst>
          </p:cNvPr>
          <p:cNvSpPr txBox="1">
            <a:spLocks/>
          </p:cNvSpPr>
          <p:nvPr/>
        </p:nvSpPr>
        <p:spPr>
          <a:xfrm>
            <a:off x="6347790" y="1166706"/>
            <a:ext cx="5516612" cy="860540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Indonesia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dapat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memenuhi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permintaan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minyak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sawit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domestik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dan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ekspor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dengan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skenario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tanpa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deforestasi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ID" sz="1600" b="1" kern="0" dirty="0" err="1">
                <a:solidFill>
                  <a:schemeClr val="accent1"/>
                </a:solidFill>
                <a:cs typeface="Arial"/>
              </a:rPr>
              <a:t>setelah</a:t>
            </a:r>
            <a:r>
              <a:rPr lang="en-ID" sz="1600" b="1" kern="0" dirty="0">
                <a:solidFill>
                  <a:schemeClr val="accent1"/>
                </a:solidFill>
                <a:cs typeface="Arial"/>
              </a:rPr>
              <a:t> 2017/2018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6B263-B938-41F9-B7B9-3FE8E89FA090}"/>
              </a:ext>
            </a:extLst>
          </p:cNvPr>
          <p:cNvSpPr txBox="1"/>
          <p:nvPr/>
        </p:nvSpPr>
        <p:spPr>
          <a:xfrm>
            <a:off x="6955722" y="6339898"/>
            <a:ext cx="5411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ID" sz="1400" i="1" dirty="0" err="1">
                <a:latin typeface="+mj-lt"/>
              </a:rPr>
              <a:t>Sumber</a:t>
            </a:r>
            <a:r>
              <a:rPr lang="en-ID" sz="1400" i="1" dirty="0">
                <a:latin typeface="+mj-lt"/>
              </a:rPr>
              <a:t>: </a:t>
            </a:r>
            <a:r>
              <a:rPr lang="en-ID" sz="1400" i="1" dirty="0" err="1">
                <a:latin typeface="+mj-lt"/>
              </a:rPr>
              <a:t>Hima</a:t>
            </a:r>
            <a:r>
              <a:rPr lang="en-ID" sz="1400" i="1" dirty="0">
                <a:latin typeface="+mj-lt"/>
              </a:rPr>
              <a:t> Lestari </a:t>
            </a:r>
            <a:r>
              <a:rPr lang="en-ID" sz="1400" i="1" dirty="0" err="1">
                <a:latin typeface="+mj-lt"/>
              </a:rPr>
              <a:t>Internasional</a:t>
            </a:r>
            <a:r>
              <a:rPr lang="en-ID" sz="1400" i="1" dirty="0">
                <a:latin typeface="+mj-lt"/>
              </a:rPr>
              <a:t> &amp; GIZ, 2019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644A7FB-4742-4FCE-A1A5-9DE5C329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36" y="156417"/>
            <a:ext cx="10561527" cy="658382"/>
          </a:xfrm>
        </p:spPr>
        <p:txBody>
          <a:bodyPr/>
          <a:lstStyle/>
          <a:p>
            <a:r>
              <a:rPr lang="en-US" dirty="0"/>
              <a:t>INDUSTRIALISASI SAWIT – MENGURANGI POTENSI DEFORESTASI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27EC6-C219-43D0-8BC0-9CA3D71BF160}"/>
              </a:ext>
            </a:extLst>
          </p:cNvPr>
          <p:cNvSpPr txBox="1"/>
          <p:nvPr/>
        </p:nvSpPr>
        <p:spPr>
          <a:xfrm>
            <a:off x="202024" y="1327316"/>
            <a:ext cx="5711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dirty="0"/>
              <a:t>Covid-19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i="1" dirty="0"/>
              <a:t>demand </a:t>
            </a:r>
            <a:r>
              <a:rPr lang="en-ID" dirty="0" err="1"/>
              <a:t>sawit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pada </a:t>
            </a:r>
            <a:r>
              <a:rPr lang="en-ID" dirty="0" err="1"/>
              <a:t>rantai</a:t>
            </a:r>
            <a:r>
              <a:rPr lang="en-ID" dirty="0"/>
              <a:t> </a:t>
            </a:r>
            <a:r>
              <a:rPr lang="en-ID" dirty="0" err="1"/>
              <a:t>pasoknya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penambahan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kebun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dirty="0" err="1"/>
              <a:t>Industrialisasi</a:t>
            </a:r>
            <a:r>
              <a:rPr lang="en-ID" dirty="0"/>
              <a:t> </a:t>
            </a:r>
            <a:r>
              <a:rPr lang="en-ID" dirty="0" err="1"/>
              <a:t>hulu</a:t>
            </a:r>
            <a:r>
              <a:rPr lang="en-ID" dirty="0"/>
              <a:t> </a:t>
            </a:r>
            <a:r>
              <a:rPr lang="en-ID" dirty="0" err="1"/>
              <a:t>sawit</a:t>
            </a:r>
            <a:r>
              <a:rPr lang="en-ID" dirty="0"/>
              <a:t> di Indonesia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b="1" dirty="0" err="1"/>
              <a:t>peningkatan</a:t>
            </a:r>
            <a:r>
              <a:rPr lang="en-ID" b="1" dirty="0"/>
              <a:t> </a:t>
            </a:r>
            <a:r>
              <a:rPr lang="en-ID" b="1" dirty="0" err="1"/>
              <a:t>produktivitas</a:t>
            </a:r>
            <a:r>
              <a:rPr lang="en-ID" b="1" dirty="0"/>
              <a:t> </a:t>
            </a:r>
            <a:r>
              <a:rPr lang="en-ID" b="1" dirty="0" err="1"/>
              <a:t>kebun</a:t>
            </a:r>
            <a:r>
              <a:rPr lang="en-ID" b="1" dirty="0"/>
              <a:t> </a:t>
            </a:r>
            <a:r>
              <a:rPr lang="en-ID" b="1" dirty="0" err="1"/>
              <a:t>eksisting</a:t>
            </a:r>
            <a:r>
              <a:rPr lang="en-ID" b="1" dirty="0"/>
              <a:t> </a:t>
            </a:r>
            <a:r>
              <a:rPr lang="en-ID" dirty="0" err="1"/>
              <a:t>dengan</a:t>
            </a:r>
            <a:r>
              <a:rPr lang="en-ID" b="1" dirty="0"/>
              <a:t> </a:t>
            </a:r>
            <a:r>
              <a:rPr lang="en-ID" dirty="0" err="1"/>
              <a:t>memanfaatkan</a:t>
            </a:r>
            <a:r>
              <a:rPr lang="en-ID" dirty="0"/>
              <a:t> modal </a:t>
            </a:r>
            <a:r>
              <a:rPr lang="en-ID" dirty="0" err="1"/>
              <a:t>teknologi</a:t>
            </a:r>
            <a:r>
              <a:rPr lang="en-ID" dirty="0"/>
              <a:t> dan SDM yang </a:t>
            </a:r>
            <a:r>
              <a:rPr lang="en-ID" dirty="0" err="1"/>
              <a:t>terampil</a:t>
            </a:r>
            <a:r>
              <a:rPr lang="en-ID" dirty="0"/>
              <a:t> (</a:t>
            </a:r>
            <a:r>
              <a:rPr lang="en-ID" i="1" dirty="0"/>
              <a:t>capital-driven</a:t>
            </a:r>
            <a:r>
              <a:rPr lang="en-ID" dirty="0"/>
              <a:t>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pekebun</a:t>
            </a:r>
            <a:r>
              <a:rPr lang="en-ID" dirty="0"/>
              <a:t> dan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endParaRPr lang="en-ID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hutan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i="1" dirty="0">
                <a:sym typeface="Wingdings" panose="05000000000000000000" pitchFamily="2" charset="2"/>
              </a:rPr>
              <a:t>land saving</a:t>
            </a:r>
            <a:r>
              <a:rPr lang="en-ID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b="1" dirty="0" err="1"/>
              <a:t>perbaikan</a:t>
            </a:r>
            <a:r>
              <a:rPr lang="en-ID" b="1" dirty="0"/>
              <a:t> kultur </a:t>
            </a:r>
            <a:r>
              <a:rPr lang="en-ID" b="1" dirty="0" err="1"/>
              <a:t>teknis</a:t>
            </a:r>
            <a:r>
              <a:rPr lang="en-ID" b="1" dirty="0"/>
              <a:t> </a:t>
            </a:r>
            <a:r>
              <a:rPr lang="en-ID" b="1" dirty="0" err="1"/>
              <a:t>kebun</a:t>
            </a:r>
            <a:r>
              <a:rPr lang="en-ID" b="1" dirty="0"/>
              <a:t> (</a:t>
            </a:r>
            <a:r>
              <a:rPr lang="en-ID" b="1" i="1" dirty="0"/>
              <a:t>best practices</a:t>
            </a:r>
            <a:r>
              <a:rPr lang="en-ID" b="1" dirty="0"/>
              <a:t>)</a:t>
            </a:r>
            <a:r>
              <a:rPr lang="en-ID" dirty="0"/>
              <a:t> dan </a:t>
            </a:r>
            <a:r>
              <a:rPr lang="en-ID" b="1" dirty="0"/>
              <a:t>re-planting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dirty="0" err="1"/>
              <a:t>Industrialisasi</a:t>
            </a:r>
            <a:r>
              <a:rPr lang="en-ID" dirty="0"/>
              <a:t> </a:t>
            </a:r>
            <a:r>
              <a:rPr lang="en-ID" dirty="0" err="1"/>
              <a:t>hilir</a:t>
            </a:r>
            <a:r>
              <a:rPr lang="en-ID" dirty="0"/>
              <a:t> </a:t>
            </a:r>
            <a:r>
              <a:rPr lang="en-ID" dirty="0" err="1"/>
              <a:t>sawit</a:t>
            </a:r>
            <a:r>
              <a:rPr lang="en-ID" dirty="0"/>
              <a:t>: </a:t>
            </a:r>
            <a:r>
              <a:rPr lang="en-ID" dirty="0" err="1"/>
              <a:t>oelopangan</a:t>
            </a:r>
            <a:r>
              <a:rPr lang="en-ID" dirty="0"/>
              <a:t>, </a:t>
            </a:r>
            <a:r>
              <a:rPr lang="en-ID" dirty="0" err="1"/>
              <a:t>oleokimia</a:t>
            </a:r>
            <a:r>
              <a:rPr lang="en-ID" dirty="0"/>
              <a:t> dan biofuel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BAA08-EE44-4D02-A998-BE729F5AF7F7}"/>
              </a:ext>
            </a:extLst>
          </p:cNvPr>
          <p:cNvSpPr txBox="1"/>
          <p:nvPr/>
        </p:nvSpPr>
        <p:spPr>
          <a:xfrm>
            <a:off x="5729208" y="3369040"/>
            <a:ext cx="338554" cy="7178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/>
              <a:t>(Juta ton)</a:t>
            </a:r>
            <a:endParaRPr lang="en-ID" sz="1000" b="1" dirty="0"/>
          </a:p>
        </p:txBody>
      </p:sp>
    </p:spTree>
    <p:extLst>
      <p:ext uri="{BB962C8B-B14F-4D97-AF65-F5344CB8AC3E}">
        <p14:creationId xmlns:p14="http://schemas.microsoft.com/office/powerpoint/2010/main" val="25094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ECE10-47B0-475F-995B-988A9AAF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3BB4-FC53-4129-A76E-437E1CE08963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7109B-C9C7-444C-AFFA-C4784239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PERKEMBANGAN SELAMA COVID-19 DAN POTENSI INDUSTRI SAWIT :</a:t>
            </a:r>
            <a:br>
              <a:rPr lang="en-US" dirty="0"/>
            </a:b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Sawit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Negeri Jan-Mar 2020</a:t>
            </a:r>
            <a:endParaRPr lang="en-ID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BA5782-4565-4856-A9B2-22FC0B4ED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F75879-51DF-46C3-A10C-BDB175FAB152}"/>
              </a:ext>
            </a:extLst>
          </p:cNvPr>
          <p:cNvGrpSpPr/>
          <p:nvPr/>
        </p:nvGrpSpPr>
        <p:grpSpPr>
          <a:xfrm>
            <a:off x="1" y="872514"/>
            <a:ext cx="5732206" cy="5811641"/>
            <a:chOff x="980065" y="746323"/>
            <a:chExt cx="6486079" cy="5897545"/>
          </a:xfrm>
        </p:grpSpPr>
        <p:pic>
          <p:nvPicPr>
            <p:cNvPr id="5" name="Picture 4" descr="A screenshot of a cell phone screen with text&#10;&#10;Description automatically generated">
              <a:extLst>
                <a:ext uri="{FF2B5EF4-FFF2-40B4-BE49-F238E27FC236}">
                  <a16:creationId xmlns:a16="http://schemas.microsoft.com/office/drawing/2014/main" id="{CFEF937D-8D4F-46AE-B6AC-D3B562A50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6" b="2345"/>
            <a:stretch/>
          </p:blipFill>
          <p:spPr>
            <a:xfrm>
              <a:off x="980065" y="746323"/>
              <a:ext cx="6486079" cy="589754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605785-202E-4CD6-8685-702503481B67}"/>
                </a:ext>
              </a:extLst>
            </p:cNvPr>
            <p:cNvSpPr/>
            <p:nvPr/>
          </p:nvSpPr>
          <p:spPr>
            <a:xfrm>
              <a:off x="1510005" y="4089400"/>
              <a:ext cx="2001520" cy="447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A0E316-2BB8-45E9-858F-5B26C8B25922}"/>
                </a:ext>
              </a:extLst>
            </p:cNvPr>
            <p:cNvSpPr/>
            <p:nvPr/>
          </p:nvSpPr>
          <p:spPr>
            <a:xfrm>
              <a:off x="4624045" y="4358640"/>
              <a:ext cx="2001520" cy="177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8A50AE9-BCB6-4F6A-B2EF-27F5F6E49D8C}"/>
              </a:ext>
            </a:extLst>
          </p:cNvPr>
          <p:cNvSpPr txBox="1">
            <a:spLocks/>
          </p:cNvSpPr>
          <p:nvPr/>
        </p:nvSpPr>
        <p:spPr>
          <a:xfrm>
            <a:off x="5645499" y="963560"/>
            <a:ext cx="6546501" cy="5720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Produksi</a:t>
            </a:r>
            <a:r>
              <a:rPr lang="en-US" sz="2400" dirty="0"/>
              <a:t> (</a:t>
            </a:r>
            <a:r>
              <a:rPr lang="en-US" sz="2400" dirty="0" err="1"/>
              <a:t>Sumber</a:t>
            </a:r>
            <a:r>
              <a:rPr lang="en-US" sz="2400" dirty="0"/>
              <a:t>: GAPKI)</a:t>
            </a:r>
          </a:p>
          <a:p>
            <a:pPr lvl="1"/>
            <a:r>
              <a:rPr lang="en-US" sz="1800" dirty="0"/>
              <a:t>Jan-Mar 2020: </a:t>
            </a:r>
            <a:r>
              <a:rPr lang="en-US" sz="1800" dirty="0" err="1"/>
              <a:t>turun</a:t>
            </a:r>
            <a:r>
              <a:rPr lang="en-US" sz="1800" dirty="0"/>
              <a:t> -14,0% </a:t>
            </a:r>
            <a:r>
              <a:rPr lang="en-US" sz="1800" dirty="0" err="1"/>
              <a:t>dibanding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di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Mar 2020: </a:t>
            </a:r>
            <a:r>
              <a:rPr lang="en-US" sz="1800" dirty="0" err="1"/>
              <a:t>turun</a:t>
            </a:r>
            <a:r>
              <a:rPr lang="en-US" sz="1800" dirty="0"/>
              <a:t> </a:t>
            </a:r>
            <a:r>
              <a:rPr lang="en-US" sz="1800" dirty="0" err="1"/>
              <a:t>dibanding</a:t>
            </a:r>
            <a:r>
              <a:rPr lang="en-US" sz="1800" dirty="0"/>
              <a:t> Feb 2020.</a:t>
            </a:r>
          </a:p>
          <a:p>
            <a:r>
              <a:rPr lang="en-US" sz="2400" dirty="0" err="1"/>
              <a:t>Konsumsi</a:t>
            </a:r>
            <a:r>
              <a:rPr lang="en-US" sz="2400" dirty="0"/>
              <a:t> </a:t>
            </a:r>
            <a:r>
              <a:rPr lang="en-US" sz="2400" dirty="0" err="1"/>
              <a:t>Domestik</a:t>
            </a:r>
            <a:r>
              <a:rPr lang="en-US" sz="2400" dirty="0"/>
              <a:t> (</a:t>
            </a:r>
            <a:r>
              <a:rPr lang="en-US" sz="2400" dirty="0" err="1"/>
              <a:t>Sumber</a:t>
            </a:r>
            <a:r>
              <a:rPr lang="en-US" sz="2400" dirty="0"/>
              <a:t>: GAPKI)</a:t>
            </a:r>
          </a:p>
          <a:p>
            <a:pPr lvl="1"/>
            <a:r>
              <a:rPr lang="en-US" sz="1800" dirty="0"/>
              <a:t>Jan-Mar 2020: naik 7,2% </a:t>
            </a:r>
            <a:r>
              <a:rPr lang="en-US" sz="1800" dirty="0" err="1"/>
              <a:t>dibanding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di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endParaRPr lang="en-US" sz="1800" dirty="0"/>
          </a:p>
          <a:p>
            <a:pPr lvl="1"/>
            <a:r>
              <a:rPr lang="en-US" sz="1800" dirty="0"/>
              <a:t>Mar 2020: </a:t>
            </a:r>
            <a:r>
              <a:rPr lang="en-US" sz="1800" dirty="0" err="1"/>
              <a:t>turun</a:t>
            </a:r>
            <a:r>
              <a:rPr lang="en-US" sz="1800" dirty="0"/>
              <a:t> -3,2% </a:t>
            </a:r>
            <a:r>
              <a:rPr lang="en-US" sz="1800" dirty="0" err="1"/>
              <a:t>dibanding</a:t>
            </a:r>
            <a:r>
              <a:rPr lang="en-US" sz="1800" dirty="0"/>
              <a:t> Feb 2020.</a:t>
            </a:r>
          </a:p>
          <a:p>
            <a:pPr lvl="1"/>
            <a:r>
              <a:rPr lang="en-US" sz="1800" dirty="0" err="1">
                <a:highlight>
                  <a:srgbClr val="FFFF00"/>
                </a:highlight>
              </a:rPr>
              <a:t>Kenaikan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konsumsi</a:t>
            </a:r>
            <a:r>
              <a:rPr lang="en-US" sz="1800" dirty="0">
                <a:highlight>
                  <a:srgbClr val="FFFF00"/>
                </a:highlight>
              </a:rPr>
              <a:t>: </a:t>
            </a:r>
            <a:r>
              <a:rPr lang="en-US" sz="1800" dirty="0" err="1">
                <a:highlight>
                  <a:srgbClr val="FFFF00"/>
                </a:highlight>
              </a:rPr>
              <a:t>industri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oleokimia</a:t>
            </a:r>
            <a:r>
              <a:rPr lang="en-US" sz="1800" dirty="0">
                <a:highlight>
                  <a:srgbClr val="FFFF00"/>
                </a:highlight>
              </a:rPr>
              <a:t> (+14,5%)</a:t>
            </a:r>
          </a:p>
          <a:p>
            <a:pPr lvl="1"/>
            <a:r>
              <a:rPr lang="en-US" sz="1800" dirty="0" err="1"/>
              <a:t>Penurunan</a:t>
            </a:r>
            <a:r>
              <a:rPr lang="en-US" sz="1800" dirty="0"/>
              <a:t> </a:t>
            </a:r>
            <a:r>
              <a:rPr lang="en-US" sz="1800" dirty="0" err="1"/>
              <a:t>konsumsi</a:t>
            </a:r>
            <a:r>
              <a:rPr lang="en-US" sz="1800" dirty="0"/>
              <a:t>: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pangan</a:t>
            </a:r>
            <a:r>
              <a:rPr lang="en-US" sz="1800" dirty="0"/>
              <a:t> (-8,7%)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Stabil </a:t>
            </a:r>
            <a:r>
              <a:rPr lang="en-US" sz="1800" dirty="0" err="1">
                <a:highlight>
                  <a:srgbClr val="FFFF00"/>
                </a:highlight>
              </a:rPr>
              <a:t>konsumsi</a:t>
            </a:r>
            <a:r>
              <a:rPr lang="en-US" sz="1800" dirty="0">
                <a:highlight>
                  <a:srgbClr val="FFFF00"/>
                </a:highlight>
              </a:rPr>
              <a:t>: biodiesel</a:t>
            </a:r>
            <a:r>
              <a:rPr lang="en-US" sz="1800" dirty="0"/>
              <a:t>.</a:t>
            </a:r>
            <a:endParaRPr lang="en-US" sz="1400" dirty="0"/>
          </a:p>
          <a:p>
            <a:r>
              <a:rPr lang="en-US" sz="2400" dirty="0" err="1"/>
              <a:t>Ekspor</a:t>
            </a:r>
            <a:r>
              <a:rPr lang="en-US" sz="2400" dirty="0"/>
              <a:t> (</a:t>
            </a:r>
            <a:r>
              <a:rPr lang="en-US" sz="2400" dirty="0" err="1"/>
              <a:t>Sumber</a:t>
            </a:r>
            <a:r>
              <a:rPr lang="en-US" sz="2400" dirty="0"/>
              <a:t>: GAPKI)</a:t>
            </a:r>
          </a:p>
          <a:p>
            <a:pPr lvl="1"/>
            <a:r>
              <a:rPr lang="en-US" sz="1800" dirty="0"/>
              <a:t>Jan-Mar 2020: </a:t>
            </a:r>
            <a:r>
              <a:rPr lang="en-US" sz="1800" dirty="0" err="1"/>
              <a:t>turun</a:t>
            </a:r>
            <a:r>
              <a:rPr lang="en-US" sz="1800" dirty="0"/>
              <a:t> -16,5% </a:t>
            </a:r>
            <a:r>
              <a:rPr lang="en-US" sz="1800" dirty="0" err="1"/>
              <a:t>dibanding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di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Mar 2020: naik 7,3% </a:t>
            </a:r>
            <a:r>
              <a:rPr lang="en-US" sz="1800" dirty="0" err="1"/>
              <a:t>dibanding</a:t>
            </a:r>
            <a:r>
              <a:rPr lang="en-US" sz="1800" dirty="0"/>
              <a:t> Feb 2020 (</a:t>
            </a:r>
            <a:r>
              <a:rPr lang="en-US" sz="1800" dirty="0" err="1"/>
              <a:t>kenaikan</a:t>
            </a:r>
            <a:r>
              <a:rPr lang="en-US" sz="1800" dirty="0"/>
              <a:t> </a:t>
            </a:r>
            <a:r>
              <a:rPr lang="en-US" sz="1800" dirty="0" err="1"/>
              <a:t>ekspor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China, Bangladesh, dan Afrika; </a:t>
            </a:r>
            <a:r>
              <a:rPr lang="en-US" sz="1800" dirty="0" err="1"/>
              <a:t>ekspor</a:t>
            </a:r>
            <a:r>
              <a:rPr lang="en-US" sz="1800" dirty="0"/>
              <a:t> </a:t>
            </a:r>
            <a:r>
              <a:rPr lang="en-US" sz="1800" dirty="0" err="1"/>
              <a:t>stabil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UE, India dan </a:t>
            </a:r>
            <a:r>
              <a:rPr lang="en-US" sz="1800" dirty="0" err="1"/>
              <a:t>Timteng</a:t>
            </a:r>
            <a:r>
              <a:rPr lang="en-US" sz="1800" dirty="0"/>
              <a:t>; </a:t>
            </a:r>
            <a:r>
              <a:rPr lang="en-US" sz="1800" dirty="0" err="1"/>
              <a:t>ekspor</a:t>
            </a:r>
            <a:r>
              <a:rPr lang="en-US" sz="1800" dirty="0"/>
              <a:t> </a:t>
            </a:r>
            <a:r>
              <a:rPr lang="en-US" sz="1800" dirty="0" err="1"/>
              <a:t>turun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Pakistan dan US)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31223B9-1C45-436E-A86C-79854CBAF898}"/>
              </a:ext>
            </a:extLst>
          </p:cNvPr>
          <p:cNvSpPr/>
          <p:nvPr/>
        </p:nvSpPr>
        <p:spPr>
          <a:xfrm>
            <a:off x="5645499" y="2998839"/>
            <a:ext cx="450501" cy="74725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603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6C17-29B5-4488-B16F-F402D08CB471}"/>
              </a:ext>
            </a:extLst>
          </p:cNvPr>
          <p:cNvSpPr txBox="1"/>
          <p:nvPr/>
        </p:nvSpPr>
        <p:spPr>
          <a:xfrm>
            <a:off x="11047669" y="3200780"/>
            <a:ext cx="65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TW-III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6A703-A34E-45DA-B60F-CA11C28572CF}"/>
              </a:ext>
            </a:extLst>
          </p:cNvPr>
          <p:cNvSpPr txBox="1"/>
          <p:nvPr/>
        </p:nvSpPr>
        <p:spPr>
          <a:xfrm>
            <a:off x="11327355" y="3135872"/>
            <a:ext cx="698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Target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35E9-840A-4E4F-987D-9461215D2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00" y="2082375"/>
            <a:ext cx="7220512" cy="3800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C6658C-EA53-44A5-9CD0-A7BD273F5EE1}"/>
              </a:ext>
            </a:extLst>
          </p:cNvPr>
          <p:cNvSpPr txBox="1"/>
          <p:nvPr/>
        </p:nvSpPr>
        <p:spPr>
          <a:xfrm>
            <a:off x="4645489" y="2784935"/>
            <a:ext cx="2811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Produksi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Biodiesel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Satuan Juta Kilo Liter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295FA-4267-43A6-812C-AC2900BE6647}"/>
              </a:ext>
            </a:extLst>
          </p:cNvPr>
          <p:cNvSpPr/>
          <p:nvPr/>
        </p:nvSpPr>
        <p:spPr>
          <a:xfrm>
            <a:off x="4510973" y="2924704"/>
            <a:ext cx="108000" cy="540000"/>
          </a:xfrm>
          <a:prstGeom prst="rect">
            <a:avLst/>
          </a:prstGeom>
          <a:solidFill>
            <a:srgbClr val="F15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ED08-DD34-46B8-892C-3994745B2A25}"/>
              </a:ext>
            </a:extLst>
          </p:cNvPr>
          <p:cNvSpPr/>
          <p:nvPr/>
        </p:nvSpPr>
        <p:spPr>
          <a:xfrm>
            <a:off x="408130" y="1288811"/>
            <a:ext cx="4841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Pemanfaatan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biodiesel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negeri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ahun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2019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sebesar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6,26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juta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kilo liter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(KL), setara penghematan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devisa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sekitar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US$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3,35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miliar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Rp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48,19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triliun.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B9B878-934D-4A55-AC2B-7CB7061895B8}"/>
              </a:ext>
            </a:extLst>
          </p:cNvPr>
          <p:cNvCxnSpPr/>
          <p:nvPr/>
        </p:nvCxnSpPr>
        <p:spPr>
          <a:xfrm>
            <a:off x="373380" y="1389522"/>
            <a:ext cx="0" cy="1094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EC694341-3C3E-479F-9EBE-FE65BA3F2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568"/>
            <a:ext cx="12192000" cy="2921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C85F7C-C652-4010-89B6-85A4DDF1264D}"/>
              </a:ext>
            </a:extLst>
          </p:cNvPr>
          <p:cNvSpPr txBox="1"/>
          <p:nvPr/>
        </p:nvSpPr>
        <p:spPr>
          <a:xfrm>
            <a:off x="525946" y="6530320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i="1" dirty="0">
                <a:latin typeface="Lato" panose="020F0502020204030203" pitchFamily="34" charset="0"/>
              </a:rPr>
              <a:t>Sumber: Kementerian ESDM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BF837BB-E6B6-47B1-A2C6-43AB1626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3" y="103681"/>
            <a:ext cx="10561527" cy="658382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INDUSTRIALISASI SAWIT UNTUK </a:t>
            </a:r>
            <a:r>
              <a:rPr lang="en-US" i="1" dirty="0"/>
              <a:t>BIOFUEL </a:t>
            </a:r>
            <a:r>
              <a:rPr lang="en-US" dirty="0"/>
              <a:t>YANG MAMPU MENGURANGI IMPOR DAN MENGHEMAT DEVISA NEGARA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72B7E2-DA25-435D-831B-F63E8D53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5AE8D2F-E3BB-4C4F-9977-3177930E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67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0F86F-FEE9-4726-83F8-DBD71D6C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3BB4-FC53-4129-A76E-437E1CE08963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1C67C-B591-4E43-809F-509A6982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42" y="56840"/>
            <a:ext cx="10561527" cy="658382"/>
          </a:xfrm>
        </p:spPr>
        <p:txBody>
          <a:bodyPr>
            <a:noAutofit/>
          </a:bodyPr>
          <a:lstStyle/>
          <a:p>
            <a:r>
              <a:rPr lang="en-US" sz="3200" dirty="0"/>
              <a:t>PERKEMBANGAN B30 DAN </a:t>
            </a:r>
            <a:br>
              <a:rPr lang="en-US" sz="3200" dirty="0"/>
            </a:br>
            <a:r>
              <a:rPr lang="en-US" sz="3200" dirty="0"/>
              <a:t>DAMPAKNYA TERHADAP PERKEBUNAN KELAPA SAWIT</a:t>
            </a:r>
            <a:endParaRPr lang="en-ID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D3B7A5-8991-4C42-A334-667EC83B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A6309D-81AB-49F1-80C0-0BC3F877A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6850" b="31145"/>
          <a:stretch/>
        </p:blipFill>
        <p:spPr>
          <a:xfrm>
            <a:off x="0" y="838089"/>
            <a:ext cx="7708829" cy="578342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103B8EB-51F7-4CFB-9A41-D40DF34D2C3D}"/>
              </a:ext>
            </a:extLst>
          </p:cNvPr>
          <p:cNvSpPr txBox="1">
            <a:spLocks/>
          </p:cNvSpPr>
          <p:nvPr/>
        </p:nvSpPr>
        <p:spPr>
          <a:xfrm>
            <a:off x="7708829" y="838089"/>
            <a:ext cx="4446659" cy="55295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 err="1"/>
              <a:t>Penerapan</a:t>
            </a:r>
            <a:r>
              <a:rPr lang="en-ID" dirty="0"/>
              <a:t> B30 </a:t>
            </a:r>
            <a:r>
              <a:rPr lang="en-ID" dirty="0" err="1"/>
              <a:t>merupakan</a:t>
            </a:r>
            <a:r>
              <a:rPr lang="en-ID" dirty="0"/>
              <a:t> program </a:t>
            </a:r>
            <a:r>
              <a:rPr lang="en-ID" dirty="0" err="1"/>
              <a:t>jangka</a:t>
            </a:r>
            <a:r>
              <a:rPr lang="en-ID" dirty="0"/>
              <a:t> Panjang</a:t>
            </a:r>
          </a:p>
          <a:p>
            <a:pPr marL="790575" indent="-342900">
              <a:buFont typeface="Wingdings" panose="05000000000000000000" pitchFamily="2" charset="2"/>
              <a:buChar char="§"/>
            </a:pPr>
            <a:r>
              <a:rPr lang="sv-SE" sz="1900" dirty="0"/>
              <a:t>Menekan defisit neraca perdagangan minyak dan gas (migas).</a:t>
            </a:r>
          </a:p>
          <a:p>
            <a:pPr marL="790575" indent="-342900">
              <a:buFont typeface="Wingdings" panose="05000000000000000000" pitchFamily="2" charset="2"/>
              <a:buChar char="§"/>
            </a:pPr>
            <a:r>
              <a:rPr lang="sv-SE" sz="1900" dirty="0"/>
              <a:t>Mendorong penyerapan pasar dalam negeri.</a:t>
            </a:r>
          </a:p>
          <a:p>
            <a:pPr marL="790575" indent="-342900">
              <a:buFont typeface="Wingdings" panose="05000000000000000000" pitchFamily="2" charset="2"/>
              <a:buChar char="§"/>
            </a:pPr>
            <a:r>
              <a:rPr lang="sv-SE" sz="1900" dirty="0"/>
              <a:t>Mengembangkan energi ramah lingkungan.</a:t>
            </a:r>
            <a:endParaRPr lang="en-ID" sz="1500" dirty="0"/>
          </a:p>
          <a:p>
            <a:pPr marL="269875" indent="-269875"/>
            <a:r>
              <a:rPr lang="sv-SE" dirty="0"/>
              <a:t>Data KemESDM 2013-2018 menunjukkan bahwa penerapan B20 berkorelasi positif terhadap perkembangan harga CPO.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DFC72-9A76-4B48-B2B7-0DA48A3DFB9A}"/>
              </a:ext>
            </a:extLst>
          </p:cNvPr>
          <p:cNvSpPr/>
          <p:nvPr/>
        </p:nvSpPr>
        <p:spPr>
          <a:xfrm>
            <a:off x="10729263" y="6367601"/>
            <a:ext cx="11833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rgbClr val="333333"/>
                </a:solidFill>
                <a:latin typeface="Open Sans"/>
              </a:rPr>
              <a:t>Sumber</a:t>
            </a:r>
            <a:r>
              <a:rPr lang="en-US" sz="1050" dirty="0">
                <a:solidFill>
                  <a:srgbClr val="333333"/>
                </a:solidFill>
                <a:latin typeface="Open Sans"/>
              </a:rPr>
              <a:t>: BPDPKS</a:t>
            </a:r>
            <a:endParaRPr lang="en-ID" sz="1050" dirty="0"/>
          </a:p>
        </p:txBody>
      </p:sp>
    </p:spTree>
    <p:extLst>
      <p:ext uri="{BB962C8B-B14F-4D97-AF65-F5344CB8AC3E}">
        <p14:creationId xmlns:p14="http://schemas.microsoft.com/office/powerpoint/2010/main" val="166151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43C00-6FA9-466D-B9B9-B5BF61799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2492293"/>
            <a:ext cx="9144000" cy="1995347"/>
          </a:xfrm>
        </p:spPr>
        <p:txBody>
          <a:bodyPr/>
          <a:lstStyle/>
          <a:p>
            <a:r>
              <a:rPr lang="en-US" dirty="0"/>
              <a:t>SELAMAT BEKERJA</a:t>
            </a:r>
            <a:br>
              <a:rPr lang="en-US" dirty="0"/>
            </a:br>
            <a:r>
              <a:rPr lang="en-US" sz="2400" dirty="0"/>
              <a:t>pertanian@bappenas.go.id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014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499053-E97C-4C6A-8C98-1123EFFDC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9" t="14493" r="9103" b="18116"/>
          <a:stretch/>
        </p:blipFill>
        <p:spPr>
          <a:xfrm>
            <a:off x="496422" y="1073425"/>
            <a:ext cx="11199156" cy="52180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500C26-8754-420E-8928-C5691068BC5D}"/>
              </a:ext>
            </a:extLst>
          </p:cNvPr>
          <p:cNvSpPr txBox="1">
            <a:spLocks/>
          </p:cNvSpPr>
          <p:nvPr/>
        </p:nvSpPr>
        <p:spPr>
          <a:xfrm>
            <a:off x="0" y="173791"/>
            <a:ext cx="12191999" cy="42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9" b="1" i="0">
                <a:solidFill>
                  <a:srgbClr val="77A25D"/>
                </a:solidFill>
                <a:latin typeface="Futura"/>
                <a:ea typeface="+mj-ea"/>
                <a:cs typeface="Futura"/>
              </a:defRPr>
            </a:lvl1pPr>
          </a:lstStyle>
          <a:p>
            <a:pPr algn="ctr" defTabSz="908285"/>
            <a:r>
              <a:rPr lang="en-ID" sz="2789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TUJUAN PROGRAM MANDATORI BIODIESEL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8A0D5D-1295-47ED-8DDB-CCA044FE3C24}"/>
              </a:ext>
            </a:extLst>
          </p:cNvPr>
          <p:cNvSpPr/>
          <p:nvPr/>
        </p:nvSpPr>
        <p:spPr>
          <a:xfrm>
            <a:off x="496422" y="4096139"/>
            <a:ext cx="3384884" cy="112900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A2FB3B-3302-4A3D-AD1E-00D20BD2BE68}"/>
              </a:ext>
            </a:extLst>
          </p:cNvPr>
          <p:cNvSpPr/>
          <p:nvPr/>
        </p:nvSpPr>
        <p:spPr>
          <a:xfrm>
            <a:off x="1656528" y="5470850"/>
            <a:ext cx="3384884" cy="112900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A3DB0E-751D-45CE-956C-20F6AB671E00}"/>
              </a:ext>
            </a:extLst>
          </p:cNvPr>
          <p:cNvSpPr/>
          <p:nvPr/>
        </p:nvSpPr>
        <p:spPr>
          <a:xfrm>
            <a:off x="7631230" y="5635690"/>
            <a:ext cx="2904242" cy="96416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CD7EF-769B-4548-A13E-5210A6A5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FABC1-CCC5-4262-B2A2-CAB92CEEE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0748C-A90E-4F44-85E5-855930CE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9208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CECF7-1F84-4819-8E24-4750958B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4" y="1219055"/>
            <a:ext cx="11875051" cy="47975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13F2CE-1844-4BC0-AA71-D9EC75C13CC1}"/>
              </a:ext>
            </a:extLst>
          </p:cNvPr>
          <p:cNvSpPr txBox="1">
            <a:spLocks/>
          </p:cNvSpPr>
          <p:nvPr/>
        </p:nvSpPr>
        <p:spPr>
          <a:xfrm>
            <a:off x="0" y="173791"/>
            <a:ext cx="121919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9" b="1" i="0">
                <a:solidFill>
                  <a:srgbClr val="77A25D"/>
                </a:solidFill>
                <a:latin typeface="Futura"/>
                <a:ea typeface="+mj-ea"/>
                <a:cs typeface="Futura"/>
              </a:defRPr>
            </a:lvl1pPr>
          </a:lstStyle>
          <a:p>
            <a:pPr algn="ctr" defTabSz="908285"/>
            <a:r>
              <a:rPr lang="en-ID" sz="24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TANTANGAN DAN PELUANG PROGRAM PENGEMBANGAN BBN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D52B4-C814-4809-BD0B-A2E4E331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B2238-8E6C-4D44-BAC1-13BD852F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710A8-039F-4A12-8687-1CDADDE0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35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258E-FF3E-4B99-BAAF-2C7146F9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575" y="147176"/>
            <a:ext cx="10561527" cy="658382"/>
          </a:xfrm>
        </p:spPr>
        <p:txBody>
          <a:bodyPr>
            <a:normAutofit fontScale="90000"/>
          </a:bodyPr>
          <a:lstStyle/>
          <a:p>
            <a:r>
              <a:rPr lang="en-ID" dirty="0"/>
              <a:t>MEWUJUDKAN PENELUSURAN PRODUK HULU HINGGA HILIR </a:t>
            </a:r>
            <a:br>
              <a:rPr lang="en-ID" dirty="0"/>
            </a:br>
            <a:r>
              <a:rPr lang="en-ID" dirty="0"/>
              <a:t>BERBASIS ELEKTRONIK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895BE-69EE-4A72-99E6-E99855B4A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3BB4-FC53-4129-A76E-437E1CE08963}" type="slidenum">
              <a:rPr lang="en-US" smtClean="0"/>
              <a:t>19</a:t>
            </a:fld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47C502-FBF5-41BE-98D8-9C29D6ACB6B5}"/>
              </a:ext>
            </a:extLst>
          </p:cNvPr>
          <p:cNvSpPr txBox="1">
            <a:spLocks/>
          </p:cNvSpPr>
          <p:nvPr/>
        </p:nvSpPr>
        <p:spPr>
          <a:xfrm>
            <a:off x="671400" y="1295400"/>
            <a:ext cx="8038793" cy="436768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Nomor Referensi : Propinsi, Kabupaten, Kecamatan, Tanggal Terima, Kode Asal Gapoktan)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Nama-Nama Pemilik (CPCL)  dari Produk 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Jenis Produk yang diterima: Nama produk, Varietas 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Lokasi Penanaman: Kabupaten, Kecamatan, Desa: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Luas Kawasan Produksi: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Tanggal Panen: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Kondisi Penerimaan Produk : Kadar air, Mutu Produk (Diskripsi cemaran batu, benda lain).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d-ID"/>
              <a:t>Perlakuan Produk di Rumah Kemas:  </a:t>
            </a:r>
            <a:r>
              <a:rPr lang="id-ID" i="1"/>
              <a:t>Pembersihan, Pembebasan OPT, Sanitasi</a:t>
            </a:r>
            <a:endParaRPr lang="id-ID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AC6CD-C48A-4783-8713-C36A5B3BC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42" y="1295400"/>
            <a:ext cx="2612326" cy="1731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3D736-91C1-4B96-80EC-E21C9D80B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52" y="3095193"/>
            <a:ext cx="3584808" cy="1525450"/>
          </a:xfrm>
          <a:prstGeom prst="rect">
            <a:avLst/>
          </a:prstGeom>
        </p:spPr>
      </p:pic>
      <p:sp>
        <p:nvSpPr>
          <p:cNvPr id="7" name="Right Arrow 5">
            <a:extLst>
              <a:ext uri="{FF2B5EF4-FFF2-40B4-BE49-F238E27FC236}">
                <a16:creationId xmlns:a16="http://schemas.microsoft.com/office/drawing/2014/main" id="{B88A4A74-0782-4744-8780-BCEEE37085C3}"/>
              </a:ext>
            </a:extLst>
          </p:cNvPr>
          <p:cNvSpPr/>
          <p:nvPr/>
        </p:nvSpPr>
        <p:spPr>
          <a:xfrm rot="17461114">
            <a:off x="8263191" y="4336619"/>
            <a:ext cx="806824" cy="78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85918-17ED-4C96-9F40-190475D64296}"/>
              </a:ext>
            </a:extLst>
          </p:cNvPr>
          <p:cNvSpPr txBox="1"/>
          <p:nvPr/>
        </p:nvSpPr>
        <p:spPr>
          <a:xfrm>
            <a:off x="6858000" y="524956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PEMBUKTIAN PRODUK INDONESIA DI LUAR NEGERI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22E20-7648-410A-ABB5-1EC597ADFA42}"/>
              </a:ext>
            </a:extLst>
          </p:cNvPr>
          <p:cNvSpPr/>
          <p:nvPr/>
        </p:nvSpPr>
        <p:spPr>
          <a:xfrm>
            <a:off x="10437495" y="6320346"/>
            <a:ext cx="16786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100" dirty="0"/>
              <a:t> (</a:t>
            </a:r>
            <a:r>
              <a:rPr lang="en-ID" sz="1100" dirty="0" err="1"/>
              <a:t>Sumber</a:t>
            </a:r>
            <a:r>
              <a:rPr lang="en-ID" sz="1100" dirty="0"/>
              <a:t>: </a:t>
            </a:r>
            <a:r>
              <a:rPr lang="en-ID" sz="1100" dirty="0" err="1"/>
              <a:t>Kemtan</a:t>
            </a:r>
            <a:r>
              <a:rPr lang="en-ID" sz="11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01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3008376"/>
            <a:ext cx="352425" cy="2705100"/>
          </a:xfrm>
          <a:custGeom>
            <a:avLst/>
            <a:gdLst/>
            <a:ahLst/>
            <a:cxnLst/>
            <a:rect l="l" t="t" r="r" b="b"/>
            <a:pathLst>
              <a:path w="352425" h="2705100">
                <a:moveTo>
                  <a:pt x="352044" y="0"/>
                </a:moveTo>
                <a:lnTo>
                  <a:pt x="0" y="0"/>
                </a:lnTo>
                <a:lnTo>
                  <a:pt x="0" y="2705100"/>
                </a:lnTo>
                <a:lnTo>
                  <a:pt x="352044" y="2705100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6863" y="3660647"/>
            <a:ext cx="352425" cy="2052955"/>
          </a:xfrm>
          <a:custGeom>
            <a:avLst/>
            <a:gdLst/>
            <a:ahLst/>
            <a:cxnLst/>
            <a:rect l="l" t="t" r="r" b="b"/>
            <a:pathLst>
              <a:path w="352425" h="2052954">
                <a:moveTo>
                  <a:pt x="352044" y="0"/>
                </a:moveTo>
                <a:lnTo>
                  <a:pt x="0" y="0"/>
                </a:lnTo>
                <a:lnTo>
                  <a:pt x="0" y="2052827"/>
                </a:lnTo>
                <a:lnTo>
                  <a:pt x="352044" y="2052827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2247" y="3877055"/>
            <a:ext cx="352425" cy="1836420"/>
          </a:xfrm>
          <a:custGeom>
            <a:avLst/>
            <a:gdLst/>
            <a:ahLst/>
            <a:cxnLst/>
            <a:rect l="l" t="t" r="r" b="b"/>
            <a:pathLst>
              <a:path w="352425" h="1836420">
                <a:moveTo>
                  <a:pt x="352044" y="0"/>
                </a:moveTo>
                <a:lnTo>
                  <a:pt x="0" y="0"/>
                </a:lnTo>
                <a:lnTo>
                  <a:pt x="0" y="1836420"/>
                </a:lnTo>
                <a:lnTo>
                  <a:pt x="352044" y="1836420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6107" y="3904488"/>
            <a:ext cx="352425" cy="1809114"/>
          </a:xfrm>
          <a:custGeom>
            <a:avLst/>
            <a:gdLst/>
            <a:ahLst/>
            <a:cxnLst/>
            <a:rect l="l" t="t" r="r" b="b"/>
            <a:pathLst>
              <a:path w="352425" h="1809114">
                <a:moveTo>
                  <a:pt x="352044" y="0"/>
                </a:moveTo>
                <a:lnTo>
                  <a:pt x="0" y="0"/>
                </a:lnTo>
                <a:lnTo>
                  <a:pt x="0" y="1808988"/>
                </a:lnTo>
                <a:lnTo>
                  <a:pt x="352044" y="1808988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1492" y="3934967"/>
            <a:ext cx="352425" cy="1778635"/>
          </a:xfrm>
          <a:custGeom>
            <a:avLst/>
            <a:gdLst/>
            <a:ahLst/>
            <a:cxnLst/>
            <a:rect l="l" t="t" r="r" b="b"/>
            <a:pathLst>
              <a:path w="352425" h="1778635">
                <a:moveTo>
                  <a:pt x="352044" y="0"/>
                </a:moveTo>
                <a:lnTo>
                  <a:pt x="0" y="0"/>
                </a:lnTo>
                <a:lnTo>
                  <a:pt x="0" y="1778507"/>
                </a:lnTo>
                <a:lnTo>
                  <a:pt x="352044" y="1778507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6876" y="3691128"/>
            <a:ext cx="352425" cy="2022475"/>
          </a:xfrm>
          <a:custGeom>
            <a:avLst/>
            <a:gdLst/>
            <a:ahLst/>
            <a:cxnLst/>
            <a:rect l="l" t="t" r="r" b="b"/>
            <a:pathLst>
              <a:path w="352425" h="2022475">
                <a:moveTo>
                  <a:pt x="352044" y="0"/>
                </a:moveTo>
                <a:lnTo>
                  <a:pt x="0" y="0"/>
                </a:lnTo>
                <a:lnTo>
                  <a:pt x="0" y="2022348"/>
                </a:lnTo>
                <a:lnTo>
                  <a:pt x="352044" y="2022348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0735" y="3712464"/>
            <a:ext cx="352425" cy="2001520"/>
          </a:xfrm>
          <a:custGeom>
            <a:avLst/>
            <a:gdLst/>
            <a:ahLst/>
            <a:cxnLst/>
            <a:rect l="l" t="t" r="r" b="b"/>
            <a:pathLst>
              <a:path w="352425" h="2001520">
                <a:moveTo>
                  <a:pt x="352044" y="0"/>
                </a:moveTo>
                <a:lnTo>
                  <a:pt x="0" y="0"/>
                </a:lnTo>
                <a:lnTo>
                  <a:pt x="0" y="2001012"/>
                </a:lnTo>
                <a:lnTo>
                  <a:pt x="352044" y="2001012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6120" y="4219955"/>
            <a:ext cx="352425" cy="1493520"/>
          </a:xfrm>
          <a:custGeom>
            <a:avLst/>
            <a:gdLst/>
            <a:ahLst/>
            <a:cxnLst/>
            <a:rect l="l" t="t" r="r" b="b"/>
            <a:pathLst>
              <a:path w="352425" h="1493520">
                <a:moveTo>
                  <a:pt x="352044" y="0"/>
                </a:moveTo>
                <a:lnTo>
                  <a:pt x="0" y="0"/>
                </a:lnTo>
                <a:lnTo>
                  <a:pt x="0" y="1493520"/>
                </a:lnTo>
                <a:lnTo>
                  <a:pt x="352044" y="1493520"/>
                </a:lnTo>
                <a:lnTo>
                  <a:pt x="3520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80809" y="4762500"/>
            <a:ext cx="3653790" cy="956310"/>
            <a:chOff x="380809" y="4762500"/>
            <a:chExt cx="3653790" cy="956310"/>
          </a:xfrm>
        </p:grpSpPr>
        <p:sp>
          <p:nvSpPr>
            <p:cNvPr id="11" name="object 11"/>
            <p:cNvSpPr/>
            <p:nvPr/>
          </p:nvSpPr>
          <p:spPr>
            <a:xfrm>
              <a:off x="3651504" y="4762500"/>
              <a:ext cx="352425" cy="951230"/>
            </a:xfrm>
            <a:custGeom>
              <a:avLst/>
              <a:gdLst/>
              <a:ahLst/>
              <a:cxnLst/>
              <a:rect l="l" t="t" r="r" b="b"/>
              <a:pathLst>
                <a:path w="352425" h="951229">
                  <a:moveTo>
                    <a:pt x="352044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352044" y="950976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5572" y="5713475"/>
              <a:ext cx="3644265" cy="0"/>
            </a:xfrm>
            <a:custGeom>
              <a:avLst/>
              <a:gdLst/>
              <a:ahLst/>
              <a:cxnLst/>
              <a:rect l="l" t="t" r="r" b="b"/>
              <a:pathLst>
                <a:path w="3644265">
                  <a:moveTo>
                    <a:pt x="0" y="0"/>
                  </a:moveTo>
                  <a:lnTo>
                    <a:pt x="364388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9694" y="2745994"/>
            <a:ext cx="5147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13.93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4468" y="3398265"/>
            <a:ext cx="417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13.51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4147" y="3614673"/>
            <a:ext cx="1238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13.37 </a:t>
            </a:r>
            <a:r>
              <a:rPr sz="1800" b="1" baseline="-9259" dirty="0">
                <a:solidFill>
                  <a:srgbClr val="6FAC46"/>
                </a:solidFill>
                <a:latin typeface="Carlito"/>
                <a:cs typeface="Carlito"/>
              </a:rPr>
              <a:t>13.36</a:t>
            </a:r>
            <a:r>
              <a:rPr sz="1800" b="1" spc="-75" baseline="-9259" dirty="0">
                <a:solidFill>
                  <a:srgbClr val="6FAC46"/>
                </a:solidFill>
                <a:latin typeface="Carlito"/>
                <a:cs typeface="Carlito"/>
              </a:rPr>
              <a:t> </a:t>
            </a:r>
            <a:r>
              <a:rPr sz="1800" b="1" baseline="-20833" dirty="0">
                <a:solidFill>
                  <a:srgbClr val="6FAC46"/>
                </a:solidFill>
                <a:latin typeface="Carlito"/>
                <a:cs typeface="Carlito"/>
              </a:rPr>
              <a:t>13.34</a:t>
            </a:r>
            <a:endParaRPr sz="1800" baseline="-20833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5501" y="3976686"/>
            <a:ext cx="40600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13.15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0971" y="4506076"/>
            <a:ext cx="425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12.81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228" y="5798921"/>
            <a:ext cx="416377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arlito"/>
                <a:cs typeface="Carlito"/>
              </a:rPr>
              <a:t>2010 2011 2012 2013 2014 2015 </a:t>
            </a:r>
            <a:r>
              <a:rPr sz="1300" b="1" dirty="0">
                <a:latin typeface="Carlito"/>
                <a:cs typeface="Carlito"/>
              </a:rPr>
              <a:t>2016 </a:t>
            </a:r>
            <a:r>
              <a:rPr sz="1300" b="1" spc="-5" dirty="0">
                <a:latin typeface="Carlito"/>
                <a:cs typeface="Carlito"/>
              </a:rPr>
              <a:t>2017</a:t>
            </a:r>
            <a:r>
              <a:rPr sz="1300" b="1" spc="35" dirty="0">
                <a:latin typeface="Carlito"/>
                <a:cs typeface="Carlito"/>
              </a:rPr>
              <a:t> </a:t>
            </a:r>
            <a:r>
              <a:rPr sz="1300" b="1" spc="-5" dirty="0">
                <a:latin typeface="Carlito"/>
                <a:cs typeface="Carlito"/>
              </a:rPr>
              <a:t>2018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4733" y="2491662"/>
            <a:ext cx="22009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Share </a:t>
            </a:r>
            <a:r>
              <a:rPr sz="1400" b="1" spc="-5" dirty="0" err="1">
                <a:latin typeface="Carlito"/>
                <a:cs typeface="Carlito"/>
              </a:rPr>
              <a:t>Sektor</a:t>
            </a:r>
            <a:r>
              <a:rPr sz="1400" b="1" spc="-90" dirty="0">
                <a:latin typeface="Carlito"/>
                <a:cs typeface="Carlito"/>
              </a:rPr>
              <a:t> </a:t>
            </a:r>
            <a:r>
              <a:rPr sz="1400" b="1" spc="-5" dirty="0" err="1">
                <a:latin typeface="Carlito"/>
                <a:cs typeface="Carlito"/>
              </a:rPr>
              <a:t>Pertanian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lang="id-ID" sz="1400" b="1" spc="-5" dirty="0">
                <a:latin typeface="Carlito"/>
                <a:cs typeface="Carlito"/>
              </a:rPr>
              <a:t>terhadap </a:t>
            </a:r>
            <a:r>
              <a:rPr lang="id-ID" sz="1400" b="1" dirty="0">
                <a:latin typeface="Carlito"/>
                <a:cs typeface="Carlito"/>
              </a:rPr>
              <a:t>PDB</a:t>
            </a:r>
            <a:r>
              <a:rPr lang="id-ID" sz="1400" b="1" spc="-95" dirty="0">
                <a:latin typeface="Carlito"/>
                <a:cs typeface="Carlito"/>
              </a:rPr>
              <a:t> </a:t>
            </a:r>
            <a:r>
              <a:rPr lang="id-ID" sz="1400" b="1" dirty="0">
                <a:latin typeface="Carlito"/>
                <a:cs typeface="Carlito"/>
              </a:rPr>
              <a:t>(%)</a:t>
            </a:r>
            <a:endParaRPr lang="id-ID" sz="14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9894" y="3040379"/>
            <a:ext cx="3496945" cy="1872614"/>
          </a:xfrm>
          <a:custGeom>
            <a:avLst/>
            <a:gdLst/>
            <a:ahLst/>
            <a:cxnLst/>
            <a:rect l="l" t="t" r="r" b="b"/>
            <a:pathLst>
              <a:path w="3496945" h="1872614">
                <a:moveTo>
                  <a:pt x="12166" y="0"/>
                </a:moveTo>
                <a:lnTo>
                  <a:pt x="0" y="22860"/>
                </a:lnTo>
                <a:lnTo>
                  <a:pt x="91503" y="71500"/>
                </a:lnTo>
                <a:lnTo>
                  <a:pt x="103657" y="48641"/>
                </a:lnTo>
                <a:lnTo>
                  <a:pt x="12166" y="0"/>
                </a:lnTo>
                <a:close/>
              </a:path>
              <a:path w="3496945" h="1872614">
                <a:moveTo>
                  <a:pt x="172288" y="85090"/>
                </a:moveTo>
                <a:lnTo>
                  <a:pt x="160121" y="108077"/>
                </a:lnTo>
                <a:lnTo>
                  <a:pt x="251625" y="156718"/>
                </a:lnTo>
                <a:lnTo>
                  <a:pt x="263778" y="133858"/>
                </a:lnTo>
                <a:lnTo>
                  <a:pt x="172288" y="85090"/>
                </a:lnTo>
                <a:close/>
              </a:path>
              <a:path w="3496945" h="1872614">
                <a:moveTo>
                  <a:pt x="332409" y="170307"/>
                </a:moveTo>
                <a:lnTo>
                  <a:pt x="320243" y="193167"/>
                </a:lnTo>
                <a:lnTo>
                  <a:pt x="411746" y="241808"/>
                </a:lnTo>
                <a:lnTo>
                  <a:pt x="423913" y="218948"/>
                </a:lnTo>
                <a:lnTo>
                  <a:pt x="332409" y="170307"/>
                </a:lnTo>
                <a:close/>
              </a:path>
              <a:path w="3496945" h="1872614">
                <a:moveTo>
                  <a:pt x="492531" y="255397"/>
                </a:moveTo>
                <a:lnTo>
                  <a:pt x="480364" y="278384"/>
                </a:lnTo>
                <a:lnTo>
                  <a:pt x="571868" y="327025"/>
                </a:lnTo>
                <a:lnTo>
                  <a:pt x="584034" y="304165"/>
                </a:lnTo>
                <a:lnTo>
                  <a:pt x="492531" y="255397"/>
                </a:lnTo>
                <a:close/>
              </a:path>
              <a:path w="3496945" h="1872614">
                <a:moveTo>
                  <a:pt x="652653" y="340614"/>
                </a:moveTo>
                <a:lnTo>
                  <a:pt x="640486" y="363474"/>
                </a:lnTo>
                <a:lnTo>
                  <a:pt x="732015" y="412115"/>
                </a:lnTo>
                <a:lnTo>
                  <a:pt x="744207" y="389255"/>
                </a:lnTo>
                <a:lnTo>
                  <a:pt x="652653" y="340614"/>
                </a:lnTo>
                <a:close/>
              </a:path>
              <a:path w="3496945" h="1872614">
                <a:moveTo>
                  <a:pt x="812787" y="425704"/>
                </a:moveTo>
                <a:lnTo>
                  <a:pt x="800595" y="448691"/>
                </a:lnTo>
                <a:lnTo>
                  <a:pt x="892162" y="497332"/>
                </a:lnTo>
                <a:lnTo>
                  <a:pt x="904227" y="474472"/>
                </a:lnTo>
                <a:lnTo>
                  <a:pt x="812787" y="425704"/>
                </a:lnTo>
                <a:close/>
              </a:path>
              <a:path w="3496945" h="1872614">
                <a:moveTo>
                  <a:pt x="972934" y="510921"/>
                </a:moveTo>
                <a:lnTo>
                  <a:pt x="960742" y="533781"/>
                </a:lnTo>
                <a:lnTo>
                  <a:pt x="1052182" y="582422"/>
                </a:lnTo>
                <a:lnTo>
                  <a:pt x="1064374" y="559562"/>
                </a:lnTo>
                <a:lnTo>
                  <a:pt x="972934" y="510921"/>
                </a:lnTo>
                <a:close/>
              </a:path>
              <a:path w="3496945" h="1872614">
                <a:moveTo>
                  <a:pt x="1132954" y="596011"/>
                </a:moveTo>
                <a:lnTo>
                  <a:pt x="1120889" y="618998"/>
                </a:lnTo>
                <a:lnTo>
                  <a:pt x="1212329" y="667639"/>
                </a:lnTo>
                <a:lnTo>
                  <a:pt x="1224521" y="644779"/>
                </a:lnTo>
                <a:lnTo>
                  <a:pt x="1132954" y="596011"/>
                </a:lnTo>
                <a:close/>
              </a:path>
              <a:path w="3496945" h="1872614">
                <a:moveTo>
                  <a:pt x="1293101" y="681228"/>
                </a:moveTo>
                <a:lnTo>
                  <a:pt x="1281036" y="704088"/>
                </a:lnTo>
                <a:lnTo>
                  <a:pt x="1372476" y="752729"/>
                </a:lnTo>
                <a:lnTo>
                  <a:pt x="1384668" y="729869"/>
                </a:lnTo>
                <a:lnTo>
                  <a:pt x="1293101" y="681228"/>
                </a:lnTo>
                <a:close/>
              </a:path>
              <a:path w="3496945" h="1872614">
                <a:moveTo>
                  <a:pt x="1453248" y="766318"/>
                </a:moveTo>
                <a:lnTo>
                  <a:pt x="1441056" y="789305"/>
                </a:lnTo>
                <a:lnTo>
                  <a:pt x="1532623" y="837946"/>
                </a:lnTo>
                <a:lnTo>
                  <a:pt x="1544815" y="815086"/>
                </a:lnTo>
                <a:lnTo>
                  <a:pt x="1453248" y="766318"/>
                </a:lnTo>
                <a:close/>
              </a:path>
              <a:path w="3496945" h="1872614">
                <a:moveTo>
                  <a:pt x="1613395" y="851535"/>
                </a:moveTo>
                <a:lnTo>
                  <a:pt x="1601203" y="874395"/>
                </a:lnTo>
                <a:lnTo>
                  <a:pt x="1692770" y="923036"/>
                </a:lnTo>
                <a:lnTo>
                  <a:pt x="1704835" y="900176"/>
                </a:lnTo>
                <a:lnTo>
                  <a:pt x="1613395" y="851535"/>
                </a:lnTo>
                <a:close/>
              </a:path>
              <a:path w="3496945" h="1872614">
                <a:moveTo>
                  <a:pt x="1773542" y="936625"/>
                </a:moveTo>
                <a:lnTo>
                  <a:pt x="1761350" y="959612"/>
                </a:lnTo>
                <a:lnTo>
                  <a:pt x="1852790" y="1008253"/>
                </a:lnTo>
                <a:lnTo>
                  <a:pt x="1864982" y="985393"/>
                </a:lnTo>
                <a:lnTo>
                  <a:pt x="1773542" y="936625"/>
                </a:lnTo>
                <a:close/>
              </a:path>
              <a:path w="3496945" h="1872614">
                <a:moveTo>
                  <a:pt x="1933562" y="1021842"/>
                </a:moveTo>
                <a:lnTo>
                  <a:pt x="1921497" y="1044702"/>
                </a:lnTo>
                <a:lnTo>
                  <a:pt x="2012937" y="1093343"/>
                </a:lnTo>
                <a:lnTo>
                  <a:pt x="2025129" y="1070483"/>
                </a:lnTo>
                <a:lnTo>
                  <a:pt x="1933562" y="1021842"/>
                </a:lnTo>
                <a:close/>
              </a:path>
              <a:path w="3496945" h="1872614">
                <a:moveTo>
                  <a:pt x="2093709" y="1106932"/>
                </a:moveTo>
                <a:lnTo>
                  <a:pt x="2081644" y="1129792"/>
                </a:lnTo>
                <a:lnTo>
                  <a:pt x="2173084" y="1178560"/>
                </a:lnTo>
                <a:lnTo>
                  <a:pt x="2185276" y="1155700"/>
                </a:lnTo>
                <a:lnTo>
                  <a:pt x="2093709" y="1106932"/>
                </a:lnTo>
                <a:close/>
              </a:path>
              <a:path w="3496945" h="1872614">
                <a:moveTo>
                  <a:pt x="2253856" y="1192149"/>
                </a:moveTo>
                <a:lnTo>
                  <a:pt x="2241664" y="1215009"/>
                </a:lnTo>
                <a:lnTo>
                  <a:pt x="2333231" y="1263650"/>
                </a:lnTo>
                <a:lnTo>
                  <a:pt x="2345423" y="1240790"/>
                </a:lnTo>
                <a:lnTo>
                  <a:pt x="2253856" y="1192149"/>
                </a:lnTo>
                <a:close/>
              </a:path>
              <a:path w="3496945" h="1872614">
                <a:moveTo>
                  <a:pt x="2414003" y="1277239"/>
                </a:moveTo>
                <a:lnTo>
                  <a:pt x="2401811" y="1300099"/>
                </a:lnTo>
                <a:lnTo>
                  <a:pt x="2493378" y="1348867"/>
                </a:lnTo>
                <a:lnTo>
                  <a:pt x="2505443" y="1326007"/>
                </a:lnTo>
                <a:lnTo>
                  <a:pt x="2414003" y="1277239"/>
                </a:lnTo>
                <a:close/>
              </a:path>
              <a:path w="3496945" h="1872614">
                <a:moveTo>
                  <a:pt x="2574150" y="1362456"/>
                </a:moveTo>
                <a:lnTo>
                  <a:pt x="2561958" y="1385316"/>
                </a:lnTo>
                <a:lnTo>
                  <a:pt x="2653398" y="1433957"/>
                </a:lnTo>
                <a:lnTo>
                  <a:pt x="2665590" y="1411097"/>
                </a:lnTo>
                <a:lnTo>
                  <a:pt x="2574150" y="1362456"/>
                </a:lnTo>
                <a:close/>
              </a:path>
              <a:path w="3496945" h="1872614">
                <a:moveTo>
                  <a:pt x="2734170" y="1447546"/>
                </a:moveTo>
                <a:lnTo>
                  <a:pt x="2722105" y="1470406"/>
                </a:lnTo>
                <a:lnTo>
                  <a:pt x="2813545" y="1519174"/>
                </a:lnTo>
                <a:lnTo>
                  <a:pt x="2825737" y="1496314"/>
                </a:lnTo>
                <a:lnTo>
                  <a:pt x="2734170" y="1447546"/>
                </a:lnTo>
                <a:close/>
              </a:path>
              <a:path w="3496945" h="1872614">
                <a:moveTo>
                  <a:pt x="2894317" y="1532763"/>
                </a:moveTo>
                <a:lnTo>
                  <a:pt x="2882252" y="1555623"/>
                </a:lnTo>
                <a:lnTo>
                  <a:pt x="2973692" y="1604264"/>
                </a:lnTo>
                <a:lnTo>
                  <a:pt x="2985884" y="1581404"/>
                </a:lnTo>
                <a:lnTo>
                  <a:pt x="2894317" y="1532763"/>
                </a:lnTo>
                <a:close/>
              </a:path>
              <a:path w="3496945" h="1872614">
                <a:moveTo>
                  <a:pt x="3054464" y="1617853"/>
                </a:moveTo>
                <a:lnTo>
                  <a:pt x="3042272" y="1640713"/>
                </a:lnTo>
                <a:lnTo>
                  <a:pt x="3133839" y="1689481"/>
                </a:lnTo>
                <a:lnTo>
                  <a:pt x="3146031" y="1666494"/>
                </a:lnTo>
                <a:lnTo>
                  <a:pt x="3054464" y="1617853"/>
                </a:lnTo>
                <a:close/>
              </a:path>
              <a:path w="3496945" h="1872614">
                <a:moveTo>
                  <a:pt x="3214611" y="1703070"/>
                </a:moveTo>
                <a:lnTo>
                  <a:pt x="3202419" y="1725930"/>
                </a:lnTo>
                <a:lnTo>
                  <a:pt x="3293986" y="1774571"/>
                </a:lnTo>
                <a:lnTo>
                  <a:pt x="3306051" y="1751711"/>
                </a:lnTo>
                <a:lnTo>
                  <a:pt x="3214611" y="1703070"/>
                </a:lnTo>
                <a:close/>
              </a:path>
              <a:path w="3496945" h="1872614">
                <a:moveTo>
                  <a:pt x="3425659" y="1844669"/>
                </a:moveTo>
                <a:lnTo>
                  <a:pt x="3376536" y="1846580"/>
                </a:lnTo>
                <a:lnTo>
                  <a:pt x="3371075" y="1852676"/>
                </a:lnTo>
                <a:lnTo>
                  <a:pt x="3371583" y="1866900"/>
                </a:lnTo>
                <a:lnTo>
                  <a:pt x="3377679" y="1872488"/>
                </a:lnTo>
                <a:lnTo>
                  <a:pt x="3496805" y="1867789"/>
                </a:lnTo>
                <a:lnTo>
                  <a:pt x="3493588" y="1862582"/>
                </a:lnTo>
                <a:lnTo>
                  <a:pt x="3463150" y="1862582"/>
                </a:lnTo>
                <a:lnTo>
                  <a:pt x="3461422" y="1859788"/>
                </a:lnTo>
                <a:lnTo>
                  <a:pt x="3454006" y="1859788"/>
                </a:lnTo>
                <a:lnTo>
                  <a:pt x="3425659" y="1844669"/>
                </a:lnTo>
                <a:close/>
              </a:path>
              <a:path w="3496945" h="1872614">
                <a:moveTo>
                  <a:pt x="3473691" y="1842770"/>
                </a:moveTo>
                <a:lnTo>
                  <a:pt x="3462804" y="1843200"/>
                </a:lnTo>
                <a:lnTo>
                  <a:pt x="3457430" y="1853332"/>
                </a:lnTo>
                <a:lnTo>
                  <a:pt x="3463150" y="1862582"/>
                </a:lnTo>
                <a:lnTo>
                  <a:pt x="3473691" y="1842770"/>
                </a:lnTo>
                <a:close/>
              </a:path>
              <a:path w="3496945" h="1872614">
                <a:moveTo>
                  <a:pt x="3481347" y="1842770"/>
                </a:moveTo>
                <a:lnTo>
                  <a:pt x="3473691" y="1842770"/>
                </a:lnTo>
                <a:lnTo>
                  <a:pt x="3463150" y="1862582"/>
                </a:lnTo>
                <a:lnTo>
                  <a:pt x="3493588" y="1862582"/>
                </a:lnTo>
                <a:lnTo>
                  <a:pt x="3481347" y="1842770"/>
                </a:lnTo>
                <a:close/>
              </a:path>
              <a:path w="3496945" h="1872614">
                <a:moveTo>
                  <a:pt x="3451441" y="1843649"/>
                </a:moveTo>
                <a:lnTo>
                  <a:pt x="3425659" y="1844669"/>
                </a:lnTo>
                <a:lnTo>
                  <a:pt x="3454006" y="1859788"/>
                </a:lnTo>
                <a:lnTo>
                  <a:pt x="3457430" y="1853332"/>
                </a:lnTo>
                <a:lnTo>
                  <a:pt x="3451441" y="1843649"/>
                </a:lnTo>
                <a:close/>
              </a:path>
              <a:path w="3496945" h="1872614">
                <a:moveTo>
                  <a:pt x="3457430" y="1853332"/>
                </a:moveTo>
                <a:lnTo>
                  <a:pt x="3454006" y="1859788"/>
                </a:lnTo>
                <a:lnTo>
                  <a:pt x="3461422" y="1859788"/>
                </a:lnTo>
                <a:lnTo>
                  <a:pt x="3457430" y="1853332"/>
                </a:lnTo>
                <a:close/>
              </a:path>
              <a:path w="3496945" h="1872614">
                <a:moveTo>
                  <a:pt x="3462804" y="1843200"/>
                </a:moveTo>
                <a:lnTo>
                  <a:pt x="3451441" y="1843649"/>
                </a:lnTo>
                <a:lnTo>
                  <a:pt x="3457430" y="1853332"/>
                </a:lnTo>
                <a:lnTo>
                  <a:pt x="3462804" y="1843200"/>
                </a:lnTo>
                <a:close/>
              </a:path>
              <a:path w="3496945" h="1872614">
                <a:moveTo>
                  <a:pt x="3374758" y="1788160"/>
                </a:moveTo>
                <a:lnTo>
                  <a:pt x="3362566" y="1811020"/>
                </a:lnTo>
                <a:lnTo>
                  <a:pt x="3425659" y="1844669"/>
                </a:lnTo>
                <a:lnTo>
                  <a:pt x="3451441" y="1843649"/>
                </a:lnTo>
                <a:lnTo>
                  <a:pt x="3437893" y="1821744"/>
                </a:lnTo>
                <a:lnTo>
                  <a:pt x="3374758" y="1788160"/>
                </a:lnTo>
                <a:close/>
              </a:path>
              <a:path w="3496945" h="1872614">
                <a:moveTo>
                  <a:pt x="3437893" y="1821744"/>
                </a:moveTo>
                <a:lnTo>
                  <a:pt x="3451441" y="1843649"/>
                </a:lnTo>
                <a:lnTo>
                  <a:pt x="3462804" y="1843200"/>
                </a:lnTo>
                <a:lnTo>
                  <a:pt x="3466198" y="1836801"/>
                </a:lnTo>
                <a:lnTo>
                  <a:pt x="3437893" y="1821744"/>
                </a:lnTo>
                <a:close/>
              </a:path>
              <a:path w="3496945" h="1872614">
                <a:moveTo>
                  <a:pt x="3426066" y="1764411"/>
                </a:moveTo>
                <a:lnTo>
                  <a:pt x="3413874" y="1772031"/>
                </a:lnTo>
                <a:lnTo>
                  <a:pt x="3412096" y="1780032"/>
                </a:lnTo>
                <a:lnTo>
                  <a:pt x="3437893" y="1821744"/>
                </a:lnTo>
                <a:lnTo>
                  <a:pt x="3466198" y="1836801"/>
                </a:lnTo>
                <a:lnTo>
                  <a:pt x="3462804" y="1843200"/>
                </a:lnTo>
                <a:lnTo>
                  <a:pt x="3473691" y="1842770"/>
                </a:lnTo>
                <a:lnTo>
                  <a:pt x="3481347" y="1842770"/>
                </a:lnTo>
                <a:lnTo>
                  <a:pt x="3437877" y="1772412"/>
                </a:lnTo>
                <a:lnTo>
                  <a:pt x="3434067" y="1766316"/>
                </a:lnTo>
                <a:lnTo>
                  <a:pt x="3426066" y="17644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3410" y="1058621"/>
            <a:ext cx="261366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Pangsa sektor </a:t>
            </a:r>
            <a:r>
              <a:rPr sz="2000" spc="-5" dirty="0">
                <a:latin typeface="Carlito"/>
                <a:cs typeface="Carlito"/>
              </a:rPr>
              <a:t>pertanian  terhadap </a:t>
            </a:r>
            <a:r>
              <a:rPr sz="2000" dirty="0">
                <a:latin typeface="Carlito"/>
                <a:cs typeface="Carlito"/>
              </a:rPr>
              <a:t>PDB </a:t>
            </a:r>
            <a:r>
              <a:rPr sz="2000" spc="-5" dirty="0">
                <a:latin typeface="Carlito"/>
                <a:cs typeface="Carlito"/>
              </a:rPr>
              <a:t>cenderung  </a:t>
            </a:r>
            <a:r>
              <a:rPr sz="2000" spc="-80" dirty="0">
                <a:latin typeface="Carlito"/>
                <a:cs typeface="Carlito"/>
              </a:rPr>
              <a:t>menurun</a:t>
            </a:r>
            <a:r>
              <a:rPr sz="2000" spc="-80" dirty="0"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67237" y="2964179"/>
            <a:ext cx="3653790" cy="2757170"/>
            <a:chOff x="4567237" y="2964179"/>
            <a:chExt cx="3653790" cy="2757170"/>
          </a:xfrm>
        </p:grpSpPr>
        <p:sp>
          <p:nvSpPr>
            <p:cNvPr id="25" name="object 25"/>
            <p:cNvSpPr/>
            <p:nvPr/>
          </p:nvSpPr>
          <p:spPr>
            <a:xfrm>
              <a:off x="4599432" y="2964179"/>
              <a:ext cx="3590925" cy="2752725"/>
            </a:xfrm>
            <a:custGeom>
              <a:avLst/>
              <a:gdLst/>
              <a:ahLst/>
              <a:cxnLst/>
              <a:rect l="l" t="t" r="r" b="b"/>
              <a:pathLst>
                <a:path w="3590925" h="2752725">
                  <a:moveTo>
                    <a:pt x="352044" y="0"/>
                  </a:moveTo>
                  <a:lnTo>
                    <a:pt x="0" y="0"/>
                  </a:lnTo>
                  <a:lnTo>
                    <a:pt x="0" y="2752344"/>
                  </a:lnTo>
                  <a:lnTo>
                    <a:pt x="352044" y="2752344"/>
                  </a:lnTo>
                  <a:lnTo>
                    <a:pt x="352044" y="0"/>
                  </a:lnTo>
                  <a:close/>
                </a:path>
                <a:path w="3590925" h="2752725">
                  <a:moveTo>
                    <a:pt x="755904" y="108204"/>
                  </a:moveTo>
                  <a:lnTo>
                    <a:pt x="403860" y="108204"/>
                  </a:lnTo>
                  <a:lnTo>
                    <a:pt x="403860" y="2752344"/>
                  </a:lnTo>
                  <a:lnTo>
                    <a:pt x="755904" y="2752344"/>
                  </a:lnTo>
                  <a:lnTo>
                    <a:pt x="755904" y="108204"/>
                  </a:lnTo>
                  <a:close/>
                </a:path>
                <a:path w="3590925" h="2752725">
                  <a:moveTo>
                    <a:pt x="1161288" y="230124"/>
                  </a:moveTo>
                  <a:lnTo>
                    <a:pt x="809244" y="230124"/>
                  </a:lnTo>
                  <a:lnTo>
                    <a:pt x="809244" y="2752344"/>
                  </a:lnTo>
                  <a:lnTo>
                    <a:pt x="1161288" y="2752344"/>
                  </a:lnTo>
                  <a:lnTo>
                    <a:pt x="1161288" y="230124"/>
                  </a:lnTo>
                  <a:close/>
                </a:path>
                <a:path w="3590925" h="2752725">
                  <a:moveTo>
                    <a:pt x="1566672" y="394716"/>
                  </a:moveTo>
                  <a:lnTo>
                    <a:pt x="1214628" y="394716"/>
                  </a:lnTo>
                  <a:lnTo>
                    <a:pt x="1214628" y="2752344"/>
                  </a:lnTo>
                  <a:lnTo>
                    <a:pt x="1566672" y="2752344"/>
                  </a:lnTo>
                  <a:lnTo>
                    <a:pt x="1566672" y="394716"/>
                  </a:lnTo>
                  <a:close/>
                </a:path>
                <a:path w="3590925" h="2752725">
                  <a:moveTo>
                    <a:pt x="1970532" y="376428"/>
                  </a:moveTo>
                  <a:lnTo>
                    <a:pt x="1618488" y="376428"/>
                  </a:lnTo>
                  <a:lnTo>
                    <a:pt x="1618488" y="2752344"/>
                  </a:lnTo>
                  <a:lnTo>
                    <a:pt x="1970532" y="2752344"/>
                  </a:lnTo>
                  <a:lnTo>
                    <a:pt x="1970532" y="376428"/>
                  </a:lnTo>
                  <a:close/>
                </a:path>
                <a:path w="3590925" h="2752725">
                  <a:moveTo>
                    <a:pt x="2375916" y="411480"/>
                  </a:moveTo>
                  <a:lnTo>
                    <a:pt x="2023872" y="411480"/>
                  </a:lnTo>
                  <a:lnTo>
                    <a:pt x="2023872" y="2752344"/>
                  </a:lnTo>
                  <a:lnTo>
                    <a:pt x="2375916" y="2752344"/>
                  </a:lnTo>
                  <a:lnTo>
                    <a:pt x="2375916" y="411480"/>
                  </a:lnTo>
                  <a:close/>
                </a:path>
                <a:path w="3590925" h="2752725">
                  <a:moveTo>
                    <a:pt x="2781300" y="592836"/>
                  </a:moveTo>
                  <a:lnTo>
                    <a:pt x="2429256" y="592836"/>
                  </a:lnTo>
                  <a:lnTo>
                    <a:pt x="2429256" y="2752344"/>
                  </a:lnTo>
                  <a:lnTo>
                    <a:pt x="2781300" y="2752344"/>
                  </a:lnTo>
                  <a:lnTo>
                    <a:pt x="2781300" y="592836"/>
                  </a:lnTo>
                  <a:close/>
                </a:path>
                <a:path w="3590925" h="2752725">
                  <a:moveTo>
                    <a:pt x="3185160" y="733044"/>
                  </a:moveTo>
                  <a:lnTo>
                    <a:pt x="2833116" y="733044"/>
                  </a:lnTo>
                  <a:lnTo>
                    <a:pt x="2833116" y="2752344"/>
                  </a:lnTo>
                  <a:lnTo>
                    <a:pt x="3185160" y="2752344"/>
                  </a:lnTo>
                  <a:lnTo>
                    <a:pt x="3185160" y="733044"/>
                  </a:lnTo>
                  <a:close/>
                </a:path>
                <a:path w="3590925" h="2752725">
                  <a:moveTo>
                    <a:pt x="3590544" y="850392"/>
                  </a:moveTo>
                  <a:lnTo>
                    <a:pt x="3238500" y="850392"/>
                  </a:lnTo>
                  <a:lnTo>
                    <a:pt x="3238500" y="2752344"/>
                  </a:lnTo>
                  <a:lnTo>
                    <a:pt x="3590544" y="2752344"/>
                  </a:lnTo>
                  <a:lnTo>
                    <a:pt x="3590544" y="850392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000" y="5716523"/>
              <a:ext cx="3644265" cy="0"/>
            </a:xfrm>
            <a:custGeom>
              <a:avLst/>
              <a:gdLst/>
              <a:ahLst/>
              <a:cxnLst/>
              <a:rect l="l" t="t" r="r" b="b"/>
              <a:pathLst>
                <a:path w="3644265">
                  <a:moveTo>
                    <a:pt x="0" y="0"/>
                  </a:moveTo>
                  <a:lnTo>
                    <a:pt x="364388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72001" y="2701544"/>
            <a:ext cx="3928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22.04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91861" y="2810383"/>
            <a:ext cx="4050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21.76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96865" y="2931109"/>
            <a:ext cx="470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21.45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96787" y="3380640"/>
            <a:ext cx="4051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20.52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01916" y="3502404"/>
            <a:ext cx="5034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20.16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45243" y="3620067"/>
            <a:ext cx="4225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19.86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95240" y="5801664"/>
            <a:ext cx="390036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arlito"/>
                <a:cs typeface="Carlito"/>
              </a:rPr>
              <a:t>2010 2011 2012 2013 2014 2015 2016 2017</a:t>
            </a:r>
            <a:r>
              <a:rPr sz="1300" b="1" spc="85" dirty="0">
                <a:latin typeface="Carlito"/>
                <a:cs typeface="Carlito"/>
              </a:rPr>
              <a:t> </a:t>
            </a:r>
            <a:r>
              <a:rPr sz="1300" b="1" spc="-5" dirty="0">
                <a:latin typeface="Carlito"/>
                <a:cs typeface="Carlito"/>
              </a:rPr>
              <a:t>2018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03722" y="2588527"/>
            <a:ext cx="20167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rlito"/>
                <a:cs typeface="Carlito"/>
              </a:rPr>
              <a:t>Share </a:t>
            </a:r>
            <a:r>
              <a:rPr sz="1400" b="1" spc="-5" dirty="0">
                <a:latin typeface="Carlito"/>
                <a:cs typeface="Carlito"/>
              </a:rPr>
              <a:t>Sektor</a:t>
            </a:r>
            <a:r>
              <a:rPr sz="1400" b="1" spc="-4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Industri</a:t>
            </a:r>
            <a:endParaRPr sz="1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b="1" spc="-5" dirty="0">
                <a:latin typeface="Carlito"/>
                <a:cs typeface="Carlito"/>
              </a:rPr>
              <a:t>terhadap PDB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(%)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94884" y="3001264"/>
            <a:ext cx="3453765" cy="981710"/>
          </a:xfrm>
          <a:custGeom>
            <a:avLst/>
            <a:gdLst/>
            <a:ahLst/>
            <a:cxnLst/>
            <a:rect l="l" t="t" r="r" b="b"/>
            <a:pathLst>
              <a:path w="3453765" h="981710">
                <a:moveTo>
                  <a:pt x="6857" y="0"/>
                </a:moveTo>
                <a:lnTo>
                  <a:pt x="0" y="24891"/>
                </a:lnTo>
                <a:lnTo>
                  <a:pt x="100075" y="52197"/>
                </a:lnTo>
                <a:lnTo>
                  <a:pt x="106806" y="27177"/>
                </a:lnTo>
                <a:lnTo>
                  <a:pt x="6857" y="0"/>
                </a:lnTo>
                <a:close/>
              </a:path>
              <a:path w="3453765" h="981710">
                <a:moveTo>
                  <a:pt x="181863" y="47498"/>
                </a:moveTo>
                <a:lnTo>
                  <a:pt x="175005" y="72516"/>
                </a:lnTo>
                <a:lnTo>
                  <a:pt x="275081" y="99695"/>
                </a:lnTo>
                <a:lnTo>
                  <a:pt x="281813" y="74675"/>
                </a:lnTo>
                <a:lnTo>
                  <a:pt x="181863" y="47498"/>
                </a:lnTo>
                <a:close/>
              </a:path>
              <a:path w="3453765" h="981710">
                <a:moveTo>
                  <a:pt x="356869" y="95123"/>
                </a:moveTo>
                <a:lnTo>
                  <a:pt x="350012" y="120141"/>
                </a:lnTo>
                <a:lnTo>
                  <a:pt x="450088" y="147320"/>
                </a:lnTo>
                <a:lnTo>
                  <a:pt x="456818" y="122300"/>
                </a:lnTo>
                <a:lnTo>
                  <a:pt x="356869" y="95123"/>
                </a:lnTo>
                <a:close/>
              </a:path>
              <a:path w="3453765" h="981710">
                <a:moveTo>
                  <a:pt x="531876" y="142748"/>
                </a:moveTo>
                <a:lnTo>
                  <a:pt x="525017" y="167639"/>
                </a:lnTo>
                <a:lnTo>
                  <a:pt x="625093" y="194945"/>
                </a:lnTo>
                <a:lnTo>
                  <a:pt x="631825" y="169925"/>
                </a:lnTo>
                <a:lnTo>
                  <a:pt x="531876" y="142748"/>
                </a:lnTo>
                <a:close/>
              </a:path>
              <a:path w="3453765" h="981710">
                <a:moveTo>
                  <a:pt x="706881" y="190246"/>
                </a:moveTo>
                <a:lnTo>
                  <a:pt x="700024" y="215264"/>
                </a:lnTo>
                <a:lnTo>
                  <a:pt x="799973" y="242443"/>
                </a:lnTo>
                <a:lnTo>
                  <a:pt x="806830" y="217424"/>
                </a:lnTo>
                <a:lnTo>
                  <a:pt x="706881" y="190246"/>
                </a:lnTo>
                <a:close/>
              </a:path>
              <a:path w="3453765" h="981710">
                <a:moveTo>
                  <a:pt x="881888" y="237871"/>
                </a:moveTo>
                <a:lnTo>
                  <a:pt x="875029" y="262889"/>
                </a:lnTo>
                <a:lnTo>
                  <a:pt x="974978" y="290068"/>
                </a:lnTo>
                <a:lnTo>
                  <a:pt x="981837" y="265049"/>
                </a:lnTo>
                <a:lnTo>
                  <a:pt x="881888" y="237871"/>
                </a:lnTo>
                <a:close/>
              </a:path>
              <a:path w="3453765" h="981710">
                <a:moveTo>
                  <a:pt x="1056893" y="285496"/>
                </a:moveTo>
                <a:lnTo>
                  <a:pt x="1050036" y="310514"/>
                </a:lnTo>
                <a:lnTo>
                  <a:pt x="1149985" y="337693"/>
                </a:lnTo>
                <a:lnTo>
                  <a:pt x="1156842" y="312674"/>
                </a:lnTo>
                <a:lnTo>
                  <a:pt x="1056893" y="285496"/>
                </a:lnTo>
                <a:close/>
              </a:path>
              <a:path w="3453765" h="981710">
                <a:moveTo>
                  <a:pt x="1231900" y="332994"/>
                </a:moveTo>
                <a:lnTo>
                  <a:pt x="1225041" y="358013"/>
                </a:lnTo>
                <a:lnTo>
                  <a:pt x="1324990" y="385190"/>
                </a:lnTo>
                <a:lnTo>
                  <a:pt x="1331849" y="360299"/>
                </a:lnTo>
                <a:lnTo>
                  <a:pt x="1231900" y="332994"/>
                </a:lnTo>
                <a:close/>
              </a:path>
              <a:path w="3453765" h="981710">
                <a:moveTo>
                  <a:pt x="1406778" y="380619"/>
                </a:moveTo>
                <a:lnTo>
                  <a:pt x="1400048" y="405638"/>
                </a:lnTo>
                <a:lnTo>
                  <a:pt x="1499997" y="432815"/>
                </a:lnTo>
                <a:lnTo>
                  <a:pt x="1506854" y="407797"/>
                </a:lnTo>
                <a:lnTo>
                  <a:pt x="1406778" y="380619"/>
                </a:lnTo>
                <a:close/>
              </a:path>
              <a:path w="3453765" h="981710">
                <a:moveTo>
                  <a:pt x="1581785" y="428244"/>
                </a:moveTo>
                <a:lnTo>
                  <a:pt x="1575053" y="453263"/>
                </a:lnTo>
                <a:lnTo>
                  <a:pt x="1675002" y="480440"/>
                </a:lnTo>
                <a:lnTo>
                  <a:pt x="1681861" y="455422"/>
                </a:lnTo>
                <a:lnTo>
                  <a:pt x="1581785" y="428244"/>
                </a:lnTo>
                <a:close/>
              </a:path>
              <a:path w="3453765" h="981710">
                <a:moveTo>
                  <a:pt x="1756790" y="475741"/>
                </a:moveTo>
                <a:lnTo>
                  <a:pt x="1750060" y="500761"/>
                </a:lnTo>
                <a:lnTo>
                  <a:pt x="1850009" y="527938"/>
                </a:lnTo>
                <a:lnTo>
                  <a:pt x="1856866" y="503047"/>
                </a:lnTo>
                <a:lnTo>
                  <a:pt x="1756790" y="475741"/>
                </a:lnTo>
                <a:close/>
              </a:path>
              <a:path w="3453765" h="981710">
                <a:moveTo>
                  <a:pt x="1931796" y="523366"/>
                </a:moveTo>
                <a:lnTo>
                  <a:pt x="1925065" y="548386"/>
                </a:lnTo>
                <a:lnTo>
                  <a:pt x="2025014" y="575563"/>
                </a:lnTo>
                <a:lnTo>
                  <a:pt x="2031872" y="550545"/>
                </a:lnTo>
                <a:lnTo>
                  <a:pt x="1931796" y="523366"/>
                </a:lnTo>
                <a:close/>
              </a:path>
              <a:path w="3453765" h="981710">
                <a:moveTo>
                  <a:pt x="2106803" y="570991"/>
                </a:moveTo>
                <a:lnTo>
                  <a:pt x="2100071" y="596011"/>
                </a:lnTo>
                <a:lnTo>
                  <a:pt x="2200020" y="623188"/>
                </a:lnTo>
                <a:lnTo>
                  <a:pt x="2206879" y="598170"/>
                </a:lnTo>
                <a:lnTo>
                  <a:pt x="2106803" y="570991"/>
                </a:lnTo>
                <a:close/>
              </a:path>
              <a:path w="3453765" h="981710">
                <a:moveTo>
                  <a:pt x="2281809" y="618617"/>
                </a:moveTo>
                <a:lnTo>
                  <a:pt x="2275078" y="643509"/>
                </a:lnTo>
                <a:lnTo>
                  <a:pt x="2375026" y="670813"/>
                </a:lnTo>
                <a:lnTo>
                  <a:pt x="2381885" y="645794"/>
                </a:lnTo>
                <a:lnTo>
                  <a:pt x="2281809" y="618617"/>
                </a:lnTo>
                <a:close/>
              </a:path>
              <a:path w="3453765" h="981710">
                <a:moveTo>
                  <a:pt x="2456815" y="666115"/>
                </a:moveTo>
                <a:lnTo>
                  <a:pt x="2450084" y="691134"/>
                </a:lnTo>
                <a:lnTo>
                  <a:pt x="2550033" y="718312"/>
                </a:lnTo>
                <a:lnTo>
                  <a:pt x="2556891" y="693293"/>
                </a:lnTo>
                <a:lnTo>
                  <a:pt x="2456815" y="666115"/>
                </a:lnTo>
                <a:close/>
              </a:path>
              <a:path w="3453765" h="981710">
                <a:moveTo>
                  <a:pt x="2631820" y="713740"/>
                </a:moveTo>
                <a:lnTo>
                  <a:pt x="2625090" y="738759"/>
                </a:lnTo>
                <a:lnTo>
                  <a:pt x="2725039" y="765937"/>
                </a:lnTo>
                <a:lnTo>
                  <a:pt x="2731896" y="740918"/>
                </a:lnTo>
                <a:lnTo>
                  <a:pt x="2631820" y="713740"/>
                </a:lnTo>
                <a:close/>
              </a:path>
              <a:path w="3453765" h="981710">
                <a:moveTo>
                  <a:pt x="2806826" y="761365"/>
                </a:moveTo>
                <a:lnTo>
                  <a:pt x="2800095" y="786384"/>
                </a:lnTo>
                <a:lnTo>
                  <a:pt x="2900044" y="813562"/>
                </a:lnTo>
                <a:lnTo>
                  <a:pt x="2906903" y="788543"/>
                </a:lnTo>
                <a:lnTo>
                  <a:pt x="2806826" y="761365"/>
                </a:lnTo>
                <a:close/>
              </a:path>
              <a:path w="3453765" h="981710">
                <a:moveTo>
                  <a:pt x="2981833" y="808863"/>
                </a:moveTo>
                <a:lnTo>
                  <a:pt x="2975101" y="833882"/>
                </a:lnTo>
                <a:lnTo>
                  <a:pt x="3075050" y="861060"/>
                </a:lnTo>
                <a:lnTo>
                  <a:pt x="3081909" y="836041"/>
                </a:lnTo>
                <a:lnTo>
                  <a:pt x="2981833" y="808863"/>
                </a:lnTo>
                <a:close/>
              </a:path>
              <a:path w="3453765" h="981710">
                <a:moveTo>
                  <a:pt x="3156839" y="856488"/>
                </a:moveTo>
                <a:lnTo>
                  <a:pt x="3150108" y="881507"/>
                </a:lnTo>
                <a:lnTo>
                  <a:pt x="3250057" y="908685"/>
                </a:lnTo>
                <a:lnTo>
                  <a:pt x="3256915" y="883666"/>
                </a:lnTo>
                <a:lnTo>
                  <a:pt x="3156839" y="856488"/>
                </a:lnTo>
                <a:close/>
              </a:path>
              <a:path w="3453765" h="981710">
                <a:moveTo>
                  <a:pt x="3378873" y="943750"/>
                </a:moveTo>
                <a:lnTo>
                  <a:pt x="3338321" y="954659"/>
                </a:lnTo>
                <a:lnTo>
                  <a:pt x="3331337" y="956437"/>
                </a:lnTo>
                <a:lnTo>
                  <a:pt x="3327272" y="963549"/>
                </a:lnTo>
                <a:lnTo>
                  <a:pt x="3329178" y="970534"/>
                </a:lnTo>
                <a:lnTo>
                  <a:pt x="3330956" y="977392"/>
                </a:lnTo>
                <a:lnTo>
                  <a:pt x="3338067" y="981456"/>
                </a:lnTo>
                <a:lnTo>
                  <a:pt x="3345053" y="979678"/>
                </a:lnTo>
                <a:lnTo>
                  <a:pt x="3432096" y="956310"/>
                </a:lnTo>
                <a:lnTo>
                  <a:pt x="3425063" y="956310"/>
                </a:lnTo>
                <a:lnTo>
                  <a:pt x="3378873" y="943750"/>
                </a:lnTo>
                <a:close/>
              </a:path>
              <a:path w="3453765" h="981710">
                <a:moveTo>
                  <a:pt x="3403770" y="937052"/>
                </a:moveTo>
                <a:lnTo>
                  <a:pt x="3378873" y="943750"/>
                </a:lnTo>
                <a:lnTo>
                  <a:pt x="3425063" y="956310"/>
                </a:lnTo>
                <a:lnTo>
                  <a:pt x="3426002" y="952881"/>
                </a:lnTo>
                <a:lnTo>
                  <a:pt x="3419347" y="952881"/>
                </a:lnTo>
                <a:lnTo>
                  <a:pt x="3403770" y="937052"/>
                </a:lnTo>
                <a:close/>
              </a:path>
              <a:path w="3453765" h="981710">
                <a:moveTo>
                  <a:pt x="3361436" y="865378"/>
                </a:moveTo>
                <a:lnTo>
                  <a:pt x="3356356" y="870458"/>
                </a:lnTo>
                <a:lnTo>
                  <a:pt x="3351275" y="875411"/>
                </a:lnTo>
                <a:lnTo>
                  <a:pt x="3351148" y="883666"/>
                </a:lnTo>
                <a:lnTo>
                  <a:pt x="3356229" y="888746"/>
                </a:lnTo>
                <a:lnTo>
                  <a:pt x="3385763" y="918755"/>
                </a:lnTo>
                <a:lnTo>
                  <a:pt x="3431920" y="931291"/>
                </a:lnTo>
                <a:lnTo>
                  <a:pt x="3425063" y="956310"/>
                </a:lnTo>
                <a:lnTo>
                  <a:pt x="3432096" y="956310"/>
                </a:lnTo>
                <a:lnTo>
                  <a:pt x="3453384" y="950594"/>
                </a:lnTo>
                <a:lnTo>
                  <a:pt x="3374520" y="870458"/>
                </a:lnTo>
                <a:lnTo>
                  <a:pt x="3369691" y="865505"/>
                </a:lnTo>
                <a:lnTo>
                  <a:pt x="3361436" y="865378"/>
                </a:lnTo>
                <a:close/>
              </a:path>
              <a:path w="3453765" h="981710">
                <a:moveTo>
                  <a:pt x="3425190" y="931291"/>
                </a:moveTo>
                <a:lnTo>
                  <a:pt x="3403770" y="937052"/>
                </a:lnTo>
                <a:lnTo>
                  <a:pt x="3419347" y="952881"/>
                </a:lnTo>
                <a:lnTo>
                  <a:pt x="3425190" y="931291"/>
                </a:lnTo>
                <a:close/>
              </a:path>
              <a:path w="3453765" h="981710">
                <a:moveTo>
                  <a:pt x="3431920" y="931291"/>
                </a:moveTo>
                <a:lnTo>
                  <a:pt x="3425190" y="931291"/>
                </a:lnTo>
                <a:lnTo>
                  <a:pt x="3419347" y="952881"/>
                </a:lnTo>
                <a:lnTo>
                  <a:pt x="3426002" y="952881"/>
                </a:lnTo>
                <a:lnTo>
                  <a:pt x="3431920" y="931291"/>
                </a:lnTo>
                <a:close/>
              </a:path>
              <a:path w="3453765" h="981710">
                <a:moveTo>
                  <a:pt x="3331844" y="904113"/>
                </a:moveTo>
                <a:lnTo>
                  <a:pt x="3325114" y="929132"/>
                </a:lnTo>
                <a:lnTo>
                  <a:pt x="3378873" y="943750"/>
                </a:lnTo>
                <a:lnTo>
                  <a:pt x="3403770" y="937052"/>
                </a:lnTo>
                <a:lnTo>
                  <a:pt x="3385763" y="918755"/>
                </a:lnTo>
                <a:lnTo>
                  <a:pt x="3331844" y="904113"/>
                </a:lnTo>
                <a:close/>
              </a:path>
              <a:path w="3453765" h="981710">
                <a:moveTo>
                  <a:pt x="3385763" y="918755"/>
                </a:moveTo>
                <a:lnTo>
                  <a:pt x="3403770" y="937052"/>
                </a:lnTo>
                <a:lnTo>
                  <a:pt x="3425190" y="931291"/>
                </a:lnTo>
                <a:lnTo>
                  <a:pt x="3431920" y="931291"/>
                </a:lnTo>
                <a:lnTo>
                  <a:pt x="3385763" y="9187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46360" y="894219"/>
            <a:ext cx="2790963" cy="1577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rlito"/>
                <a:cs typeface="Carlito"/>
              </a:rPr>
              <a:t>Ironinya, </a:t>
            </a:r>
            <a:r>
              <a:rPr sz="2000" dirty="0">
                <a:latin typeface="Carlito"/>
                <a:cs typeface="Carlito"/>
              </a:rPr>
              <a:t>pangsa </a:t>
            </a:r>
            <a:r>
              <a:rPr sz="2000" spc="-10" dirty="0">
                <a:latin typeface="Carlito"/>
                <a:cs typeface="Carlito"/>
              </a:rPr>
              <a:t>sektor  </a:t>
            </a:r>
            <a:r>
              <a:rPr sz="2000" spc="-5" dirty="0">
                <a:latin typeface="Carlito"/>
                <a:cs typeface="Carlito"/>
              </a:rPr>
              <a:t>industri </a:t>
            </a:r>
            <a:r>
              <a:rPr sz="2000" dirty="0">
                <a:latin typeface="Carlito"/>
                <a:cs typeface="Carlito"/>
              </a:rPr>
              <a:t>terhadap PDB  </a:t>
            </a:r>
            <a:r>
              <a:rPr sz="2000" spc="-10" dirty="0">
                <a:latin typeface="Carlito"/>
                <a:cs typeface="Carlito"/>
              </a:rPr>
              <a:t>juga </a:t>
            </a:r>
            <a:r>
              <a:rPr sz="2000" spc="-5" dirty="0">
                <a:latin typeface="Carlito"/>
                <a:cs typeface="Carlito"/>
              </a:rPr>
              <a:t>cenderung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105" dirty="0" err="1">
                <a:latin typeface="Carlito"/>
                <a:cs typeface="Carlito"/>
              </a:rPr>
              <a:t>turun</a:t>
            </a:r>
            <a:r>
              <a:rPr sz="2000" spc="-105" dirty="0">
                <a:latin typeface="Arial"/>
                <a:cs typeface="Arial"/>
              </a:rPr>
              <a:t>…</a:t>
            </a:r>
            <a:endParaRPr lang="en-US" sz="2000" spc="-10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ID" sz="2000" spc="-105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ID" sz="2000" spc="-105" dirty="0">
                <a:latin typeface="Arial"/>
                <a:cs typeface="Arial"/>
              </a:rPr>
              <a:t>“</a:t>
            </a:r>
            <a:r>
              <a:rPr lang="en-ID" sz="2000" b="1" spc="-105" dirty="0">
                <a:latin typeface="Arial"/>
                <a:cs typeface="Arial"/>
              </a:rPr>
              <a:t>DE-INDUTRIALISASI”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30216" y="4806772"/>
            <a:ext cx="569215" cy="383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12.72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rlito"/>
                <a:cs typeface="Carlito"/>
              </a:rPr>
              <a:t>(20</a:t>
            </a:r>
            <a:r>
              <a:rPr sz="1200" spc="5" dirty="0">
                <a:latin typeface="Carlito"/>
                <a:cs typeface="Carlito"/>
              </a:rPr>
              <a:t>1</a:t>
            </a:r>
            <a:r>
              <a:rPr sz="1200" dirty="0">
                <a:latin typeface="Carlito"/>
                <a:cs typeface="Carlito"/>
              </a:rPr>
              <a:t>9)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228202" y="3846068"/>
            <a:ext cx="5347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19.70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(2019)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053754" y="4093198"/>
            <a:ext cx="2740660" cy="1606550"/>
            <a:chOff x="9058656" y="4273296"/>
            <a:chExt cx="2740660" cy="1606550"/>
          </a:xfrm>
        </p:grpSpPr>
        <p:sp>
          <p:nvSpPr>
            <p:cNvPr id="59" name="object 59"/>
            <p:cNvSpPr/>
            <p:nvPr/>
          </p:nvSpPr>
          <p:spPr>
            <a:xfrm>
              <a:off x="9078468" y="4273296"/>
              <a:ext cx="2700655" cy="1602105"/>
            </a:xfrm>
            <a:custGeom>
              <a:avLst/>
              <a:gdLst/>
              <a:ahLst/>
              <a:cxnLst/>
              <a:rect l="l" t="t" r="r" b="b"/>
              <a:pathLst>
                <a:path w="2700654" h="1602104">
                  <a:moveTo>
                    <a:pt x="265176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265176" y="1601724"/>
                  </a:lnTo>
                  <a:lnTo>
                    <a:pt x="265176" y="0"/>
                  </a:lnTo>
                  <a:close/>
                </a:path>
                <a:path w="2700654" h="1602104">
                  <a:moveTo>
                    <a:pt x="568452" y="53340"/>
                  </a:moveTo>
                  <a:lnTo>
                    <a:pt x="304800" y="53340"/>
                  </a:lnTo>
                  <a:lnTo>
                    <a:pt x="304800" y="1601724"/>
                  </a:lnTo>
                  <a:lnTo>
                    <a:pt x="568452" y="1601724"/>
                  </a:lnTo>
                  <a:lnTo>
                    <a:pt x="568452" y="53340"/>
                  </a:lnTo>
                  <a:close/>
                </a:path>
                <a:path w="2700654" h="1602104">
                  <a:moveTo>
                    <a:pt x="873252" y="245364"/>
                  </a:moveTo>
                  <a:lnTo>
                    <a:pt x="608076" y="245364"/>
                  </a:lnTo>
                  <a:lnTo>
                    <a:pt x="608076" y="1601724"/>
                  </a:lnTo>
                  <a:lnTo>
                    <a:pt x="873252" y="1601724"/>
                  </a:lnTo>
                  <a:lnTo>
                    <a:pt x="873252" y="245364"/>
                  </a:lnTo>
                  <a:close/>
                </a:path>
                <a:path w="2700654" h="1602104">
                  <a:moveTo>
                    <a:pt x="1178052" y="246888"/>
                  </a:moveTo>
                  <a:lnTo>
                    <a:pt x="912876" y="246888"/>
                  </a:lnTo>
                  <a:lnTo>
                    <a:pt x="912876" y="1601724"/>
                  </a:lnTo>
                  <a:lnTo>
                    <a:pt x="1178052" y="1601724"/>
                  </a:lnTo>
                  <a:lnTo>
                    <a:pt x="1178052" y="246888"/>
                  </a:lnTo>
                  <a:close/>
                </a:path>
                <a:path w="2700654" h="1602104">
                  <a:moveTo>
                    <a:pt x="1482852" y="222504"/>
                  </a:moveTo>
                  <a:lnTo>
                    <a:pt x="1217676" y="222504"/>
                  </a:lnTo>
                  <a:lnTo>
                    <a:pt x="1217676" y="1601724"/>
                  </a:lnTo>
                  <a:lnTo>
                    <a:pt x="1482852" y="1601724"/>
                  </a:lnTo>
                  <a:lnTo>
                    <a:pt x="1482852" y="222504"/>
                  </a:lnTo>
                  <a:close/>
                </a:path>
                <a:path w="2700654" h="1602104">
                  <a:moveTo>
                    <a:pt x="1787652" y="621792"/>
                  </a:moveTo>
                  <a:lnTo>
                    <a:pt x="1522476" y="621792"/>
                  </a:lnTo>
                  <a:lnTo>
                    <a:pt x="1522476" y="1601724"/>
                  </a:lnTo>
                  <a:lnTo>
                    <a:pt x="1787652" y="1601724"/>
                  </a:lnTo>
                  <a:lnTo>
                    <a:pt x="1787652" y="621792"/>
                  </a:lnTo>
                  <a:close/>
                </a:path>
                <a:path w="2700654" h="1602104">
                  <a:moveTo>
                    <a:pt x="2092452" y="716280"/>
                  </a:moveTo>
                  <a:lnTo>
                    <a:pt x="1827276" y="716280"/>
                  </a:lnTo>
                  <a:lnTo>
                    <a:pt x="1827276" y="1601724"/>
                  </a:lnTo>
                  <a:lnTo>
                    <a:pt x="2092452" y="1601724"/>
                  </a:lnTo>
                  <a:lnTo>
                    <a:pt x="2092452" y="716280"/>
                  </a:lnTo>
                  <a:close/>
                </a:path>
                <a:path w="2700654" h="1602104">
                  <a:moveTo>
                    <a:pt x="2395728" y="697992"/>
                  </a:moveTo>
                  <a:lnTo>
                    <a:pt x="2132076" y="697992"/>
                  </a:lnTo>
                  <a:lnTo>
                    <a:pt x="2132076" y="1601724"/>
                  </a:lnTo>
                  <a:lnTo>
                    <a:pt x="2395728" y="1601724"/>
                  </a:lnTo>
                  <a:lnTo>
                    <a:pt x="2395728" y="697992"/>
                  </a:lnTo>
                  <a:close/>
                </a:path>
                <a:path w="2700654" h="1602104">
                  <a:moveTo>
                    <a:pt x="2700528" y="970788"/>
                  </a:moveTo>
                  <a:lnTo>
                    <a:pt x="2435352" y="970788"/>
                  </a:lnTo>
                  <a:lnTo>
                    <a:pt x="2435352" y="1601724"/>
                  </a:lnTo>
                  <a:lnTo>
                    <a:pt x="2700528" y="1601724"/>
                  </a:lnTo>
                  <a:lnTo>
                    <a:pt x="2700528" y="97078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58656" y="5875020"/>
              <a:ext cx="2740660" cy="0"/>
            </a:xfrm>
            <a:custGeom>
              <a:avLst/>
              <a:gdLst/>
              <a:ahLst/>
              <a:cxnLst/>
              <a:rect l="l" t="t" r="r" b="b"/>
              <a:pathLst>
                <a:path w="2740659">
                  <a:moveTo>
                    <a:pt x="0" y="0"/>
                  </a:moveTo>
                  <a:lnTo>
                    <a:pt x="274015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041816" y="3846436"/>
            <a:ext cx="6337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FC0"/>
                </a:solidFill>
                <a:latin typeface="Carlito"/>
                <a:cs typeface="Carlito"/>
              </a:rPr>
              <a:t>3.91</a:t>
            </a:r>
            <a:r>
              <a:rPr sz="1100" b="1" spc="1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50" b="1" baseline="-20202" dirty="0">
                <a:solidFill>
                  <a:srgbClr val="006FC0"/>
                </a:solidFill>
                <a:latin typeface="Carlito"/>
                <a:cs typeface="Carlito"/>
              </a:rPr>
              <a:t>3.87</a:t>
            </a:r>
            <a:endParaRPr sz="1650" baseline="-20202" dirty="0">
              <a:latin typeface="Carlito"/>
              <a:cs typeface="Carlito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0"/>
              </a:spcBef>
            </a:pPr>
            <a:r>
              <a:rPr dirty="0"/>
              <a:t>4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03642" y="50345"/>
            <a:ext cx="1056152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D" sz="3600" spc="-5" dirty="0" err="1"/>
              <a:t>Apa</a:t>
            </a:r>
            <a:r>
              <a:rPr lang="en-ID" sz="3600" spc="-5" dirty="0"/>
              <a:t> </a:t>
            </a:r>
            <a:r>
              <a:rPr lang="en-ID" sz="3600" spc="-10" dirty="0"/>
              <a:t>yang </a:t>
            </a:r>
            <a:r>
              <a:rPr lang="en-ID" sz="3600" spc="-15" dirty="0"/>
              <a:t>Tengah </a:t>
            </a:r>
            <a:r>
              <a:rPr lang="en-ID" sz="3600" spc="-10" dirty="0" err="1"/>
              <a:t>Terjadi</a:t>
            </a:r>
            <a:r>
              <a:rPr lang="en-ID" sz="3600" spc="-10" dirty="0"/>
              <a:t>? De-</a:t>
            </a:r>
            <a:r>
              <a:rPr lang="en-ID" sz="3600" spc="-10" dirty="0" err="1"/>
              <a:t>industrialisasi</a:t>
            </a:r>
            <a:r>
              <a:rPr lang="en-ID" sz="3600" spc="-10" dirty="0"/>
              <a:t>?</a:t>
            </a:r>
            <a:endParaRPr lang="en-ID" sz="36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B0CA45A-55B0-480A-8065-25F1EFB14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2" name="object 62"/>
          <p:cNvSpPr txBox="1"/>
          <p:nvPr/>
        </p:nvSpPr>
        <p:spPr>
          <a:xfrm>
            <a:off x="9651162" y="4093579"/>
            <a:ext cx="938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FC0"/>
                </a:solidFill>
                <a:latin typeface="Carlito"/>
                <a:cs typeface="Carlito"/>
              </a:rPr>
              <a:t>3.75 3.75</a:t>
            </a:r>
            <a:r>
              <a:rPr sz="1100" b="1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50" b="1" baseline="10101" dirty="0">
                <a:solidFill>
                  <a:srgbClr val="006FC0"/>
                </a:solidFill>
                <a:latin typeface="Carlito"/>
                <a:cs typeface="Carlito"/>
              </a:rPr>
              <a:t>3.77</a:t>
            </a:r>
            <a:endParaRPr sz="1650" baseline="10101" dirty="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564927" y="4468178"/>
            <a:ext cx="937894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6FC0"/>
                </a:solidFill>
                <a:latin typeface="Carlito"/>
                <a:cs typeface="Carlito"/>
              </a:rPr>
              <a:t>3.52 </a:t>
            </a:r>
            <a:r>
              <a:rPr sz="1650" b="1" baseline="-37878" dirty="0">
                <a:solidFill>
                  <a:srgbClr val="006FC0"/>
                </a:solidFill>
                <a:latin typeface="Carlito"/>
                <a:cs typeface="Carlito"/>
              </a:rPr>
              <a:t>3.46</a:t>
            </a:r>
            <a:r>
              <a:rPr sz="1650" b="1" spc="37" baseline="-37878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50" b="1" baseline="-30303" dirty="0">
                <a:solidFill>
                  <a:srgbClr val="006FC0"/>
                </a:solidFill>
                <a:latin typeface="Carlito"/>
                <a:cs typeface="Carlito"/>
              </a:rPr>
              <a:t>3.47</a:t>
            </a:r>
            <a:endParaRPr sz="1650" baseline="-30303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504091" y="4816336"/>
            <a:ext cx="37820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FC0"/>
                </a:solidFill>
                <a:latin typeface="Carlito"/>
                <a:cs typeface="Carlito"/>
              </a:rPr>
              <a:t>3.30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203239" y="5501209"/>
            <a:ext cx="2587888" cy="58511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b="1" dirty="0">
                <a:latin typeface="Carlito"/>
                <a:cs typeface="Carlito"/>
              </a:rPr>
              <a:t>2010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dirty="0">
                <a:latin typeface="Carlito"/>
                <a:cs typeface="Carlito"/>
              </a:rPr>
              <a:t>2011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b="1" dirty="0">
                <a:latin typeface="Carlito"/>
                <a:cs typeface="Carlito"/>
              </a:rPr>
              <a:t>2012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dirty="0">
                <a:latin typeface="Carlito"/>
                <a:cs typeface="Carlito"/>
              </a:rPr>
              <a:t>2013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dirty="0">
                <a:latin typeface="Carlito"/>
                <a:cs typeface="Carlito"/>
              </a:rPr>
              <a:t>2014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b="1" dirty="0">
                <a:latin typeface="Carlito"/>
                <a:cs typeface="Carlito"/>
              </a:rPr>
              <a:t>2015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dirty="0">
                <a:latin typeface="Carlito"/>
                <a:cs typeface="Carlito"/>
              </a:rPr>
              <a:t>2016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dirty="0">
                <a:latin typeface="Carlito"/>
                <a:cs typeface="Carlito"/>
              </a:rPr>
              <a:t>2017</a:t>
            </a: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b="1" dirty="0">
                <a:latin typeface="Carlito"/>
                <a:cs typeface="Carlito"/>
              </a:rPr>
              <a:t>2018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806779" y="3608966"/>
            <a:ext cx="2306955" cy="4478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82270">
              <a:lnSpc>
                <a:spcPct val="101800"/>
              </a:lnSpc>
              <a:spcBef>
                <a:spcPts val="65"/>
              </a:spcBef>
            </a:pPr>
            <a:r>
              <a:rPr sz="1400" b="1" spc="-10" dirty="0">
                <a:latin typeface="Carlito"/>
                <a:cs typeface="Carlito"/>
              </a:rPr>
              <a:t>Share </a:t>
            </a:r>
            <a:r>
              <a:rPr sz="1400" b="1" dirty="0">
                <a:latin typeface="Carlito"/>
                <a:cs typeface="Carlito"/>
              </a:rPr>
              <a:t>Sub </a:t>
            </a:r>
            <a:r>
              <a:rPr sz="1400" b="1" spc="-5" dirty="0">
                <a:latin typeface="Carlito"/>
                <a:cs typeface="Carlito"/>
              </a:rPr>
              <a:t>Sektor  </a:t>
            </a:r>
            <a:r>
              <a:rPr sz="1400" b="1" spc="-20" dirty="0">
                <a:latin typeface="Carlito"/>
                <a:cs typeface="Carlito"/>
              </a:rPr>
              <a:t>Tanaman </a:t>
            </a:r>
            <a:r>
              <a:rPr sz="1400" b="1" spc="-10" dirty="0">
                <a:latin typeface="Carlito"/>
                <a:cs typeface="Carlito"/>
              </a:rPr>
              <a:t>Perkebunan</a:t>
            </a:r>
            <a:r>
              <a:rPr sz="1400" b="1" spc="-7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(%)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94363" y="6337783"/>
            <a:ext cx="23429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rlito"/>
                <a:cs typeface="Carlito"/>
              </a:rPr>
              <a:t>Sumber </a:t>
            </a:r>
            <a:r>
              <a:rPr sz="1400" dirty="0">
                <a:latin typeface="Carlito"/>
                <a:cs typeface="Carlito"/>
              </a:rPr>
              <a:t>: BPS</a:t>
            </a:r>
            <a:r>
              <a:rPr sz="1400" spc="-8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(diolah)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70" name="object 31"/>
          <p:cNvSpPr txBox="1"/>
          <p:nvPr/>
        </p:nvSpPr>
        <p:spPr>
          <a:xfrm>
            <a:off x="6596696" y="3200542"/>
            <a:ext cx="4051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20.99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1" name="object 31"/>
          <p:cNvSpPr txBox="1"/>
          <p:nvPr/>
        </p:nvSpPr>
        <p:spPr>
          <a:xfrm>
            <a:off x="5753670" y="3101981"/>
            <a:ext cx="4051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21,03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2" name="object 31"/>
          <p:cNvSpPr txBox="1"/>
          <p:nvPr/>
        </p:nvSpPr>
        <p:spPr>
          <a:xfrm>
            <a:off x="6191567" y="3128599"/>
            <a:ext cx="4051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21,08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3" name="object 14"/>
          <p:cNvSpPr txBox="1"/>
          <p:nvPr/>
        </p:nvSpPr>
        <p:spPr>
          <a:xfrm>
            <a:off x="2019097" y="3735898"/>
            <a:ext cx="417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13.34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4" name="object 14"/>
          <p:cNvSpPr txBox="1"/>
          <p:nvPr/>
        </p:nvSpPr>
        <p:spPr>
          <a:xfrm>
            <a:off x="2422956" y="3451920"/>
            <a:ext cx="417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13.49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5" name="object 14"/>
          <p:cNvSpPr txBox="1"/>
          <p:nvPr/>
        </p:nvSpPr>
        <p:spPr>
          <a:xfrm>
            <a:off x="2869539" y="3492188"/>
            <a:ext cx="417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AC46"/>
                </a:solidFill>
                <a:latin typeface="Carlito"/>
                <a:cs typeface="Carlito"/>
              </a:rPr>
              <a:t>13.48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43F02-0E37-47F8-A574-1391FC771D56}"/>
              </a:ext>
            </a:extLst>
          </p:cNvPr>
          <p:cNvSpPr/>
          <p:nvPr/>
        </p:nvSpPr>
        <p:spPr>
          <a:xfrm>
            <a:off x="8881646" y="3398032"/>
            <a:ext cx="3137812" cy="2884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bject 37">
            <a:extLst>
              <a:ext uri="{FF2B5EF4-FFF2-40B4-BE49-F238E27FC236}">
                <a16:creationId xmlns:a16="http://schemas.microsoft.com/office/drawing/2014/main" id="{9AEFEFF5-F732-46F0-B7C2-39ED5F90DDE3}"/>
              </a:ext>
            </a:extLst>
          </p:cNvPr>
          <p:cNvSpPr txBox="1"/>
          <p:nvPr/>
        </p:nvSpPr>
        <p:spPr>
          <a:xfrm>
            <a:off x="8769433" y="798043"/>
            <a:ext cx="3137812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spc="-15" dirty="0" err="1">
                <a:latin typeface="Carlito"/>
                <a:cs typeface="Carlito"/>
              </a:rPr>
              <a:t>Subsektor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perkebunan</a:t>
            </a:r>
            <a:r>
              <a:rPr lang="en-US" sz="2000" spc="-15" dirty="0">
                <a:latin typeface="Carlito"/>
                <a:cs typeface="Carlito"/>
              </a:rPr>
              <a:t>, </a:t>
            </a:r>
            <a:r>
              <a:rPr lang="en-US" sz="2000" spc="-15" dirty="0" err="1">
                <a:latin typeface="Carlito"/>
                <a:cs typeface="Carlito"/>
              </a:rPr>
              <a:t>sebagai</a:t>
            </a:r>
            <a:r>
              <a:rPr lang="en-US" sz="2000" spc="-15" dirty="0">
                <a:latin typeface="Carlito"/>
                <a:cs typeface="Carlito"/>
              </a:rPr>
              <a:t> salah </a:t>
            </a:r>
            <a:r>
              <a:rPr lang="en-US" sz="2000" spc="-15" dirty="0" err="1">
                <a:latin typeface="Carlito"/>
                <a:cs typeface="Carlito"/>
              </a:rPr>
              <a:t>satu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subsektor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andalan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pertumbuhan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ekonomi</a:t>
            </a:r>
            <a:r>
              <a:rPr lang="en-US" sz="2000" spc="-15" dirty="0">
                <a:latin typeface="Carlito"/>
                <a:cs typeface="Carlito"/>
              </a:rPr>
              <a:t> dan </a:t>
            </a:r>
            <a:r>
              <a:rPr lang="en-US" sz="2000" spc="-15" dirty="0" err="1">
                <a:latin typeface="Carlito"/>
                <a:cs typeface="Carlito"/>
              </a:rPr>
              <a:t>ekspor</a:t>
            </a:r>
            <a:r>
              <a:rPr lang="en-US" sz="2000" spc="-15" dirty="0">
                <a:latin typeface="Carlito"/>
                <a:cs typeface="Carlito"/>
              </a:rPr>
              <a:t>, juga </a:t>
            </a:r>
            <a:r>
              <a:rPr lang="en-US" sz="2000" spc="-15" dirty="0" err="1">
                <a:latin typeface="Carlito"/>
                <a:cs typeface="Carlito"/>
              </a:rPr>
              <a:t>mengalami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penurunan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kontribusinya</a:t>
            </a:r>
            <a:r>
              <a:rPr sz="2000" spc="-105" dirty="0">
                <a:latin typeface="Arial"/>
                <a:cs typeface="Arial"/>
              </a:rPr>
              <a:t>…</a:t>
            </a:r>
            <a:endParaRPr lang="en-US" sz="2000" spc="-10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17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FCD0-A96D-4A03-B550-3C1E55EF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42" y="44213"/>
            <a:ext cx="10561527" cy="658382"/>
          </a:xfrm>
        </p:spPr>
        <p:txBody>
          <a:bodyPr/>
          <a:lstStyle/>
          <a:p>
            <a:r>
              <a:rPr lang="en-US" sz="4000" dirty="0"/>
              <a:t>PERKEMBANGAN NILAI TUKAR PETANI (NTP)</a:t>
            </a:r>
            <a:br>
              <a:rPr lang="en-US" sz="4000" dirty="0"/>
            </a:br>
            <a:r>
              <a:rPr lang="en-US" sz="1600" dirty="0"/>
              <a:t>(</a:t>
            </a:r>
            <a:r>
              <a:rPr lang="en-US" sz="1600" dirty="0" err="1"/>
              <a:t>Sumber</a:t>
            </a:r>
            <a:r>
              <a:rPr lang="en-US" sz="1600" dirty="0"/>
              <a:t>: BPS, </a:t>
            </a:r>
            <a:r>
              <a:rPr lang="en-US" sz="1600" dirty="0" err="1"/>
              <a:t>Maret</a:t>
            </a:r>
            <a:r>
              <a:rPr lang="en-US" sz="1600" dirty="0"/>
              <a:t> 2020)</a:t>
            </a:r>
            <a:endParaRPr lang="en-ID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DD5CC8-4111-41BA-9F0E-93DA4EC2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CB3BD-5322-4FD6-911E-B45FB3C6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6480"/>
            <a:ext cx="6666271" cy="3029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466AA-1700-4429-85A0-56BAB6589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41655"/>
            <a:ext cx="6666272" cy="2714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675C18AF-54CE-4066-B0A6-436ABF1A8A57}"/>
              </a:ext>
            </a:extLst>
          </p:cNvPr>
          <p:cNvSpPr/>
          <p:nvPr/>
        </p:nvSpPr>
        <p:spPr>
          <a:xfrm rot="5400000">
            <a:off x="1892709" y="1135626"/>
            <a:ext cx="334299" cy="248756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3312732-65BF-4E34-BA65-1E76C24E6254}"/>
              </a:ext>
            </a:extLst>
          </p:cNvPr>
          <p:cNvSpPr/>
          <p:nvPr/>
        </p:nvSpPr>
        <p:spPr>
          <a:xfrm rot="5400000">
            <a:off x="4729314" y="816077"/>
            <a:ext cx="334300" cy="312666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059DD10-E64E-442D-B3D8-EAA533B49456}"/>
              </a:ext>
            </a:extLst>
          </p:cNvPr>
          <p:cNvSpPr/>
          <p:nvPr/>
        </p:nvSpPr>
        <p:spPr>
          <a:xfrm>
            <a:off x="865236" y="2644877"/>
            <a:ext cx="2487564" cy="50144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turun</a:t>
            </a:r>
            <a:endParaRPr lang="en-ID" sz="1400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E3D2F5A-4B58-42EA-A4BB-34EE09AF1F87}"/>
              </a:ext>
            </a:extLst>
          </p:cNvPr>
          <p:cNvSpPr/>
          <p:nvPr/>
        </p:nvSpPr>
        <p:spPr>
          <a:xfrm>
            <a:off x="3382298" y="2644877"/>
            <a:ext cx="3126660" cy="50144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Periode</a:t>
            </a:r>
            <a:r>
              <a:rPr lang="en-US" dirty="0"/>
              <a:t> naik</a:t>
            </a:r>
            <a:endParaRPr lang="en-ID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709124F-0E0E-41F5-9242-505AC658ADBA}"/>
              </a:ext>
            </a:extLst>
          </p:cNvPr>
          <p:cNvGraphicFramePr/>
          <p:nvPr/>
        </p:nvGraphicFramePr>
        <p:xfrm>
          <a:off x="6666270" y="941654"/>
          <a:ext cx="5517123" cy="574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25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192EF-76CB-4B6B-9A1A-4FF3F6D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E6C43B-DCC7-4B9E-B600-9FA4D10C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42" y="56840"/>
            <a:ext cx="10561527" cy="658382"/>
          </a:xfrm>
        </p:spPr>
        <p:txBody>
          <a:bodyPr>
            <a:noAutofit/>
          </a:bodyPr>
          <a:lstStyle/>
          <a:p>
            <a:r>
              <a:rPr lang="en-US" sz="3200" dirty="0"/>
              <a:t>Agroindustri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Konteks</a:t>
            </a:r>
            <a:r>
              <a:rPr lang="en-US" sz="3200" dirty="0"/>
              <a:t> </a:t>
            </a:r>
            <a:r>
              <a:rPr lang="en-US" sz="3200" dirty="0" err="1"/>
              <a:t>Transformasi</a:t>
            </a:r>
            <a:r>
              <a:rPr lang="en-US" sz="3200" dirty="0"/>
              <a:t> </a:t>
            </a:r>
            <a:r>
              <a:rPr lang="en-US" sz="3200" dirty="0" err="1"/>
              <a:t>Ekonomi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RPJMN 2020-2024</a:t>
            </a:r>
            <a:endParaRPr lang="en-ID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4802B-32F0-40AD-9619-CE4AA20A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09" y="5777348"/>
            <a:ext cx="5339680" cy="3498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 err="1"/>
              <a:t>Perpres</a:t>
            </a:r>
            <a:r>
              <a:rPr lang="en-US" sz="1200" dirty="0"/>
              <a:t> 18/2020</a:t>
            </a:r>
            <a:endParaRPr lang="en-ID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9BB39-AE24-4510-B3FB-A3EA6EFB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87007"/>
            <a:ext cx="11232113" cy="54207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87A706-36EF-4143-B17C-3E89ACBBA841}"/>
              </a:ext>
            </a:extLst>
          </p:cNvPr>
          <p:cNvSpPr/>
          <p:nvPr/>
        </p:nvSpPr>
        <p:spPr>
          <a:xfrm>
            <a:off x="512394" y="1849583"/>
            <a:ext cx="3695923" cy="466152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94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A5E09-FA6D-421F-B669-24328050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A8F62-AF82-4E8B-AC6F-A2231556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dan </a:t>
            </a:r>
            <a:r>
              <a:rPr lang="en-US" sz="2400" dirty="0" err="1"/>
              <a:t>pertanian</a:t>
            </a:r>
            <a:r>
              <a:rPr lang="en-US" sz="2400" dirty="0"/>
              <a:t> (</a:t>
            </a:r>
            <a:r>
              <a:rPr lang="en-US" sz="2400" dirty="0" err="1"/>
              <a:t>agroindustri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andalan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target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(</a:t>
            </a:r>
            <a:r>
              <a:rPr lang="en-US" sz="2400" dirty="0" err="1"/>
              <a:t>Sumber</a:t>
            </a:r>
            <a:r>
              <a:rPr lang="en-US" sz="2400" dirty="0"/>
              <a:t>: </a:t>
            </a:r>
            <a:r>
              <a:rPr lang="en-US" sz="2400" dirty="0" err="1"/>
              <a:t>Perpres</a:t>
            </a:r>
            <a:r>
              <a:rPr lang="en-US" sz="2400" dirty="0"/>
              <a:t> 18/2020)</a:t>
            </a:r>
            <a:endParaRPr lang="en-ID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E383D-2559-4294-B290-32D22E8B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704BD-CE34-4C2C-9707-DE9B0EA45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45"/>
          <a:stretch/>
        </p:blipFill>
        <p:spPr>
          <a:xfrm>
            <a:off x="195208" y="1029537"/>
            <a:ext cx="5984956" cy="5545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B2ABE-E59E-48E0-A8BF-CC8A3912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50"/>
          <a:stretch/>
        </p:blipFill>
        <p:spPr>
          <a:xfrm>
            <a:off x="6169695" y="1029535"/>
            <a:ext cx="5827099" cy="554592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0716A8-250E-467E-BDF6-BD9DCCFF5EBA}"/>
              </a:ext>
            </a:extLst>
          </p:cNvPr>
          <p:cNvSpPr/>
          <p:nvPr/>
        </p:nvSpPr>
        <p:spPr>
          <a:xfrm>
            <a:off x="6459794" y="2399201"/>
            <a:ext cx="2163096" cy="10298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0EF140-3C11-408C-B8B9-41C6403EADEE}"/>
              </a:ext>
            </a:extLst>
          </p:cNvPr>
          <p:cNvSpPr/>
          <p:nvPr/>
        </p:nvSpPr>
        <p:spPr>
          <a:xfrm rot="1764644">
            <a:off x="6052713" y="2107394"/>
            <a:ext cx="413960" cy="6489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903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2321A-35A5-47DF-9C51-F9F01C54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1794F-2BAE-4CE1-97C1-3998FE74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Produktivitas</a:t>
            </a:r>
            <a:r>
              <a:rPr lang="en-US" sz="2800" dirty="0"/>
              <a:t> dan Nilai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Kata </a:t>
            </a:r>
            <a:r>
              <a:rPr lang="en-US" sz="2800" dirty="0" err="1"/>
              <a:t>Kunci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Transformasi</a:t>
            </a:r>
            <a:r>
              <a:rPr lang="en-US" sz="2800" dirty="0"/>
              <a:t> </a:t>
            </a:r>
            <a:r>
              <a:rPr lang="en-US" sz="2800" dirty="0" err="1"/>
              <a:t>Pertanian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A36095-9729-4F85-917A-88C75B008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F02C4-AECE-471A-837A-CE0FD915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2" y="1029537"/>
            <a:ext cx="11784457" cy="55459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A774B-8F45-4252-A3AE-86C0EDDBA392}"/>
              </a:ext>
            </a:extLst>
          </p:cNvPr>
          <p:cNvSpPr/>
          <p:nvPr/>
        </p:nvSpPr>
        <p:spPr>
          <a:xfrm>
            <a:off x="4336027" y="1887923"/>
            <a:ext cx="3323302" cy="218263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0E480-E1CD-474F-BA05-6F2C5EBC92F6}"/>
              </a:ext>
            </a:extLst>
          </p:cNvPr>
          <p:cNvSpPr/>
          <p:nvPr/>
        </p:nvSpPr>
        <p:spPr>
          <a:xfrm>
            <a:off x="10072609" y="6400444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err="1"/>
              <a:t>Sumber</a:t>
            </a:r>
            <a:r>
              <a:rPr lang="en-US" sz="1100" dirty="0"/>
              <a:t>: </a:t>
            </a:r>
            <a:r>
              <a:rPr lang="en-US" sz="1100" dirty="0" err="1"/>
              <a:t>Perpres</a:t>
            </a:r>
            <a:r>
              <a:rPr lang="en-US" sz="1100" dirty="0"/>
              <a:t> 18/2020)</a:t>
            </a:r>
            <a:endParaRPr lang="en-ID" sz="1100" dirty="0"/>
          </a:p>
        </p:txBody>
      </p:sp>
    </p:spTree>
    <p:extLst>
      <p:ext uri="{BB962C8B-B14F-4D97-AF65-F5344CB8AC3E}">
        <p14:creationId xmlns:p14="http://schemas.microsoft.com/office/powerpoint/2010/main" val="198515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SASARAN PEMBANGUNAN 2020-2024</a:t>
            </a:r>
            <a:endParaRPr lang="id-ID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8DB0D-3C60-4709-98C6-2FBD3492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4" y="1042883"/>
            <a:ext cx="11696132" cy="4375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EA065E76-25CD-4921-857E-50AEE9517CEA}"/>
              </a:ext>
            </a:extLst>
          </p:cNvPr>
          <p:cNvSpPr/>
          <p:nvPr/>
        </p:nvSpPr>
        <p:spPr>
          <a:xfrm>
            <a:off x="265471" y="5418240"/>
            <a:ext cx="11680723" cy="1200841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PEMBANGUNAN KEPALA SAWIT NASIONAL </a:t>
            </a:r>
            <a:r>
              <a:rPr lang="en-US" sz="2400" b="1" dirty="0" err="1"/>
              <a:t>diarahkan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dan </a:t>
            </a:r>
            <a:r>
              <a:rPr lang="en-US" sz="2400" b="1" dirty="0" err="1"/>
              <a:t>menopang</a:t>
            </a:r>
            <a:r>
              <a:rPr lang="en-US" sz="2400" b="1" dirty="0"/>
              <a:t> </a:t>
            </a:r>
            <a:r>
              <a:rPr lang="en-US" sz="2400" b="1" dirty="0" err="1"/>
              <a:t>pencapaian</a:t>
            </a:r>
            <a:r>
              <a:rPr lang="en-US" sz="2400" b="1" dirty="0"/>
              <a:t> </a:t>
            </a:r>
            <a:r>
              <a:rPr lang="en-US" sz="2400" b="1" dirty="0" err="1"/>
              <a:t>sasaran-sasaran</a:t>
            </a:r>
            <a:r>
              <a:rPr lang="en-US" sz="2400" b="1" dirty="0"/>
              <a:t> </a:t>
            </a:r>
            <a:r>
              <a:rPr lang="en-US" sz="2400" b="1" dirty="0" err="1"/>
              <a:t>pembangunan</a:t>
            </a:r>
            <a:r>
              <a:rPr lang="en-US" sz="2400" b="1" dirty="0"/>
              <a:t> </a:t>
            </a:r>
            <a:r>
              <a:rPr lang="en-US" sz="2400" b="1" dirty="0" err="1"/>
              <a:t>nasional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52873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68334-AB7A-46AF-B7F9-29922BD6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9BC4B8-8531-48FD-BC96-C7AEE683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SAWIT DALAM KERANGKA RPJMN 2020-2024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9B069-CB30-4C75-8D13-C1F02595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9440F-BB9B-4391-95E0-F9E8F214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0" y="918445"/>
            <a:ext cx="9010642" cy="5653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210331-DD10-4EEB-A714-B3DE49A02608}"/>
              </a:ext>
            </a:extLst>
          </p:cNvPr>
          <p:cNvSpPr txBox="1">
            <a:spLocks/>
          </p:cNvSpPr>
          <p:nvPr/>
        </p:nvSpPr>
        <p:spPr>
          <a:xfrm>
            <a:off x="0" y="918444"/>
            <a:ext cx="3136490" cy="56531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b="1" dirty="0" err="1"/>
              <a:t>Prioritas</a:t>
            </a:r>
            <a:r>
              <a:rPr lang="en-US" sz="2000" b="1" dirty="0"/>
              <a:t> Nasional (PN) 1: PENGUATAN KETAHANAN EKONOMI UNTUK PERTUMBUHAN YANG BERKUALITAS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b="1" dirty="0" err="1"/>
              <a:t>Mendukung</a:t>
            </a:r>
            <a:r>
              <a:rPr lang="en-US" sz="2000" b="1" dirty="0"/>
              <a:t> </a:t>
            </a:r>
            <a:r>
              <a:rPr lang="en-US" sz="2000" b="1" dirty="0" err="1"/>
              <a:t>tiga</a:t>
            </a:r>
            <a:r>
              <a:rPr lang="en-US" sz="2000" b="1" dirty="0"/>
              <a:t> Program </a:t>
            </a:r>
            <a:r>
              <a:rPr lang="en-US" sz="2000" b="1" dirty="0" err="1"/>
              <a:t>Prioritas</a:t>
            </a:r>
            <a:r>
              <a:rPr lang="en-US" sz="2000" b="1" dirty="0"/>
              <a:t> (PP):</a:t>
            </a:r>
          </a:p>
          <a:p>
            <a:pPr lvl="1">
              <a:lnSpc>
                <a:spcPct val="120000"/>
              </a:lnSpc>
            </a:pPr>
            <a:r>
              <a:rPr lang="en-US" sz="1600" b="1" dirty="0"/>
              <a:t>PP-1: </a:t>
            </a:r>
            <a:r>
              <a:rPr lang="en-US" sz="1600" b="1" dirty="0" err="1"/>
              <a:t>Pemenuhan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r>
              <a:rPr lang="en-US" sz="1600" b="1" dirty="0"/>
              <a:t> </a:t>
            </a:r>
            <a:r>
              <a:rPr lang="en-US" sz="1600" b="1" dirty="0" err="1"/>
              <a:t>Energi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Mengutamakan</a:t>
            </a:r>
            <a:r>
              <a:rPr lang="en-US" sz="1600" b="1" dirty="0"/>
              <a:t> </a:t>
            </a:r>
            <a:r>
              <a:rPr lang="en-US" sz="1600" b="1" dirty="0" err="1"/>
              <a:t>Peningkatan</a:t>
            </a:r>
            <a:r>
              <a:rPr lang="en-US" sz="1600" b="1" dirty="0"/>
              <a:t> EBT</a:t>
            </a:r>
          </a:p>
          <a:p>
            <a:pPr lvl="1">
              <a:lnSpc>
                <a:spcPct val="120000"/>
              </a:lnSpc>
            </a:pPr>
            <a:r>
              <a:rPr lang="en-US" sz="1600" b="1" dirty="0"/>
              <a:t>PP-6: </a:t>
            </a:r>
            <a:r>
              <a:rPr lang="en-US" sz="1600" b="1" dirty="0" err="1"/>
              <a:t>Peningkatan</a:t>
            </a:r>
            <a:r>
              <a:rPr lang="en-US" sz="1600" b="1" dirty="0"/>
              <a:t> Nilai </a:t>
            </a:r>
            <a:r>
              <a:rPr lang="en-US" sz="1600" b="1" dirty="0" err="1"/>
              <a:t>Tambah</a:t>
            </a:r>
            <a:r>
              <a:rPr lang="en-US" sz="1600" b="1" dirty="0"/>
              <a:t>, </a:t>
            </a:r>
            <a:r>
              <a:rPr lang="en-US" sz="1600" b="1" dirty="0" err="1"/>
              <a:t>Lapangan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, </a:t>
            </a:r>
            <a:r>
              <a:rPr lang="en-US" sz="1600" b="1" dirty="0" err="1"/>
              <a:t>Investasi</a:t>
            </a:r>
            <a:r>
              <a:rPr lang="en-US" sz="1600" b="1" dirty="0"/>
              <a:t> dan </a:t>
            </a:r>
            <a:r>
              <a:rPr lang="en-US" sz="1600" b="1" dirty="0" err="1"/>
              <a:t>Industrialisasi</a:t>
            </a:r>
            <a:endParaRPr lang="en-US" sz="1600" b="1" dirty="0"/>
          </a:p>
          <a:p>
            <a:pPr lvl="1">
              <a:lnSpc>
                <a:spcPct val="120000"/>
              </a:lnSpc>
            </a:pPr>
            <a:r>
              <a:rPr lang="en-US" sz="1600" b="1" dirty="0"/>
              <a:t>PP-7: </a:t>
            </a:r>
            <a:r>
              <a:rPr lang="en-US" sz="1600" b="1" dirty="0" err="1"/>
              <a:t>Peningkatan</a:t>
            </a:r>
            <a:r>
              <a:rPr lang="en-US" sz="1600" b="1" dirty="0"/>
              <a:t> </a:t>
            </a:r>
            <a:r>
              <a:rPr lang="en-US" sz="1600" b="1" dirty="0" err="1"/>
              <a:t>Ekspor</a:t>
            </a:r>
            <a:r>
              <a:rPr lang="en-US" sz="1600" b="1" dirty="0"/>
              <a:t> </a:t>
            </a:r>
            <a:r>
              <a:rPr lang="en-US" sz="1600" b="1" dirty="0" err="1"/>
              <a:t>Bernilai</a:t>
            </a:r>
            <a:r>
              <a:rPr lang="en-US" sz="1600" b="1" dirty="0"/>
              <a:t> </a:t>
            </a:r>
            <a:r>
              <a:rPr lang="en-US" sz="1600" b="1" dirty="0" err="1"/>
              <a:t>Tambah</a:t>
            </a:r>
            <a:r>
              <a:rPr lang="en-US" sz="1600" b="1" dirty="0"/>
              <a:t> Tinggi dan </a:t>
            </a:r>
            <a:r>
              <a:rPr lang="en-US" sz="1600" b="1" dirty="0" err="1"/>
              <a:t>Penguatan</a:t>
            </a:r>
            <a:r>
              <a:rPr lang="en-US" sz="1600" b="1" dirty="0"/>
              <a:t> TKDN</a:t>
            </a:r>
            <a:endParaRPr lang="id-ID" sz="16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B13334-E7F8-42DF-AD2E-F7D3B081577F}"/>
              </a:ext>
            </a:extLst>
          </p:cNvPr>
          <p:cNvSpPr/>
          <p:nvPr/>
        </p:nvSpPr>
        <p:spPr>
          <a:xfrm>
            <a:off x="6440129" y="4227870"/>
            <a:ext cx="2517058" cy="1081549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210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mpungan Konten 9">
            <a:extLst>
              <a:ext uri="{FF2B5EF4-FFF2-40B4-BE49-F238E27FC236}">
                <a16:creationId xmlns:a16="http://schemas.microsoft.com/office/drawing/2014/main" id="{EB3C2897-B56B-4B77-9675-D37A8D57AD52}"/>
              </a:ext>
            </a:extLst>
          </p:cNvPr>
          <p:cNvGraphicFramePr>
            <a:graphicFrameLocks/>
          </p:cNvGraphicFramePr>
          <p:nvPr/>
        </p:nvGraphicFramePr>
        <p:xfrm>
          <a:off x="0" y="865239"/>
          <a:ext cx="12192001" cy="5771534"/>
        </p:xfrm>
        <a:graphic>
          <a:graphicData uri="http://schemas.openxmlformats.org/drawingml/2006/table">
            <a:tbl>
              <a:tblPr firstRow="1" bandRow="1"/>
              <a:tblGrid>
                <a:gridCol w="1067261">
                  <a:extLst>
                    <a:ext uri="{9D8B030D-6E8A-4147-A177-3AD203B41FA5}">
                      <a16:colId xmlns:a16="http://schemas.microsoft.com/office/drawing/2014/main" val="2593677158"/>
                    </a:ext>
                  </a:extLst>
                </a:gridCol>
                <a:gridCol w="1766458">
                  <a:extLst>
                    <a:ext uri="{9D8B030D-6E8A-4147-A177-3AD203B41FA5}">
                      <a16:colId xmlns:a16="http://schemas.microsoft.com/office/drawing/2014/main" val="1756445599"/>
                    </a:ext>
                  </a:extLst>
                </a:gridCol>
                <a:gridCol w="1515887">
                  <a:extLst>
                    <a:ext uri="{9D8B030D-6E8A-4147-A177-3AD203B41FA5}">
                      <a16:colId xmlns:a16="http://schemas.microsoft.com/office/drawing/2014/main" val="3098445839"/>
                    </a:ext>
                  </a:extLst>
                </a:gridCol>
                <a:gridCol w="1469950">
                  <a:extLst>
                    <a:ext uri="{9D8B030D-6E8A-4147-A177-3AD203B41FA5}">
                      <a16:colId xmlns:a16="http://schemas.microsoft.com/office/drawing/2014/main" val="1490862986"/>
                    </a:ext>
                  </a:extLst>
                </a:gridCol>
                <a:gridCol w="1469950">
                  <a:extLst>
                    <a:ext uri="{9D8B030D-6E8A-4147-A177-3AD203B41FA5}">
                      <a16:colId xmlns:a16="http://schemas.microsoft.com/office/drawing/2014/main" val="3247274666"/>
                    </a:ext>
                  </a:extLst>
                </a:gridCol>
                <a:gridCol w="1469950">
                  <a:extLst>
                    <a:ext uri="{9D8B030D-6E8A-4147-A177-3AD203B41FA5}">
                      <a16:colId xmlns:a16="http://schemas.microsoft.com/office/drawing/2014/main" val="111996641"/>
                    </a:ext>
                  </a:extLst>
                </a:gridCol>
                <a:gridCol w="1633977">
                  <a:extLst>
                    <a:ext uri="{9D8B030D-6E8A-4147-A177-3AD203B41FA5}">
                      <a16:colId xmlns:a16="http://schemas.microsoft.com/office/drawing/2014/main" val="1555616539"/>
                    </a:ext>
                  </a:extLst>
                </a:gridCol>
                <a:gridCol w="1798568">
                  <a:extLst>
                    <a:ext uri="{9D8B030D-6E8A-4147-A177-3AD203B41FA5}">
                      <a16:colId xmlns:a16="http://schemas.microsoft.com/office/drawing/2014/main" val="3703838263"/>
                    </a:ext>
                  </a:extLst>
                </a:gridCol>
              </a:tblGrid>
              <a:tr h="10361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Latar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Belakang</a:t>
                      </a:r>
                      <a:endParaRPr lang="id-ID" sz="1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 anchor="ctr">
                    <a:solidFill>
                      <a:srgbClr val="FCD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Porsi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energi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terbarukan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dalam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bauran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energi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primer per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tahun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2018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baru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mencapai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8,55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persen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sementara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target yang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harus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dicapai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pada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tahun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2025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sebesar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23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persen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(RUEN).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Indonesia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impor</a:t>
                      </a:r>
                      <a:r>
                        <a:rPr lang="id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minyak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mentah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tahun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2018: 309.739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barel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/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hari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(26,49%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kapasitas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Kilang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)</a:t>
                      </a:r>
                      <a:r>
                        <a:rPr lang="id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dan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BBM: 395.386 BOPD (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kebutuhan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Indonesia: 1,3 Juta BOPD)</a:t>
                      </a:r>
                      <a:endParaRPr lang="en-ID" sz="10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Perkebunan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sawit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rakyat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5,8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juta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ha (41%)</a:t>
                      </a:r>
                      <a:r>
                        <a:rPr lang="id-ID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namun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hanya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menghasilkan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14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juta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ton (34%)</a:t>
                      </a:r>
                      <a:r>
                        <a:rPr lang="id-ID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perkebunan sawit swasta 8,1 juta ha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85725" marR="0" lvl="0" indent="-85725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Indonesia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merupakan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negara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penghasil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minyak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sawit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terbesar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di dunia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dengan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kapasitas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produksi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sekitar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40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juta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ton per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tahun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dan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minyak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sawit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merupakan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ekspor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komoditas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andalan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Indonesia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saat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alt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ini</a:t>
                      </a:r>
                      <a:r>
                        <a:rPr lang="en-ID" alt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</a:t>
                      </a:r>
                      <a:endParaRPr lang="id-ID" sz="1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id-ID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6213" marR="0" lvl="0" indent="-176213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d-ID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088413"/>
                  </a:ext>
                </a:extLst>
              </a:tr>
              <a:tr h="742167">
                <a:tc>
                  <a:txBody>
                    <a:bodyPr/>
                    <a:lstStyle/>
                    <a:p>
                      <a:pPr algn="l"/>
                      <a:r>
                        <a:rPr lang="en-ID" sz="1000" b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Manfaat</a:t>
                      </a:r>
                      <a:endParaRPr lang="id-ID" sz="1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 anchor="ctr">
                    <a:solidFill>
                      <a:srgbClr val="FCD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eningkat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nya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porsi energi baru terbarukan dalam bauran energi nasional</a:t>
                      </a:r>
                      <a:r>
                        <a:rPr lang="id-ID" sz="100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menuju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23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persen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ID" sz="100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ID" sz="100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Meningkatnya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produktivitas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sawit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10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persen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tahun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; 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Meningkatnya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produksi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bahan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bakar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nabati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untuk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kebutuhan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Indonesia;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Meningkatnya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nilai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tambah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hasil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perkebunan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sawit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id-ID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rakyat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</a:t>
                      </a:r>
                      <a:endParaRPr lang="id-ID" sz="1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d-ID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d-ID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371627"/>
                  </a:ext>
                </a:extLst>
              </a:tr>
              <a:tr h="264801">
                <a:tc>
                  <a:txBody>
                    <a:bodyPr/>
                    <a:lstStyle/>
                    <a:p>
                      <a:pPr algn="l"/>
                      <a:r>
                        <a:rPr lang="en-ID" sz="1000" b="1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Durasi</a:t>
                      </a:r>
                      <a:endParaRPr lang="id-ID" sz="1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 anchor="ctr">
                    <a:solidFill>
                      <a:srgbClr val="FCD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D" sz="1000" b="0" kern="120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Arial" panose="020B0604020202020204" pitchFamily="34" charset="0"/>
                        </a:rPr>
                        <a:t>2020-2024 (5 </a:t>
                      </a:r>
                      <a:r>
                        <a:rPr lang="en-ID" sz="1000" b="0" kern="1200" baseline="0" dirty="0" err="1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kern="1200" baseline="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id-ID" sz="1000" b="0" kern="1200" baseline="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d-ID" sz="105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d-ID" sz="10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61090"/>
                  </a:ext>
                </a:extLst>
              </a:tr>
              <a:tr h="264801">
                <a:tc rowSpan="5">
                  <a:txBody>
                    <a:bodyPr/>
                    <a:lstStyle/>
                    <a:p>
                      <a:pPr algn="l"/>
                      <a:r>
                        <a:rPr lang="en-ID" sz="1000" b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Indikasi Target dan Pendanaan</a:t>
                      </a:r>
                      <a:endParaRPr lang="id-ID" sz="1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 anchor="ctr">
                    <a:solidFill>
                      <a:srgbClr val="FCD5B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INDIKASI TARGET</a:t>
                      </a:r>
                      <a:endParaRPr lang="en-ID" sz="1000" b="1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INDIKASI PENDANAAN</a:t>
                      </a:r>
                      <a:endParaRPr lang="en-ID" sz="1000" b="1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785666"/>
                  </a:ext>
                </a:extLst>
              </a:tr>
              <a:tr h="264801">
                <a:tc vMerge="1">
                  <a:txBody>
                    <a:bodyPr/>
                    <a:lstStyle/>
                    <a:p>
                      <a:pPr algn="l"/>
                      <a:endParaRPr lang="id-ID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1000" b="1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000" b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80973" marR="80973" marT="40486" marB="4048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000" b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0973" marR="80973" marT="40486" marB="4048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000" b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80973" marR="80973" marT="40486" marB="4048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000" b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80973" marR="80973" marT="40486" marB="4048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000" b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80973" marR="80973" marT="40486" marB="40486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05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Green Refinery Standalone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kapasitas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20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ribu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barrel per day di RUIII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Plaju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ID" sz="1000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ID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Tahapan</a:t>
                      </a:r>
                      <a:r>
                        <a:rPr lang="en-ID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Pembangunan)</a:t>
                      </a: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Penyusunan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BEDP: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Basic Engineering Design Project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dan tender DFC (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Dual Feed Competition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) </a:t>
                      </a: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Penyusunan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dokumen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FEED dan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persetujuan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FID (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Final Investment Decision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)  </a:t>
                      </a: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EPC </a:t>
                      </a: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EPC </a:t>
                      </a: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Mid 2024 </a:t>
                      </a:r>
                    </a:p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Start Up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dan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 Stream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marL="80973" marR="80973" marT="40486" marB="40486"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000" b="1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Rp </a:t>
                      </a:r>
                      <a:r>
                        <a:rPr lang="en-ID" sz="1000" b="1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32,0</a:t>
                      </a:r>
                      <a:r>
                        <a:rPr lang="id-ID" sz="1000" b="1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Triliun</a:t>
                      </a:r>
                      <a:endParaRPr lang="en-ID" sz="1000" b="1" strike="noStrike" kern="1200" baseline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• APBN: </a:t>
                      </a:r>
                      <a:r>
                        <a:rPr lang="id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Rp </a:t>
                      </a:r>
                      <a:r>
                        <a:rPr lang="en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1,1</a:t>
                      </a:r>
                      <a:r>
                        <a:rPr lang="id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T</a:t>
                      </a:r>
                      <a:r>
                        <a:rPr lang="en-US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riliun</a:t>
                      </a:r>
                      <a:endParaRPr lang="en-ID" sz="1000" b="0" strike="noStrike" kern="1200" baseline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• BUMN: Rp 11,9 Triliun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• Swasta: </a:t>
                      </a:r>
                      <a:r>
                        <a:rPr lang="id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Rp </a:t>
                      </a:r>
                      <a:r>
                        <a:rPr lang="en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id-ID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T</a:t>
                      </a:r>
                      <a:r>
                        <a:rPr lang="en-US" sz="1000" b="0" strike="noStrike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riliun</a:t>
                      </a:r>
                      <a:endParaRPr lang="en-ID" sz="1000" b="0" strike="noStrike" kern="1200" baseline="0" dirty="0" err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92183"/>
                  </a:ext>
                </a:extLst>
              </a:tr>
              <a:tr h="423924">
                <a:tc vMerge="1">
                  <a:txBody>
                    <a:bodyPr/>
                    <a:lstStyle/>
                    <a:p>
                      <a:pPr algn="l"/>
                      <a:endParaRPr lang="id-ID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395" marR="91395" marT="45697" marB="4569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Volume produksi kelapa sawit (Ton CPO)</a:t>
                      </a:r>
                      <a:endParaRPr lang="en-ID" sz="1000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43,7</a:t>
                      </a:r>
                      <a:r>
                        <a:rPr lang="id-ID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juta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44,6 juta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45,5 juta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46,4 juta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50,4 juta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900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395" marR="91395" marT="45697" marB="456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43291"/>
                  </a:ext>
                </a:extLst>
              </a:tr>
              <a:tr h="725982">
                <a:tc vMerge="1">
                  <a:txBody>
                    <a:bodyPr/>
                    <a:lstStyle/>
                    <a:p>
                      <a:pPr algn="l"/>
                      <a:endParaRPr lang="id-ID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395" marR="91395" marT="45697" marB="45697"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i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Green Refinery Standalone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kapasitas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20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ribu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barrel per day di RUIII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Plaju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ID" sz="1000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id-ID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erkiraan Capex 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USD </a:t>
                      </a:r>
                      <a:r>
                        <a:rPr lang="id-ID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650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d-ID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850 Juta 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000" b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perkiraan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kern="1200" baseline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11,9 Triliun </a:t>
                      </a:r>
                      <a:r>
                        <a:rPr lang="id-ID" sz="1000" b="0" kern="1200" noProof="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(BUMN)</a:t>
                      </a:r>
                      <a:endParaRPr lang="id-ID" sz="1000" b="0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id-ID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id-ID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id-ID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id-ID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d-ID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5" marR="91395" marT="45697" marB="456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970007"/>
                  </a:ext>
                </a:extLst>
              </a:tr>
              <a:tr h="264801">
                <a:tc>
                  <a:txBody>
                    <a:bodyPr/>
                    <a:lstStyle/>
                    <a:p>
                      <a:pPr algn="l"/>
                      <a:r>
                        <a:rPr lang="en-ID" sz="1000" b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Pelaksana</a:t>
                      </a:r>
                      <a:endParaRPr lang="id-ID" sz="1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 anchor="ctr">
                    <a:solidFill>
                      <a:srgbClr val="FCD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KemenESDM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,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Kementan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,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Kemendagri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, BUMN,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</a:rPr>
                        <a:t>Swasta</a:t>
                      </a:r>
                      <a:endParaRPr lang="en-ID" sz="10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050" dirty="0">
                        <a:solidFill>
                          <a:prstClr val="black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22062"/>
                  </a:ext>
                </a:extLst>
              </a:tr>
              <a:tr h="9030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i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Highlight 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Proyek </a:t>
                      </a:r>
                      <a:endParaRPr lang="en-US" sz="1000" b="1" i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80973" marR="80973" marT="40486" marB="40486" anchor="ctr">
                    <a:solidFill>
                      <a:srgbClr val="FCD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1. </a:t>
                      </a:r>
                      <a:r>
                        <a:rPr lang="en-ID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Pembinaan</a:t>
                      </a: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dan </a:t>
                      </a:r>
                      <a:r>
                        <a:rPr lang="en-ID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pengawasan</a:t>
                      </a: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pengembangan</a:t>
                      </a: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usaha</a:t>
                      </a: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pengolahan</a:t>
                      </a: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BBN (</a:t>
                      </a:r>
                      <a:r>
                        <a:rPr lang="en-ID" sz="1000" b="0" dirty="0" err="1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KemenESDM</a:t>
                      </a:r>
                      <a:r>
                        <a:rPr lang="en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2. Pembangunan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kilang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BBN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berbahan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baku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minyak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sawit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100% (</a:t>
                      </a:r>
                      <a:r>
                        <a:rPr lang="en-ID" sz="1000" b="0" i="1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Green Refinery Standalone)</a:t>
                      </a:r>
                      <a:r>
                        <a:rPr lang="id-ID" sz="1000" b="0" i="1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(BUMN)</a:t>
                      </a:r>
                      <a:endParaRPr lang="id-ID" sz="1000" b="0" i="1" kern="1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id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d-ID" sz="1000" b="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Akselerasi, </a:t>
                      </a:r>
                      <a:r>
                        <a:rPr lang="id-ID" sz="1000" b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Replanting</a:t>
                      </a:r>
                      <a:r>
                        <a:rPr lang="id-ID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, Penerapan GAP, dan Pengolahan Sawit Rakyat (Kementa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id-ID" sz="1000" b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ID" sz="1000" b="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id-ID" sz="1000" b="0" i="0" kern="120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. Sertifikasi ISPO dan</a:t>
                      </a:r>
                      <a:r>
                        <a:rPr lang="id-ID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RSPO (Kementan)</a:t>
                      </a:r>
                      <a:endParaRPr lang="en-US" sz="1000" b="0" i="0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5. Pembangunan unit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pengolahan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minyak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sawit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perdesaan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dekat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perkebunan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b="0" i="1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demetalized</a:t>
                      </a:r>
                      <a:r>
                        <a:rPr lang="en-US" sz="1000" b="0" i="1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palm oil mill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) (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Swasta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)</a:t>
                      </a:r>
                      <a:endParaRPr lang="id-ID" sz="1000" b="0" i="0" kern="1200" baseline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0973" marR="80973" marT="40486" marB="40486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ID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d-ID" sz="100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8771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FCD76-CFEF-4183-B43D-FD1E15DF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CA60F-3C22-493A-9C88-7583959FDBF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C2DC3-797E-45CB-B1DC-BDB01068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 err="1">
                <a:latin typeface="Cambria" panose="02040503050406030204" pitchFamily="18" charset="0"/>
              </a:rPr>
              <a:t>Major</a:t>
            </a:r>
            <a:r>
              <a:rPr lang="es-ES" i="1" dirty="0">
                <a:latin typeface="Cambria" panose="02040503050406030204" pitchFamily="18" charset="0"/>
              </a:rPr>
              <a:t> Project</a:t>
            </a:r>
            <a:r>
              <a:rPr lang="es-ES" dirty="0">
                <a:latin typeface="Cambria" panose="02040503050406030204" pitchFamily="18" charset="0"/>
              </a:rPr>
              <a:t> </a:t>
            </a:r>
            <a:r>
              <a:rPr lang="es-ES" dirty="0" err="1">
                <a:latin typeface="Cambria" panose="02040503050406030204" pitchFamily="18" charset="0"/>
              </a:rPr>
              <a:t>Pembangunan</a:t>
            </a:r>
            <a:r>
              <a:rPr lang="es-ES" dirty="0">
                <a:latin typeface="Cambria" panose="02040503050406030204" pitchFamily="18" charset="0"/>
              </a:rPr>
              <a:t> </a:t>
            </a:r>
            <a:r>
              <a:rPr lang="es-ES" dirty="0" err="1">
                <a:latin typeface="Cambria" panose="02040503050406030204" pitchFamily="18" charset="0"/>
              </a:rPr>
              <a:t>Energi</a:t>
            </a:r>
            <a:r>
              <a:rPr lang="es-ES" dirty="0">
                <a:latin typeface="Cambria" panose="02040503050406030204" pitchFamily="18" charset="0"/>
              </a:rPr>
              <a:t> </a:t>
            </a:r>
            <a:r>
              <a:rPr lang="es-ES" dirty="0" err="1">
                <a:latin typeface="Cambria" panose="02040503050406030204" pitchFamily="18" charset="0"/>
              </a:rPr>
              <a:t>Terbarukan</a:t>
            </a:r>
            <a:r>
              <a:rPr lang="es-ES" dirty="0">
                <a:latin typeface="Cambria" panose="02040503050406030204" pitchFamily="18" charset="0"/>
              </a:rPr>
              <a:t> </a:t>
            </a:r>
            <a:r>
              <a:rPr lang="es-ES" i="1" dirty="0">
                <a:latin typeface="Cambria" panose="02040503050406030204" pitchFamily="18" charset="0"/>
              </a:rPr>
              <a:t>Green Fuel </a:t>
            </a:r>
            <a:r>
              <a:rPr lang="es-ES" dirty="0" err="1">
                <a:latin typeface="Cambria" panose="02040503050406030204" pitchFamily="18" charset="0"/>
              </a:rPr>
              <a:t>Berbasis</a:t>
            </a:r>
            <a:r>
              <a:rPr lang="es-ES" dirty="0">
                <a:latin typeface="Cambria" panose="02040503050406030204" pitchFamily="18" charset="0"/>
              </a:rPr>
              <a:t> </a:t>
            </a:r>
            <a:r>
              <a:rPr lang="es-ES" dirty="0" err="1">
                <a:latin typeface="Cambria" panose="02040503050406030204" pitchFamily="18" charset="0"/>
              </a:rPr>
              <a:t>Kelapa</a:t>
            </a:r>
            <a:r>
              <a:rPr lang="es-ES" dirty="0">
                <a:latin typeface="Cambria" panose="02040503050406030204" pitchFamily="18" charset="0"/>
              </a:rPr>
              <a:t> </a:t>
            </a:r>
            <a:r>
              <a:rPr lang="es-ES" dirty="0" err="1">
                <a:latin typeface="Cambria" panose="02040503050406030204" pitchFamily="18" charset="0"/>
              </a:rPr>
              <a:t>Sawit</a:t>
            </a:r>
            <a:r>
              <a:rPr lang="es-ES" dirty="0">
                <a:latin typeface="Cambria" panose="02040503050406030204" pitchFamily="18" charset="0"/>
              </a:rPr>
              <a:t> 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1DD23-7E44-409C-9C7A-93F8E63FB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350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18171</TotalTime>
  <Words>1348</Words>
  <Application>Microsoft Office PowerPoint</Application>
  <PresentationFormat>Widescreen</PresentationFormat>
  <Paragraphs>210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Arial Black</vt:lpstr>
      <vt:lpstr>Avenir Black</vt:lpstr>
      <vt:lpstr>Avenir Book</vt:lpstr>
      <vt:lpstr>Bookman Old Style</vt:lpstr>
      <vt:lpstr>Calibri</vt:lpstr>
      <vt:lpstr>Calibri Light</vt:lpstr>
      <vt:lpstr>Cambria</vt:lpstr>
      <vt:lpstr>Carlito</vt:lpstr>
      <vt:lpstr>Century Gothic</vt:lpstr>
      <vt:lpstr>Courier New</vt:lpstr>
      <vt:lpstr>Daytona</vt:lpstr>
      <vt:lpstr>Helvetica</vt:lpstr>
      <vt:lpstr>Lato</vt:lpstr>
      <vt:lpstr>Open Sans</vt:lpstr>
      <vt:lpstr>Trebuchet MS</vt:lpstr>
      <vt:lpstr>Wingdings</vt:lpstr>
      <vt:lpstr>Template 1</vt:lpstr>
      <vt:lpstr>1_Template 1</vt:lpstr>
      <vt:lpstr>INDUSTRIALISASI SAWIT  SEBAGAI ARAH EKONOMI SAWIT INDONESIA</vt:lpstr>
      <vt:lpstr>Apa yang Tengah Terjadi? De-industrialisasi?</vt:lpstr>
      <vt:lpstr>PERKEMBANGAN NILAI TUKAR PETANI (NTP) (Sumber: BPS, Maret 2020)</vt:lpstr>
      <vt:lpstr>Agroindustri dalam Konteks Transformasi Ekonomi dalam  RPJMN 2020-2024</vt:lpstr>
      <vt:lpstr>Industri pengolahan dan pertanian (agroindustri) menjadi andalan dalam pencapaian target pertumbuhan ekonomi nasional (Sumber: Perpres 18/2020)</vt:lpstr>
      <vt:lpstr>Produktivitas dan Nilai Tambah merupakan Kata Kunci dalam Transformasi Pertanian</vt:lpstr>
      <vt:lpstr>SASARAN PEMBANGUNAN 2020-2024</vt:lpstr>
      <vt:lpstr>SAWIT DALAM KERANGKA RPJMN 2020-2024</vt:lpstr>
      <vt:lpstr>Major Project Pembangunan Energi Terbarukan Green Fuel Berbasis Kelapa Sawit </vt:lpstr>
      <vt:lpstr>PowerPoint Presentation</vt:lpstr>
      <vt:lpstr>PERLUNYA INDUSTRIALISASI BERBASIS KELAPA/MINYAK SAWIT YANG BERKELANJUTAN</vt:lpstr>
      <vt:lpstr>INDUSTRIALISASI SAWIT – MENGURANGI POTENSI DEFORESTASI</vt:lpstr>
      <vt:lpstr>PERKEMBANGAN SELAMA COVID-19 DAN POTENSI INDUSTRI SAWIT : Terjadi Peningkatan Konsumsi Sawit Dalam Negeri Jan-Mar 2020</vt:lpstr>
      <vt:lpstr>INDUSTRIALISASI SAWIT UNTUK BIOFUEL YANG MAMPU MENGURANGI IMPOR DAN MENGHEMAT DEVISA NEGARA</vt:lpstr>
      <vt:lpstr>PERKEMBANGAN B30 DAN  DAMPAKNYA TERHADAP PERKEBUNAN KELAPA SAWIT</vt:lpstr>
      <vt:lpstr>SELAMAT BEKERJA pertanian@bappenas.go.id</vt:lpstr>
      <vt:lpstr>PowerPoint Presentation</vt:lpstr>
      <vt:lpstr>PowerPoint Presentation</vt:lpstr>
      <vt:lpstr>MEWUJUDKAN PENELUSURAN PRODUK HULU HINGGA HILIR  BERBASIS ELEKTRONIK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 Putra Alfian</dc:creator>
  <cp:keywords>Kick Off Penyusunan Renstra BPK 2020-2024</cp:keywords>
  <cp:lastModifiedBy>Sumantri, Hendi GIZ ID</cp:lastModifiedBy>
  <cp:revision>1073</cp:revision>
  <cp:lastPrinted>2020-02-11T13:34:29Z</cp:lastPrinted>
  <dcterms:created xsi:type="dcterms:W3CDTF">2019-02-01T11:09:48Z</dcterms:created>
  <dcterms:modified xsi:type="dcterms:W3CDTF">2020-06-24T04:28:06Z</dcterms:modified>
</cp:coreProperties>
</file>