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15"/>
  </p:notesMasterIdLst>
  <p:sldIdLst>
    <p:sldId id="2141411489" r:id="rId2"/>
    <p:sldId id="2141411483" r:id="rId3"/>
    <p:sldId id="2141411484" r:id="rId4"/>
    <p:sldId id="2141411485" r:id="rId5"/>
    <p:sldId id="2141411481" r:id="rId6"/>
    <p:sldId id="2141411486" r:id="rId7"/>
    <p:sldId id="2141411479" r:id="rId8"/>
    <p:sldId id="2141411482" r:id="rId9"/>
    <p:sldId id="2141411487" r:id="rId10"/>
    <p:sldId id="2141411488" r:id="rId11"/>
    <p:sldId id="2141411490" r:id="rId12"/>
    <p:sldId id="2141411476" r:id="rId13"/>
    <p:sldId id="1724" r:id="rId14"/>
  </p:sldIdLst>
  <p:sldSz cx="12192000" cy="6858000"/>
  <p:notesSz cx="7102475" cy="9388475"/>
  <p:defaultTextStyle>
    <a:defPPr lvl="0">
      <a:defRPr lang="id-ID"/>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9B"/>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7636338-C124-488E-AE2B-4061AE77FFED}">
  <a:tblStyle styleId="{37636338-C124-488E-AE2B-4061AE77FFE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49.jpe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ropbox\DBA%202020\03.%20Monev%20B30\4.%20Monitoring%20Data\Lembar%20Kerja%20Monev%20B30%20Tahun%202020%20Updat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ki%20Dwi%20Wijanarko\Dropbox\Single%20Frame\Data%20Informasi%20Umum%20DBA_Fi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id-ID" b="1">
                <a:latin typeface="Arial" panose="020B0604020202020204" pitchFamily="34" charset="0"/>
                <a:cs typeface="Arial" panose="020B0604020202020204" pitchFamily="34" charset="0"/>
              </a:rPr>
              <a:t>Realisasi Implementasi</a:t>
            </a:r>
            <a:r>
              <a:rPr lang="id-ID" b="1" baseline="0">
                <a:latin typeface="Arial" panose="020B0604020202020204" pitchFamily="34" charset="0"/>
                <a:cs typeface="Arial" panose="020B0604020202020204" pitchFamily="34" charset="0"/>
              </a:rPr>
              <a:t> Biodiesel</a:t>
            </a:r>
            <a:endParaRPr lang="en-US" b="1" baseline="0">
              <a:latin typeface="Arial" panose="020B0604020202020204" pitchFamily="34" charset="0"/>
              <a:cs typeface="Arial" panose="020B0604020202020204" pitchFamily="34" charset="0"/>
            </a:endParaRPr>
          </a:p>
          <a:p>
            <a:pPr algn="l">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00" b="1" baseline="0">
                <a:latin typeface="Arial" panose="020B0604020202020204" pitchFamily="34" charset="0"/>
                <a:cs typeface="Arial" panose="020B0604020202020204" pitchFamily="34" charset="0"/>
              </a:rPr>
              <a:t>*Data s.d November 2020</a:t>
            </a:r>
            <a:endParaRPr lang="id-ID" sz="1000" b="1">
              <a:latin typeface="Arial" panose="020B0604020202020204" pitchFamily="34" charset="0"/>
              <a:cs typeface="Arial" panose="020B0604020202020204" pitchFamily="34" charset="0"/>
            </a:endParaRPr>
          </a:p>
        </c:rich>
      </c:tx>
      <c:layout/>
      <c:overlay val="0"/>
      <c:spPr>
        <a:noFill/>
        <a:ln>
          <a:noFill/>
        </a:ln>
        <a:effectLst/>
      </c:spPr>
    </c:title>
    <c:autoTitleDeleted val="0"/>
    <c:plotArea>
      <c:layout>
        <c:manualLayout>
          <c:layoutTarget val="inner"/>
          <c:xMode val="edge"/>
          <c:yMode val="edge"/>
          <c:x val="0.1140315016154185"/>
          <c:y val="0.1197661283226354"/>
          <c:w val="0.87618456388613752"/>
          <c:h val="0.68028569343663292"/>
        </c:manualLayout>
      </c:layout>
      <c:barChart>
        <c:barDir val="col"/>
        <c:grouping val="clustered"/>
        <c:varyColors val="0"/>
        <c:ser>
          <c:idx val="0"/>
          <c:order val="0"/>
          <c:tx>
            <c:strRef>
              <c:f>'Data Rekap Prod dan Dist'!$D$5</c:f>
              <c:strCache>
                <c:ptCount val="1"/>
                <c:pt idx="0">
                  <c:v>Produksi</c:v>
                </c:pt>
              </c:strCache>
            </c:strRef>
          </c:tx>
          <c:spPr>
            <a:solidFill>
              <a:schemeClr val="accent1"/>
            </a:solidFill>
            <a:ln>
              <a:noFill/>
            </a:ln>
            <a:effectLst/>
          </c:spPr>
          <c:invertIfNegative val="0"/>
          <c:cat>
            <c:strRef>
              <c:f>'Data Rekap Prod dan Dist'!$C$7:$C$18</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'Data Rekap Prod dan Dist'!$D$7:$D$18</c:f>
              <c:numCache>
                <c:formatCode>_(* #,##0_);_(* \(#,##0\);_(* "-"_);_(@_)</c:formatCode>
                <c:ptCount val="12"/>
                <c:pt idx="0">
                  <c:v>190000</c:v>
                </c:pt>
                <c:pt idx="1">
                  <c:v>243000</c:v>
                </c:pt>
                <c:pt idx="2">
                  <c:v>1812000</c:v>
                </c:pt>
                <c:pt idx="3">
                  <c:v>2221000</c:v>
                </c:pt>
                <c:pt idx="4">
                  <c:v>2805000</c:v>
                </c:pt>
                <c:pt idx="5">
                  <c:v>3961081</c:v>
                </c:pt>
                <c:pt idx="6">
                  <c:v>1652801</c:v>
                </c:pt>
                <c:pt idx="7">
                  <c:v>3656359</c:v>
                </c:pt>
                <c:pt idx="8">
                  <c:v>3416417</c:v>
                </c:pt>
                <c:pt idx="9">
                  <c:v>6167837.4900000002</c:v>
                </c:pt>
                <c:pt idx="10">
                  <c:v>8399183.7508927025</c:v>
                </c:pt>
                <c:pt idx="11" formatCode="_-* #,##0_-;\-* #,##0_-;_-* &quot;-&quot;??_-;_-@_-">
                  <c:v>7925525.2006110316</c:v>
                </c:pt>
              </c:numCache>
            </c:numRef>
          </c:val>
          <c:extLst xmlns:c16r2="http://schemas.microsoft.com/office/drawing/2015/06/chart">
            <c:ext xmlns:c16="http://schemas.microsoft.com/office/drawing/2014/chart" uri="{C3380CC4-5D6E-409C-BE32-E72D297353CC}">
              <c16:uniqueId val="{00000000-84C1-4729-8B20-D970C122937A}"/>
            </c:ext>
          </c:extLst>
        </c:ser>
        <c:ser>
          <c:idx val="1"/>
          <c:order val="1"/>
          <c:tx>
            <c:strRef>
              <c:f>'Data Rekap Prod dan Dist'!$E$5</c:f>
              <c:strCache>
                <c:ptCount val="1"/>
                <c:pt idx="0">
                  <c:v>Domestik</c:v>
                </c:pt>
              </c:strCache>
            </c:strRef>
          </c:tx>
          <c:spPr>
            <a:solidFill>
              <a:schemeClr val="accent2"/>
            </a:solidFill>
            <a:ln>
              <a:noFill/>
            </a:ln>
            <a:effectLst/>
          </c:spPr>
          <c:invertIfNegative val="0"/>
          <c:cat>
            <c:strRef>
              <c:f>'Data Rekap Prod dan Dist'!$C$7:$C$18</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'Data Rekap Prod dan Dist'!$E$7:$E$18</c:f>
              <c:numCache>
                <c:formatCode>_(* #,##0_);_(* \(#,##0\);_(* "-"_);_(@_)</c:formatCode>
                <c:ptCount val="12"/>
                <c:pt idx="0">
                  <c:v>119000</c:v>
                </c:pt>
                <c:pt idx="1">
                  <c:v>223000</c:v>
                </c:pt>
                <c:pt idx="2">
                  <c:v>359000</c:v>
                </c:pt>
                <c:pt idx="3">
                  <c:v>669000</c:v>
                </c:pt>
                <c:pt idx="4">
                  <c:v>1048000</c:v>
                </c:pt>
                <c:pt idx="5">
                  <c:v>1844663</c:v>
                </c:pt>
                <c:pt idx="6">
                  <c:v>915460</c:v>
                </c:pt>
                <c:pt idx="7">
                  <c:v>3008474</c:v>
                </c:pt>
                <c:pt idx="8">
                  <c:v>2571569</c:v>
                </c:pt>
                <c:pt idx="9">
                  <c:v>3750066.08</c:v>
                </c:pt>
                <c:pt idx="10">
                  <c:v>6396397.25</c:v>
                </c:pt>
                <c:pt idx="11">
                  <c:v>7729430.9258760009</c:v>
                </c:pt>
              </c:numCache>
            </c:numRef>
          </c:val>
          <c:extLst xmlns:c16r2="http://schemas.microsoft.com/office/drawing/2015/06/chart">
            <c:ext xmlns:c16="http://schemas.microsoft.com/office/drawing/2014/chart" uri="{C3380CC4-5D6E-409C-BE32-E72D297353CC}">
              <c16:uniqueId val="{00000001-84C1-4729-8B20-D970C122937A}"/>
            </c:ext>
          </c:extLst>
        </c:ser>
        <c:ser>
          <c:idx val="2"/>
          <c:order val="2"/>
          <c:tx>
            <c:strRef>
              <c:f>'Data Rekap Prod dan Dist'!$F$5</c:f>
              <c:strCache>
                <c:ptCount val="1"/>
                <c:pt idx="0">
                  <c:v>Ekspor</c:v>
                </c:pt>
              </c:strCache>
            </c:strRef>
          </c:tx>
          <c:spPr>
            <a:solidFill>
              <a:schemeClr val="accent3"/>
            </a:solidFill>
            <a:ln>
              <a:noFill/>
            </a:ln>
            <a:effectLst/>
          </c:spPr>
          <c:invertIfNegative val="0"/>
          <c:cat>
            <c:strRef>
              <c:f>'Data Rekap Prod dan Dist'!$C$7:$C$18</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'Data Rekap Prod dan Dist'!$F$7:$F$18</c:f>
              <c:numCache>
                <c:formatCode>_(* #,##0_);_(* \(#,##0\);_(* "-"_);_(@_)</c:formatCode>
                <c:ptCount val="12"/>
                <c:pt idx="0">
                  <c:v>70000</c:v>
                </c:pt>
                <c:pt idx="1">
                  <c:v>20000</c:v>
                </c:pt>
                <c:pt idx="2">
                  <c:v>1453000</c:v>
                </c:pt>
                <c:pt idx="3">
                  <c:v>1552000</c:v>
                </c:pt>
                <c:pt idx="4">
                  <c:v>1757000</c:v>
                </c:pt>
                <c:pt idx="5">
                  <c:v>1629262</c:v>
                </c:pt>
                <c:pt idx="6">
                  <c:v>328573</c:v>
                </c:pt>
                <c:pt idx="7">
                  <c:v>476937</c:v>
                </c:pt>
                <c:pt idx="8">
                  <c:v>187349</c:v>
                </c:pt>
                <c:pt idx="9">
                  <c:v>1802926</c:v>
                </c:pt>
                <c:pt idx="10">
                  <c:v>1319427.592923773</c:v>
                </c:pt>
                <c:pt idx="11" formatCode="_-* #,##0_-;\-* #,##0_-;_-* &quot;-&quot;??_-;_-@_-">
                  <c:v>20589.045540229887</c:v>
                </c:pt>
              </c:numCache>
            </c:numRef>
          </c:val>
          <c:extLst xmlns:c16r2="http://schemas.microsoft.com/office/drawing/2015/06/chart">
            <c:ext xmlns:c16="http://schemas.microsoft.com/office/drawing/2014/chart" uri="{C3380CC4-5D6E-409C-BE32-E72D297353CC}">
              <c16:uniqueId val="{00000002-84C1-4729-8B20-D970C122937A}"/>
            </c:ext>
          </c:extLst>
        </c:ser>
        <c:dLbls>
          <c:showLegendKey val="0"/>
          <c:showVal val="0"/>
          <c:showCatName val="0"/>
          <c:showSerName val="0"/>
          <c:showPercent val="0"/>
          <c:showBubbleSize val="0"/>
        </c:dLbls>
        <c:gapWidth val="150"/>
        <c:axId val="175734784"/>
        <c:axId val="175736320"/>
      </c:barChart>
      <c:catAx>
        <c:axId val="17573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175736320"/>
        <c:crosses val="autoZero"/>
        <c:auto val="1"/>
        <c:lblAlgn val="ctr"/>
        <c:lblOffset val="100"/>
        <c:noMultiLvlLbl val="0"/>
      </c:catAx>
      <c:valAx>
        <c:axId val="175736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d-ID"/>
                  <a:t>Volume (kL)</a:t>
                </a:r>
              </a:p>
            </c:rich>
          </c:tx>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d-ID"/>
          </a:p>
        </c:txPr>
        <c:crossAx val="1757347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d-ID"/>
          </a:p>
        </c:txPr>
      </c:dTable>
      <c:spPr>
        <a:blipFill>
          <a:blip xmlns:r="http://schemas.openxmlformats.org/officeDocument/2006/relationships" r:embed="rId1"/>
          <a:tile tx="0" ty="0" sx="100000" sy="100000" flip="none" algn="tl"/>
        </a:blip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d-ID"/>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'Data Grafik'!$T$25</c:f>
              <c:strCache>
                <c:ptCount val="1"/>
                <c:pt idx="0">
                  <c:v>Alokasi vs Realisasi</c:v>
                </c:pt>
              </c:strCache>
            </c:strRef>
          </c:tx>
          <c:spPr>
            <a:ln w="3175">
              <a:noFill/>
            </a:ln>
          </c:spPr>
          <c:explosion val="2"/>
          <c:dPt>
            <c:idx val="0"/>
            <c:bubble3D val="0"/>
            <c:spPr>
              <a:solidFill>
                <a:schemeClr val="accent1">
                  <a:lumMod val="50000"/>
                </a:schemeClr>
              </a:solidFill>
              <a:ln w="3175">
                <a:noFill/>
              </a:ln>
              <a:effectLst/>
            </c:spPr>
            <c:extLst xmlns:c16r2="http://schemas.microsoft.com/office/drawing/2015/06/chart">
              <c:ext xmlns:c16="http://schemas.microsoft.com/office/drawing/2014/chart" uri="{C3380CC4-5D6E-409C-BE32-E72D297353CC}">
                <c16:uniqueId val="{00000001-5674-4649-A931-CB5CB854A747}"/>
              </c:ext>
            </c:extLst>
          </c:dPt>
          <c:dPt>
            <c:idx val="1"/>
            <c:bubble3D val="0"/>
            <c:spPr>
              <a:solidFill>
                <a:schemeClr val="accent2"/>
              </a:solidFill>
              <a:ln w="3175">
                <a:noFill/>
              </a:ln>
              <a:effectLst/>
            </c:spPr>
            <c:extLst xmlns:c16r2="http://schemas.microsoft.com/office/drawing/2015/06/chart">
              <c:ext xmlns:c16="http://schemas.microsoft.com/office/drawing/2014/chart" uri="{C3380CC4-5D6E-409C-BE32-E72D297353CC}">
                <c16:uniqueId val="{00000003-5674-4649-A931-CB5CB854A747}"/>
              </c:ext>
            </c:extLst>
          </c:dPt>
          <c:val>
            <c:numRef>
              <c:f>'Data Grafik'!$T$26:$T$27</c:f>
              <c:numCache>
                <c:formatCode>0.00%</c:formatCode>
                <c:ptCount val="2"/>
                <c:pt idx="0">
                  <c:v>0.8024</c:v>
                </c:pt>
                <c:pt idx="1">
                  <c:v>0.1976</c:v>
                </c:pt>
              </c:numCache>
            </c:numRef>
          </c:val>
          <c:extLst xmlns:c16r2="http://schemas.microsoft.com/office/drawing/2015/06/chart">
            <c:ext xmlns:c16="http://schemas.microsoft.com/office/drawing/2014/chart" uri="{C3380CC4-5D6E-409C-BE32-E72D297353CC}">
              <c16:uniqueId val="{00000004-5674-4649-A931-CB5CB854A747}"/>
            </c:ext>
          </c:extLst>
        </c:ser>
        <c:dLbls>
          <c:showLegendKey val="0"/>
          <c:showVal val="0"/>
          <c:showCatName val="0"/>
          <c:showSerName val="0"/>
          <c:showPercent val="0"/>
          <c:showBubbleSize val="0"/>
          <c:showLeaderLines val="0"/>
        </c:dLbls>
        <c:firstSliceAng val="0"/>
        <c:holeSize val="45"/>
      </c:doughnutChart>
      <c:spPr>
        <a:noFill/>
        <a:ln>
          <a:noFill/>
        </a:ln>
        <a:effectLst/>
      </c:spPr>
    </c:plotArea>
    <c:plotVisOnly val="1"/>
    <c:dispBlanksAs val="zero"/>
    <c:showDLblsOverMax val="0"/>
  </c:chart>
  <c:spPr>
    <a:noFill/>
    <a:ln>
      <a:noFill/>
    </a:ln>
    <a:effectLst/>
  </c:spPr>
  <c:txPr>
    <a:bodyPr/>
    <a:lstStyle/>
    <a:p>
      <a:pPr>
        <a:defRPr/>
      </a:pPr>
      <a:endParaRPr lang="id-ID"/>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tx>
            <c:strRef>
              <c:f>'Data Grafik'!$S$25</c:f>
              <c:strCache>
                <c:ptCount val="1"/>
                <c:pt idx="0">
                  <c:v>% Realisasi vs PO</c:v>
                </c:pt>
              </c:strCache>
            </c:strRef>
          </c:tx>
          <c:explosion val="2"/>
          <c:dPt>
            <c:idx val="0"/>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3CEF-491A-AB38-7532D40A5D64}"/>
              </c:ext>
            </c:extLst>
          </c:dPt>
          <c:dPt>
            <c:idx val="1"/>
            <c:bubble3D val="0"/>
            <c:explosion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3CEF-491A-AB38-7532D40A5D64}"/>
              </c:ext>
            </c:extLst>
          </c:dPt>
          <c:val>
            <c:numRef>
              <c:f>'Data Grafik'!$S$26:$S$27</c:f>
              <c:numCache>
                <c:formatCode>0.00%</c:formatCode>
                <c:ptCount val="2"/>
                <c:pt idx="0">
                  <c:v>0.8990027320562417</c:v>
                </c:pt>
                <c:pt idx="1">
                  <c:v>0.1009972679437583</c:v>
                </c:pt>
              </c:numCache>
            </c:numRef>
          </c:val>
          <c:extLst xmlns:c16r2="http://schemas.microsoft.com/office/drawing/2015/06/chart">
            <c:ext xmlns:c16="http://schemas.microsoft.com/office/drawing/2014/chart" uri="{C3380CC4-5D6E-409C-BE32-E72D297353CC}">
              <c16:uniqueId val="{00000004-3CEF-491A-AB38-7532D40A5D64}"/>
            </c:ext>
          </c:extLst>
        </c:ser>
        <c:dLbls>
          <c:showLegendKey val="0"/>
          <c:showVal val="0"/>
          <c:showCatName val="0"/>
          <c:showSerName val="0"/>
          <c:showPercent val="0"/>
          <c:showBubbleSize val="0"/>
          <c:showLeaderLines val="0"/>
        </c:dLbls>
        <c:firstSliceAng val="2"/>
        <c:holeSize val="45"/>
      </c:doughnutChart>
      <c:spPr>
        <a:noFill/>
        <a:ln>
          <a:noFill/>
        </a:ln>
        <a:effectLst/>
      </c:spPr>
    </c:plotArea>
    <c:plotVisOnly val="1"/>
    <c:dispBlanksAs val="zero"/>
    <c:showDLblsOverMax val="0"/>
  </c:chart>
  <c:spPr>
    <a:noFill/>
    <a:ln>
      <a:noFill/>
    </a:ln>
    <a:effectLst/>
  </c:spPr>
  <c:txPr>
    <a:bodyPr/>
    <a:lstStyle/>
    <a:p>
      <a:pPr>
        <a:defRPr/>
      </a:pPr>
      <a:endParaRPr lang="id-ID"/>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935189483373738E-2"/>
          <c:y val="2.4659228134235329E-2"/>
          <c:w val="0.92754926817621275"/>
          <c:h val="0.83097402954847011"/>
        </c:manualLayout>
      </c:layout>
      <c:lineChart>
        <c:grouping val="standard"/>
        <c:varyColors val="0"/>
        <c:ser>
          <c:idx val="0"/>
          <c:order val="0"/>
          <c:tx>
            <c:v>HIP Biodiesel ex OA (Rp/Liter)</c:v>
          </c:tx>
          <c:cat>
            <c:strRef>
              <c:f>'Data Harga'!$C$88:$C$135</c:f>
              <c:strCache>
                <c:ptCount val="48"/>
                <c:pt idx="0">
                  <c:v>Januari 2017</c:v>
                </c:pt>
                <c:pt idx="1">
                  <c:v>Februari 2017</c:v>
                </c:pt>
                <c:pt idx="2">
                  <c:v>Maret 2017</c:v>
                </c:pt>
                <c:pt idx="3">
                  <c:v>April 2017</c:v>
                </c:pt>
                <c:pt idx="4">
                  <c:v>Mei 2017</c:v>
                </c:pt>
                <c:pt idx="5">
                  <c:v>Juni 2017</c:v>
                </c:pt>
                <c:pt idx="6">
                  <c:v>Juli 2017</c:v>
                </c:pt>
                <c:pt idx="7">
                  <c:v>Agustus 2017</c:v>
                </c:pt>
                <c:pt idx="8">
                  <c:v>September 2017</c:v>
                </c:pt>
                <c:pt idx="9">
                  <c:v>Oktober 2017</c:v>
                </c:pt>
                <c:pt idx="10">
                  <c:v>November 2017</c:v>
                </c:pt>
                <c:pt idx="11">
                  <c:v>Desember 2017</c:v>
                </c:pt>
                <c:pt idx="12">
                  <c:v>Januari 2018</c:v>
                </c:pt>
                <c:pt idx="13">
                  <c:v>Februari 2018</c:v>
                </c:pt>
                <c:pt idx="14">
                  <c:v>Maret 2018</c:v>
                </c:pt>
                <c:pt idx="15">
                  <c:v>April 2018</c:v>
                </c:pt>
                <c:pt idx="16">
                  <c:v>Mei 2018</c:v>
                </c:pt>
                <c:pt idx="17">
                  <c:v>Juni 2018</c:v>
                </c:pt>
                <c:pt idx="18">
                  <c:v>Juli 2018</c:v>
                </c:pt>
                <c:pt idx="19">
                  <c:v>Agustus 2018</c:v>
                </c:pt>
                <c:pt idx="20">
                  <c:v>September 2018</c:v>
                </c:pt>
                <c:pt idx="21">
                  <c:v>Oktober 2018</c:v>
                </c:pt>
                <c:pt idx="22">
                  <c:v>November 2018</c:v>
                </c:pt>
                <c:pt idx="23">
                  <c:v>Desember 2018</c:v>
                </c:pt>
                <c:pt idx="24">
                  <c:v>Januari 2019</c:v>
                </c:pt>
                <c:pt idx="25">
                  <c:v>Februari 2019</c:v>
                </c:pt>
                <c:pt idx="26">
                  <c:v>Maret 2019</c:v>
                </c:pt>
                <c:pt idx="27">
                  <c:v>April 2019</c:v>
                </c:pt>
                <c:pt idx="28">
                  <c:v>Mei 2019</c:v>
                </c:pt>
                <c:pt idx="29">
                  <c:v>Juni 2019</c:v>
                </c:pt>
                <c:pt idx="30">
                  <c:v>Juli 2019</c:v>
                </c:pt>
                <c:pt idx="31">
                  <c:v>Agustus 2019</c:v>
                </c:pt>
                <c:pt idx="32">
                  <c:v>September 2019</c:v>
                </c:pt>
                <c:pt idx="33">
                  <c:v>Oktober 2019</c:v>
                </c:pt>
                <c:pt idx="34">
                  <c:v> November 2019 </c:v>
                </c:pt>
                <c:pt idx="35">
                  <c:v> Desember 2019 </c:v>
                </c:pt>
                <c:pt idx="36">
                  <c:v>Januari 2020</c:v>
                </c:pt>
                <c:pt idx="37">
                  <c:v>Februari 2020</c:v>
                </c:pt>
                <c:pt idx="38">
                  <c:v>Maret 2020</c:v>
                </c:pt>
                <c:pt idx="39">
                  <c:v>April 2020</c:v>
                </c:pt>
                <c:pt idx="40">
                  <c:v>Mei 2020</c:v>
                </c:pt>
                <c:pt idx="41">
                  <c:v>Juni 2020</c:v>
                </c:pt>
                <c:pt idx="42">
                  <c:v>Juli 2020</c:v>
                </c:pt>
                <c:pt idx="43">
                  <c:v>Agustus 2020</c:v>
                </c:pt>
                <c:pt idx="44">
                  <c:v>September 2020</c:v>
                </c:pt>
                <c:pt idx="45">
                  <c:v>Oktober 2020</c:v>
                </c:pt>
                <c:pt idx="46">
                  <c:v>November 2020</c:v>
                </c:pt>
                <c:pt idx="47">
                  <c:v>Desember 2020</c:v>
                </c:pt>
              </c:strCache>
            </c:strRef>
          </c:cat>
          <c:val>
            <c:numRef>
              <c:f>'Data Harga'!$D$88:$D$135</c:f>
              <c:numCache>
                <c:formatCode>_(* #,##0_);_(* \(#,##0\);_(* "-"_);_(@_)</c:formatCode>
                <c:ptCount val="48"/>
                <c:pt idx="0">
                  <c:v>9362</c:v>
                </c:pt>
                <c:pt idx="1">
                  <c:v>9493</c:v>
                </c:pt>
                <c:pt idx="2">
                  <c:v>9358</c:v>
                </c:pt>
                <c:pt idx="3">
                  <c:v>8815</c:v>
                </c:pt>
                <c:pt idx="4">
                  <c:v>8230</c:v>
                </c:pt>
                <c:pt idx="5">
                  <c:v>8302</c:v>
                </c:pt>
                <c:pt idx="6">
                  <c:v>8131</c:v>
                </c:pt>
                <c:pt idx="7">
                  <c:v>7871</c:v>
                </c:pt>
                <c:pt idx="8">
                  <c:v>7965</c:v>
                </c:pt>
                <c:pt idx="9">
                  <c:v>8518</c:v>
                </c:pt>
                <c:pt idx="10">
                  <c:v>8490</c:v>
                </c:pt>
                <c:pt idx="11">
                  <c:v>8491</c:v>
                </c:pt>
                <c:pt idx="12">
                  <c:v>8000</c:v>
                </c:pt>
                <c:pt idx="13">
                  <c:v>7962</c:v>
                </c:pt>
                <c:pt idx="14">
                  <c:v>8161</c:v>
                </c:pt>
                <c:pt idx="15">
                  <c:v>8356</c:v>
                </c:pt>
                <c:pt idx="16">
                  <c:v>8261</c:v>
                </c:pt>
                <c:pt idx="17">
                  <c:v>8140</c:v>
                </c:pt>
                <c:pt idx="18">
                  <c:v>7949</c:v>
                </c:pt>
                <c:pt idx="19">
                  <c:v>7600</c:v>
                </c:pt>
                <c:pt idx="20">
                  <c:v>7294</c:v>
                </c:pt>
                <c:pt idx="21">
                  <c:v>7341</c:v>
                </c:pt>
                <c:pt idx="22">
                  <c:v>7227</c:v>
                </c:pt>
                <c:pt idx="23">
                  <c:v>6589</c:v>
                </c:pt>
                <c:pt idx="24">
                  <c:v>6371</c:v>
                </c:pt>
                <c:pt idx="25">
                  <c:v>7015</c:v>
                </c:pt>
                <c:pt idx="26">
                  <c:v>7403</c:v>
                </c:pt>
                <c:pt idx="27">
                  <c:v>7387</c:v>
                </c:pt>
                <c:pt idx="28">
                  <c:v>7348</c:v>
                </c:pt>
                <c:pt idx="29">
                  <c:v>6977</c:v>
                </c:pt>
                <c:pt idx="30">
                  <c:v>6970</c:v>
                </c:pt>
                <c:pt idx="31">
                  <c:v>6795</c:v>
                </c:pt>
                <c:pt idx="32">
                  <c:v>6929</c:v>
                </c:pt>
                <c:pt idx="33">
                  <c:v>7358</c:v>
                </c:pt>
                <c:pt idx="34">
                  <c:v>7157</c:v>
                </c:pt>
                <c:pt idx="35">
                  <c:v>7914</c:v>
                </c:pt>
                <c:pt idx="36">
                  <c:v>8706</c:v>
                </c:pt>
                <c:pt idx="37">
                  <c:v>9539</c:v>
                </c:pt>
                <c:pt idx="38">
                  <c:v>8933</c:v>
                </c:pt>
                <c:pt idx="39">
                  <c:v>8019</c:v>
                </c:pt>
                <c:pt idx="40">
                  <c:v>8352</c:v>
                </c:pt>
                <c:pt idx="41">
                  <c:v>6941</c:v>
                </c:pt>
                <c:pt idx="42">
                  <c:v>7321</c:v>
                </c:pt>
                <c:pt idx="43">
                  <c:v>7887</c:v>
                </c:pt>
                <c:pt idx="44">
                  <c:v>9003</c:v>
                </c:pt>
                <c:pt idx="45">
                  <c:v>9265</c:v>
                </c:pt>
                <c:pt idx="46">
                  <c:v>9329</c:v>
                </c:pt>
                <c:pt idx="47">
                  <c:v>9505</c:v>
                </c:pt>
              </c:numCache>
            </c:numRef>
          </c:val>
          <c:smooth val="0"/>
          <c:extLst xmlns:c16r2="http://schemas.microsoft.com/office/drawing/2015/06/chart">
            <c:ext xmlns:c16="http://schemas.microsoft.com/office/drawing/2014/chart" uri="{C3380CC4-5D6E-409C-BE32-E72D297353CC}">
              <c16:uniqueId val="{00000000-8285-4A97-88C3-C317FD493092}"/>
            </c:ext>
          </c:extLst>
        </c:ser>
        <c:ser>
          <c:idx val="4"/>
          <c:order val="1"/>
          <c:tx>
            <c:v>Harga CPO (Rp/Kg)</c:v>
          </c:tx>
          <c:spPr>
            <a:ln>
              <a:solidFill>
                <a:schemeClr val="accent3">
                  <a:lumMod val="50000"/>
                </a:schemeClr>
              </a:solidFill>
            </a:ln>
          </c:spPr>
          <c:marker>
            <c:spPr>
              <a:noFill/>
              <a:ln>
                <a:solidFill>
                  <a:schemeClr val="accent3">
                    <a:lumMod val="50000"/>
                  </a:schemeClr>
                </a:solidFill>
              </a:ln>
            </c:spPr>
          </c:marker>
          <c:cat>
            <c:strRef>
              <c:f>'Data Harga'!$C$88:$C$135</c:f>
              <c:strCache>
                <c:ptCount val="48"/>
                <c:pt idx="0">
                  <c:v>Januari 2017</c:v>
                </c:pt>
                <c:pt idx="1">
                  <c:v>Februari 2017</c:v>
                </c:pt>
                <c:pt idx="2">
                  <c:v>Maret 2017</c:v>
                </c:pt>
                <c:pt idx="3">
                  <c:v>April 2017</c:v>
                </c:pt>
                <c:pt idx="4">
                  <c:v>Mei 2017</c:v>
                </c:pt>
                <c:pt idx="5">
                  <c:v>Juni 2017</c:v>
                </c:pt>
                <c:pt idx="6">
                  <c:v>Juli 2017</c:v>
                </c:pt>
                <c:pt idx="7">
                  <c:v>Agustus 2017</c:v>
                </c:pt>
                <c:pt idx="8">
                  <c:v>September 2017</c:v>
                </c:pt>
                <c:pt idx="9">
                  <c:v>Oktober 2017</c:v>
                </c:pt>
                <c:pt idx="10">
                  <c:v>November 2017</c:v>
                </c:pt>
                <c:pt idx="11">
                  <c:v>Desember 2017</c:v>
                </c:pt>
                <c:pt idx="12">
                  <c:v>Januari 2018</c:v>
                </c:pt>
                <c:pt idx="13">
                  <c:v>Februari 2018</c:v>
                </c:pt>
                <c:pt idx="14">
                  <c:v>Maret 2018</c:v>
                </c:pt>
                <c:pt idx="15">
                  <c:v>April 2018</c:v>
                </c:pt>
                <c:pt idx="16">
                  <c:v>Mei 2018</c:v>
                </c:pt>
                <c:pt idx="17">
                  <c:v>Juni 2018</c:v>
                </c:pt>
                <c:pt idx="18">
                  <c:v>Juli 2018</c:v>
                </c:pt>
                <c:pt idx="19">
                  <c:v>Agustus 2018</c:v>
                </c:pt>
                <c:pt idx="20">
                  <c:v>September 2018</c:v>
                </c:pt>
                <c:pt idx="21">
                  <c:v>Oktober 2018</c:v>
                </c:pt>
                <c:pt idx="22">
                  <c:v>November 2018</c:v>
                </c:pt>
                <c:pt idx="23">
                  <c:v>Desember 2018</c:v>
                </c:pt>
                <c:pt idx="24">
                  <c:v>Januari 2019</c:v>
                </c:pt>
                <c:pt idx="25">
                  <c:v>Februari 2019</c:v>
                </c:pt>
                <c:pt idx="26">
                  <c:v>Maret 2019</c:v>
                </c:pt>
                <c:pt idx="27">
                  <c:v>April 2019</c:v>
                </c:pt>
                <c:pt idx="28">
                  <c:v>Mei 2019</c:v>
                </c:pt>
                <c:pt idx="29">
                  <c:v>Juni 2019</c:v>
                </c:pt>
                <c:pt idx="30">
                  <c:v>Juli 2019</c:v>
                </c:pt>
                <c:pt idx="31">
                  <c:v>Agustus 2019</c:v>
                </c:pt>
                <c:pt idx="32">
                  <c:v>September 2019</c:v>
                </c:pt>
                <c:pt idx="33">
                  <c:v>Oktober 2019</c:v>
                </c:pt>
                <c:pt idx="34">
                  <c:v> November 2019 </c:v>
                </c:pt>
                <c:pt idx="35">
                  <c:v> Desember 2019 </c:v>
                </c:pt>
                <c:pt idx="36">
                  <c:v>Januari 2020</c:v>
                </c:pt>
                <c:pt idx="37">
                  <c:v>Februari 2020</c:v>
                </c:pt>
                <c:pt idx="38">
                  <c:v>Maret 2020</c:v>
                </c:pt>
                <c:pt idx="39">
                  <c:v>April 2020</c:v>
                </c:pt>
                <c:pt idx="40">
                  <c:v>Mei 2020</c:v>
                </c:pt>
                <c:pt idx="41">
                  <c:v>Juni 2020</c:v>
                </c:pt>
                <c:pt idx="42">
                  <c:v>Juli 2020</c:v>
                </c:pt>
                <c:pt idx="43">
                  <c:v>Agustus 2020</c:v>
                </c:pt>
                <c:pt idx="44">
                  <c:v>September 2020</c:v>
                </c:pt>
                <c:pt idx="45">
                  <c:v>Oktober 2020</c:v>
                </c:pt>
                <c:pt idx="46">
                  <c:v>November 2020</c:v>
                </c:pt>
                <c:pt idx="47">
                  <c:v>Desember 2020</c:v>
                </c:pt>
              </c:strCache>
            </c:strRef>
          </c:cat>
          <c:val>
            <c:numRef>
              <c:f>'Data Harga'!$H$88:$H$135</c:f>
              <c:numCache>
                <c:formatCode>_(* #,##0_);_(* \(#,##0\);_(* "-"_);_(@_)</c:formatCode>
                <c:ptCount val="48"/>
                <c:pt idx="0">
                  <c:v>9239</c:v>
                </c:pt>
                <c:pt idx="1">
                  <c:v>8980</c:v>
                </c:pt>
                <c:pt idx="2">
                  <c:v>8428</c:v>
                </c:pt>
                <c:pt idx="3">
                  <c:v>8463.4</c:v>
                </c:pt>
                <c:pt idx="4">
                  <c:v>8129.2941176470586</c:v>
                </c:pt>
                <c:pt idx="5">
                  <c:v>8210</c:v>
                </c:pt>
                <c:pt idx="6">
                  <c:v>8016</c:v>
                </c:pt>
                <c:pt idx="7">
                  <c:v>7712</c:v>
                </c:pt>
                <c:pt idx="8">
                  <c:v>7822</c:v>
                </c:pt>
                <c:pt idx="9">
                  <c:v>8462</c:v>
                </c:pt>
                <c:pt idx="10">
                  <c:v>8411</c:v>
                </c:pt>
                <c:pt idx="11">
                  <c:v>8406</c:v>
                </c:pt>
                <c:pt idx="12">
                  <c:v>7841</c:v>
                </c:pt>
                <c:pt idx="13">
                  <c:v>7810</c:v>
                </c:pt>
                <c:pt idx="14">
                  <c:v>8029</c:v>
                </c:pt>
                <c:pt idx="15">
                  <c:v>8230</c:v>
                </c:pt>
                <c:pt idx="16">
                  <c:v>8118</c:v>
                </c:pt>
                <c:pt idx="17">
                  <c:v>7954</c:v>
                </c:pt>
                <c:pt idx="18">
                  <c:v>7740</c:v>
                </c:pt>
                <c:pt idx="19">
                  <c:v>7300</c:v>
                </c:pt>
                <c:pt idx="20">
                  <c:v>6932</c:v>
                </c:pt>
                <c:pt idx="21">
                  <c:v>6957</c:v>
                </c:pt>
                <c:pt idx="22">
                  <c:v>6794</c:v>
                </c:pt>
                <c:pt idx="23">
                  <c:v>6086</c:v>
                </c:pt>
                <c:pt idx="24">
                  <c:v>5872</c:v>
                </c:pt>
                <c:pt idx="25" formatCode="_-* #,##0_-;\-* #,##0_-;_-* &quot;-&quot;??_-;_-@_-">
                  <c:v>6628</c:v>
                </c:pt>
                <c:pt idx="26">
                  <c:v>7101</c:v>
                </c:pt>
                <c:pt idx="27">
                  <c:v>7078</c:v>
                </c:pt>
                <c:pt idx="28">
                  <c:v>7026</c:v>
                </c:pt>
                <c:pt idx="29">
                  <c:v>6598</c:v>
                </c:pt>
                <c:pt idx="30">
                  <c:v>6573</c:v>
                </c:pt>
                <c:pt idx="31">
                  <c:v>6394</c:v>
                </c:pt>
                <c:pt idx="32">
                  <c:v>6556</c:v>
                </c:pt>
                <c:pt idx="33">
                  <c:v>7038</c:v>
                </c:pt>
                <c:pt idx="34">
                  <c:v>6813</c:v>
                </c:pt>
                <c:pt idx="35">
                  <c:v>7690</c:v>
                </c:pt>
                <c:pt idx="36">
                  <c:v>8599</c:v>
                </c:pt>
                <c:pt idx="37">
                  <c:v>9573</c:v>
                </c:pt>
                <c:pt idx="38">
                  <c:v>8901</c:v>
                </c:pt>
                <c:pt idx="39">
                  <c:v>7806</c:v>
                </c:pt>
                <c:pt idx="40">
                  <c:v>8316</c:v>
                </c:pt>
                <c:pt idx="41">
                  <c:v>6773</c:v>
                </c:pt>
                <c:pt idx="42">
                  <c:v>7272</c:v>
                </c:pt>
                <c:pt idx="43">
                  <c:v>7903</c:v>
                </c:pt>
                <c:pt idx="44">
                  <c:v>9058</c:v>
                </c:pt>
                <c:pt idx="45">
                  <c:v>9393</c:v>
                </c:pt>
                <c:pt idx="46">
                  <c:v>9465</c:v>
                </c:pt>
                <c:pt idx="47">
                  <c:v>9705</c:v>
                </c:pt>
              </c:numCache>
            </c:numRef>
          </c:val>
          <c:smooth val="0"/>
          <c:extLst xmlns:c16r2="http://schemas.microsoft.com/office/drawing/2015/06/chart">
            <c:ext xmlns:c16="http://schemas.microsoft.com/office/drawing/2014/chart" uri="{C3380CC4-5D6E-409C-BE32-E72D297353CC}">
              <c16:uniqueId val="{00000001-8285-4A97-88C3-C317FD493092}"/>
            </c:ext>
          </c:extLst>
        </c:ser>
        <c:ser>
          <c:idx val="2"/>
          <c:order val="2"/>
          <c:tx>
            <c:v>HIP Solar (Rp/Liter)</c:v>
          </c:tx>
          <c:spPr>
            <a:ln>
              <a:solidFill>
                <a:schemeClr val="accent2"/>
              </a:solidFill>
            </a:ln>
          </c:spPr>
          <c:marker>
            <c:symbol val="triangle"/>
            <c:size val="7"/>
            <c:spPr>
              <a:solidFill>
                <a:schemeClr val="accent2"/>
              </a:solidFill>
              <a:ln>
                <a:solidFill>
                  <a:schemeClr val="accent2"/>
                </a:solidFill>
              </a:ln>
            </c:spPr>
          </c:marker>
          <c:cat>
            <c:strRef>
              <c:f>'Data Harga'!$C$88:$C$135</c:f>
              <c:strCache>
                <c:ptCount val="48"/>
                <c:pt idx="0">
                  <c:v>Januari 2017</c:v>
                </c:pt>
                <c:pt idx="1">
                  <c:v>Februari 2017</c:v>
                </c:pt>
                <c:pt idx="2">
                  <c:v>Maret 2017</c:v>
                </c:pt>
                <c:pt idx="3">
                  <c:v>April 2017</c:v>
                </c:pt>
                <c:pt idx="4">
                  <c:v>Mei 2017</c:v>
                </c:pt>
                <c:pt idx="5">
                  <c:v>Juni 2017</c:v>
                </c:pt>
                <c:pt idx="6">
                  <c:v>Juli 2017</c:v>
                </c:pt>
                <c:pt idx="7">
                  <c:v>Agustus 2017</c:v>
                </c:pt>
                <c:pt idx="8">
                  <c:v>September 2017</c:v>
                </c:pt>
                <c:pt idx="9">
                  <c:v>Oktober 2017</c:v>
                </c:pt>
                <c:pt idx="10">
                  <c:v>November 2017</c:v>
                </c:pt>
                <c:pt idx="11">
                  <c:v>Desember 2017</c:v>
                </c:pt>
                <c:pt idx="12">
                  <c:v>Januari 2018</c:v>
                </c:pt>
                <c:pt idx="13">
                  <c:v>Februari 2018</c:v>
                </c:pt>
                <c:pt idx="14">
                  <c:v>Maret 2018</c:v>
                </c:pt>
                <c:pt idx="15">
                  <c:v>April 2018</c:v>
                </c:pt>
                <c:pt idx="16">
                  <c:v>Mei 2018</c:v>
                </c:pt>
                <c:pt idx="17">
                  <c:v>Juni 2018</c:v>
                </c:pt>
                <c:pt idx="18">
                  <c:v>Juli 2018</c:v>
                </c:pt>
                <c:pt idx="19">
                  <c:v>Agustus 2018</c:v>
                </c:pt>
                <c:pt idx="20">
                  <c:v>September 2018</c:v>
                </c:pt>
                <c:pt idx="21">
                  <c:v>Oktober 2018</c:v>
                </c:pt>
                <c:pt idx="22">
                  <c:v>November 2018</c:v>
                </c:pt>
                <c:pt idx="23">
                  <c:v>Desember 2018</c:v>
                </c:pt>
                <c:pt idx="24">
                  <c:v>Januari 2019</c:v>
                </c:pt>
                <c:pt idx="25">
                  <c:v>Februari 2019</c:v>
                </c:pt>
                <c:pt idx="26">
                  <c:v>Maret 2019</c:v>
                </c:pt>
                <c:pt idx="27">
                  <c:v>April 2019</c:v>
                </c:pt>
                <c:pt idx="28">
                  <c:v>Mei 2019</c:v>
                </c:pt>
                <c:pt idx="29">
                  <c:v>Juni 2019</c:v>
                </c:pt>
                <c:pt idx="30">
                  <c:v>Juli 2019</c:v>
                </c:pt>
                <c:pt idx="31">
                  <c:v>Agustus 2019</c:v>
                </c:pt>
                <c:pt idx="32">
                  <c:v>September 2019</c:v>
                </c:pt>
                <c:pt idx="33">
                  <c:v>Oktober 2019</c:v>
                </c:pt>
                <c:pt idx="34">
                  <c:v> November 2019 </c:v>
                </c:pt>
                <c:pt idx="35">
                  <c:v> Desember 2019 </c:v>
                </c:pt>
                <c:pt idx="36">
                  <c:v>Januari 2020</c:v>
                </c:pt>
                <c:pt idx="37">
                  <c:v>Februari 2020</c:v>
                </c:pt>
                <c:pt idx="38">
                  <c:v>Maret 2020</c:v>
                </c:pt>
                <c:pt idx="39">
                  <c:v>April 2020</c:v>
                </c:pt>
                <c:pt idx="40">
                  <c:v>Mei 2020</c:v>
                </c:pt>
                <c:pt idx="41">
                  <c:v>Juni 2020</c:v>
                </c:pt>
                <c:pt idx="42">
                  <c:v>Juli 2020</c:v>
                </c:pt>
                <c:pt idx="43">
                  <c:v>Agustus 2020</c:v>
                </c:pt>
                <c:pt idx="44">
                  <c:v>September 2020</c:v>
                </c:pt>
                <c:pt idx="45">
                  <c:v>Oktober 2020</c:v>
                </c:pt>
                <c:pt idx="46">
                  <c:v>November 2020</c:v>
                </c:pt>
                <c:pt idx="47">
                  <c:v>Desember 2020</c:v>
                </c:pt>
              </c:strCache>
            </c:strRef>
          </c:cat>
          <c:val>
            <c:numRef>
              <c:f>'Data Harga'!$F$88:$F$135</c:f>
              <c:numCache>
                <c:formatCode>#,##0.00_);\(#,##0.00\)</c:formatCode>
                <c:ptCount val="48"/>
                <c:pt idx="0">
                  <c:v>4865.8100000000004</c:v>
                </c:pt>
                <c:pt idx="1">
                  <c:v>4865.8100000000004</c:v>
                </c:pt>
                <c:pt idx="2">
                  <c:v>4865.8100000000004</c:v>
                </c:pt>
                <c:pt idx="3">
                  <c:v>5400.46</c:v>
                </c:pt>
                <c:pt idx="4">
                  <c:v>5400.46</c:v>
                </c:pt>
                <c:pt idx="5">
                  <c:v>5400.46</c:v>
                </c:pt>
                <c:pt idx="6">
                  <c:v>5043.47</c:v>
                </c:pt>
                <c:pt idx="7">
                  <c:v>5043.47</c:v>
                </c:pt>
                <c:pt idx="8">
                  <c:v>5043.47</c:v>
                </c:pt>
                <c:pt idx="9">
                  <c:v>5206</c:v>
                </c:pt>
                <c:pt idx="10">
                  <c:v>5206</c:v>
                </c:pt>
                <c:pt idx="11">
                  <c:v>5206</c:v>
                </c:pt>
                <c:pt idx="12">
                  <c:v>5981</c:v>
                </c:pt>
                <c:pt idx="13">
                  <c:v>5981</c:v>
                </c:pt>
                <c:pt idx="14">
                  <c:v>5981</c:v>
                </c:pt>
                <c:pt idx="15">
                  <c:v>6608</c:v>
                </c:pt>
                <c:pt idx="16">
                  <c:v>6608</c:v>
                </c:pt>
                <c:pt idx="17">
                  <c:v>6608</c:v>
                </c:pt>
                <c:pt idx="18">
                  <c:v>7388.31</c:v>
                </c:pt>
                <c:pt idx="19">
                  <c:v>7388</c:v>
                </c:pt>
                <c:pt idx="20">
                  <c:v>7388</c:v>
                </c:pt>
                <c:pt idx="21">
                  <c:v>8392.07</c:v>
                </c:pt>
                <c:pt idx="22">
                  <c:v>8994.07</c:v>
                </c:pt>
                <c:pt idx="23">
                  <c:v>8099.33</c:v>
                </c:pt>
                <c:pt idx="24">
                  <c:v>6384.81</c:v>
                </c:pt>
                <c:pt idx="25" formatCode="_(* #,##0.00_);_(* \(#,##0.00\);_(* &quot;-&quot;_);_(@_)">
                  <c:v>6115.72</c:v>
                </c:pt>
                <c:pt idx="26" formatCode="_(* #,##0.00_);_(* \(#,##0.00\);_(* &quot;-&quot;_);_(@_)">
                  <c:v>6617.27</c:v>
                </c:pt>
                <c:pt idx="27" formatCode="_(* #,##0.00_);_(* \(#,##0.00\);_(* &quot;-&quot;_);_(@_)">
                  <c:v>7056.66</c:v>
                </c:pt>
                <c:pt idx="28" formatCode="_(* #,##0.00_);_(* \(#,##0.00\);_(* &quot;-&quot;_);_(@_)">
                  <c:v>7164.03</c:v>
                </c:pt>
                <c:pt idx="29" formatCode="_(* #,##0.00_);_(* \(#,##0.00\);_(* &quot;-&quot;_);_(@_)">
                  <c:v>7339.52</c:v>
                </c:pt>
                <c:pt idx="30" formatCode="_(* #,##0.00_);_(* \(#,##0.00\);_(* &quot;-&quot;_);_(@_)">
                  <c:v>6609.9</c:v>
                </c:pt>
                <c:pt idx="31" formatCode="_(* #,##0.00_);_(* \(#,##0.00\);_(* &quot;-&quot;_);_(@_)">
                  <c:v>6754.04</c:v>
                </c:pt>
                <c:pt idx="32" formatCode="_(* #,##0.00_);_(* \(#,##0.00\);_(* &quot;-&quot;_);_(@_)">
                  <c:v>6607.02</c:v>
                </c:pt>
                <c:pt idx="33" formatCode="_(* #,##0.00_);_(* \(#,##0.00\);_(* &quot;-&quot;_);_(@_)">
                  <c:v>6678.95</c:v>
                </c:pt>
                <c:pt idx="34" formatCode="_(* #,##0.00_);_(* \(#,##0.00\);_(* &quot;-&quot;_);_(@_)">
                  <c:v>6593.28</c:v>
                </c:pt>
                <c:pt idx="35" formatCode="_(* #,##0.00_);_(* \(#,##0.00\);_(* &quot;-&quot;_);_(@_)">
                  <c:v>6373.79</c:v>
                </c:pt>
                <c:pt idx="36" formatCode="_(* #,##0.00_);_(* \(#,##0.00\);_(* &quot;-&quot;_);_(@_)">
                  <c:v>6619.19</c:v>
                </c:pt>
                <c:pt idx="37" formatCode="_(* #,##0.00_);_(* \(#,##0.00\);_(* &quot;-&quot;_);_(@_)">
                  <c:v>6673.87</c:v>
                </c:pt>
                <c:pt idx="38" formatCode="_(* #,##0.00_);_(* \(#,##0.00\);_(* &quot;-&quot;_);_(@_)">
                  <c:v>5630.2</c:v>
                </c:pt>
                <c:pt idx="39" formatCode="_(* #,##0.00_);_(* \(#,##0.00\);_(* &quot;-&quot;_);_(@_)">
                  <c:v>4470.92</c:v>
                </c:pt>
                <c:pt idx="40" formatCode="_(* #,##0.00_);_(* \(#,##0.00\);_(* &quot;-&quot;_);_(@_)">
                  <c:v>3083.14</c:v>
                </c:pt>
                <c:pt idx="41" formatCode="_(* #,##0.00_);_(* \(#,##0.00\);_(* &quot;-&quot;_);_(@_)">
                  <c:v>2801.4</c:v>
                </c:pt>
                <c:pt idx="42" formatCode="_(* #,##0.00_);_(* \(#,##0.00\);_(* &quot;-&quot;_);_(@_)">
                  <c:v>3926</c:v>
                </c:pt>
                <c:pt idx="43" formatCode="_(* #,##0.00_);_(* \(#,##0.00\);_(* &quot;-&quot;_);_(@_)">
                  <c:v>4419.43</c:v>
                </c:pt>
                <c:pt idx="44" formatCode="_(* #,##0.00_);_(* \(#,##0.00\);_(* &quot;-&quot;_);_(@_)">
                  <c:v>4402.9399999999996</c:v>
                </c:pt>
                <c:pt idx="45" formatCode="_(* #,##0.00_);_(* \(#,##0.00\);_(* &quot;-&quot;_);_(@_)">
                  <c:v>4085.95</c:v>
                </c:pt>
                <c:pt idx="46" formatCode="_(* #,##0.00_);_(* \(#,##0.00\);_(* &quot;-&quot;_);_(@_)">
                  <c:v>4039.91</c:v>
                </c:pt>
                <c:pt idx="47" formatCode="_(* #,##0.00_);_(* \(#,##0.00\);_(* &quot;-&quot;_);_(@_)">
                  <c:v>4024.58</c:v>
                </c:pt>
              </c:numCache>
            </c:numRef>
          </c:val>
          <c:smooth val="0"/>
          <c:extLst xmlns:c16r2="http://schemas.microsoft.com/office/drawing/2015/06/chart">
            <c:ext xmlns:c16="http://schemas.microsoft.com/office/drawing/2014/chart" uri="{C3380CC4-5D6E-409C-BE32-E72D297353CC}">
              <c16:uniqueId val="{00000002-8285-4A97-88C3-C317FD493092}"/>
            </c:ext>
          </c:extLst>
        </c:ser>
        <c:dLbls>
          <c:showLegendKey val="0"/>
          <c:showVal val="0"/>
          <c:showCatName val="0"/>
          <c:showSerName val="0"/>
          <c:showPercent val="0"/>
          <c:showBubbleSize val="0"/>
        </c:dLbls>
        <c:marker val="1"/>
        <c:smooth val="0"/>
        <c:axId val="157309568"/>
        <c:axId val="157312128"/>
      </c:lineChart>
      <c:catAx>
        <c:axId val="157309568"/>
        <c:scaling>
          <c:orientation val="minMax"/>
        </c:scaling>
        <c:delete val="0"/>
        <c:axPos val="b"/>
        <c:numFmt formatCode="General" sourceLinked="0"/>
        <c:majorTickMark val="none"/>
        <c:minorTickMark val="none"/>
        <c:tickLblPos val="nextTo"/>
        <c:txPr>
          <a:bodyPr/>
          <a:lstStyle/>
          <a:p>
            <a:pPr>
              <a:defRPr b="0"/>
            </a:pPr>
            <a:endParaRPr lang="id-ID"/>
          </a:p>
        </c:txPr>
        <c:crossAx val="157312128"/>
        <c:crosses val="autoZero"/>
        <c:auto val="1"/>
        <c:lblAlgn val="ctr"/>
        <c:lblOffset val="100"/>
        <c:noMultiLvlLbl val="0"/>
      </c:catAx>
      <c:valAx>
        <c:axId val="157312128"/>
        <c:scaling>
          <c:orientation val="minMax"/>
        </c:scaling>
        <c:delete val="0"/>
        <c:axPos val="l"/>
        <c:majorGridlines>
          <c:spPr>
            <a:ln>
              <a:solidFill>
                <a:schemeClr val="tx1">
                  <a:alpha val="25000"/>
                </a:schemeClr>
              </a:solidFill>
            </a:ln>
          </c:spPr>
        </c:majorGridlines>
        <c:numFmt formatCode="_(* #,##0_);_(* \(#,##0\);_(* &quot;-&quot;_);_(@_)" sourceLinked="1"/>
        <c:majorTickMark val="none"/>
        <c:minorTickMark val="none"/>
        <c:tickLblPos val="nextTo"/>
        <c:txPr>
          <a:bodyPr/>
          <a:lstStyle/>
          <a:p>
            <a:pPr>
              <a:defRPr sz="1400" b="0"/>
            </a:pPr>
            <a:endParaRPr lang="id-ID"/>
          </a:p>
        </c:txPr>
        <c:crossAx val="157309568"/>
        <c:crosses val="autoZero"/>
        <c:crossBetween val="between"/>
        <c:majorUnit val="2000"/>
      </c:valAx>
      <c:spPr>
        <a:noFill/>
      </c:spPr>
    </c:plotArea>
    <c:legend>
      <c:legendPos val="b"/>
      <c:layout>
        <c:manualLayout>
          <c:xMode val="edge"/>
          <c:yMode val="edge"/>
          <c:x val="0.71151945672658623"/>
          <c:y val="2.5856774897906058E-2"/>
          <c:w val="0.27481071459244899"/>
          <c:h val="0.13669192113221351"/>
        </c:manualLayout>
      </c:layout>
      <c:overlay val="0"/>
      <c:txPr>
        <a:bodyPr/>
        <a:lstStyle/>
        <a:p>
          <a:pPr>
            <a:defRPr sz="1600"/>
          </a:pPr>
          <a:endParaRPr lang="id-ID"/>
        </a:p>
      </c:txPr>
    </c:legend>
    <c:plotVisOnly val="1"/>
    <c:dispBlanksAs val="gap"/>
    <c:showDLblsOverMax val="0"/>
  </c:chart>
  <c:spPr>
    <a:solidFill>
      <a:schemeClr val="bg1"/>
    </a:solidFill>
    <a:ln>
      <a:no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7" y="13"/>
            <a:ext cx="3077739" cy="471054"/>
          </a:xfrm>
          <a:prstGeom prst="rect">
            <a:avLst/>
          </a:prstGeom>
        </p:spPr>
        <p:txBody>
          <a:bodyPr vert="horz" lIns="90647" tIns="45324" rIns="90647" bIns="45324" rtlCol="0"/>
          <a:lstStyle>
            <a:lvl1pPr algn="l">
              <a:defRPr sz="1200"/>
            </a:lvl1pPr>
          </a:lstStyle>
          <a:p>
            <a:endParaRPr lang="en-US"/>
          </a:p>
        </p:txBody>
      </p:sp>
      <p:sp>
        <p:nvSpPr>
          <p:cNvPr id="3" name="Date Placeholder 2"/>
          <p:cNvSpPr>
            <a:spLocks noGrp="1"/>
          </p:cNvSpPr>
          <p:nvPr>
            <p:ph type="dt" idx="1"/>
          </p:nvPr>
        </p:nvSpPr>
        <p:spPr>
          <a:xfrm>
            <a:off x="4023102" y="13"/>
            <a:ext cx="3077739" cy="471054"/>
          </a:xfrm>
          <a:prstGeom prst="rect">
            <a:avLst/>
          </a:prstGeom>
        </p:spPr>
        <p:txBody>
          <a:bodyPr vert="horz" lIns="90647" tIns="45324" rIns="90647" bIns="45324" rtlCol="0"/>
          <a:lstStyle>
            <a:lvl1pPr algn="r">
              <a:defRPr sz="1200"/>
            </a:lvl1pPr>
          </a:lstStyle>
          <a:p>
            <a:fld id="{444CE37D-ADED-42BE-9143-25A16BE7D950}" type="datetimeFigureOut">
              <a:rPr lang="en-US" smtClean="0"/>
              <a:pPr/>
              <a:t>12/17/2020</a:t>
            </a:fld>
            <a:endParaRPr lang="en-US"/>
          </a:p>
        </p:txBody>
      </p:sp>
      <p:sp>
        <p:nvSpPr>
          <p:cNvPr id="4" name="Slide Image Placeholder 3"/>
          <p:cNvSpPr>
            <a:spLocks noGrp="1" noRot="1" noChangeAspect="1"/>
          </p:cNvSpPr>
          <p:nvPr>
            <p:ph type="sldImg" idx="2"/>
          </p:nvPr>
        </p:nvSpPr>
        <p:spPr>
          <a:xfrm>
            <a:off x="736600" y="1174750"/>
            <a:ext cx="5629275" cy="3167063"/>
          </a:xfrm>
          <a:prstGeom prst="rect">
            <a:avLst/>
          </a:prstGeom>
          <a:noFill/>
          <a:ln w="12700">
            <a:solidFill>
              <a:prstClr val="black"/>
            </a:solidFill>
          </a:ln>
        </p:spPr>
        <p:txBody>
          <a:bodyPr vert="horz" lIns="90647" tIns="45324" rIns="90647" bIns="45324" rtlCol="0" anchor="ctr"/>
          <a:lstStyle/>
          <a:p>
            <a:endParaRPr lang="en-US"/>
          </a:p>
        </p:txBody>
      </p:sp>
      <p:sp>
        <p:nvSpPr>
          <p:cNvPr id="5" name="Notes Placeholder 4"/>
          <p:cNvSpPr>
            <a:spLocks noGrp="1"/>
          </p:cNvSpPr>
          <p:nvPr>
            <p:ph type="body" sz="quarter" idx="3"/>
          </p:nvPr>
        </p:nvSpPr>
        <p:spPr>
          <a:xfrm>
            <a:off x="710249" y="4518216"/>
            <a:ext cx="5681980" cy="3696712"/>
          </a:xfrm>
          <a:prstGeom prst="rect">
            <a:avLst/>
          </a:prstGeom>
        </p:spPr>
        <p:txBody>
          <a:bodyPr vert="horz" lIns="90647" tIns="45324" rIns="90647" bIns="45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7" y="8917432"/>
            <a:ext cx="3077739" cy="471053"/>
          </a:xfrm>
          <a:prstGeom prst="rect">
            <a:avLst/>
          </a:prstGeom>
        </p:spPr>
        <p:txBody>
          <a:bodyPr vert="horz" lIns="90647" tIns="45324" rIns="90647" bIns="45324" rtlCol="0" anchor="b"/>
          <a:lstStyle>
            <a:lvl1pPr algn="l">
              <a:defRPr sz="1200"/>
            </a:lvl1pPr>
          </a:lstStyle>
          <a:p>
            <a:endParaRPr lang="en-US"/>
          </a:p>
        </p:txBody>
      </p:sp>
      <p:sp>
        <p:nvSpPr>
          <p:cNvPr id="7" name="Slide Number Placeholder 6"/>
          <p:cNvSpPr>
            <a:spLocks noGrp="1"/>
          </p:cNvSpPr>
          <p:nvPr>
            <p:ph type="sldNum" sz="quarter" idx="5"/>
          </p:nvPr>
        </p:nvSpPr>
        <p:spPr>
          <a:xfrm>
            <a:off x="4023102" y="8917432"/>
            <a:ext cx="3077739" cy="471053"/>
          </a:xfrm>
          <a:prstGeom prst="rect">
            <a:avLst/>
          </a:prstGeom>
        </p:spPr>
        <p:txBody>
          <a:bodyPr vert="horz" lIns="90647" tIns="45324" rIns="90647" bIns="45324" rtlCol="0" anchor="b"/>
          <a:lstStyle>
            <a:lvl1pPr algn="r">
              <a:defRPr sz="1200"/>
            </a:lvl1pPr>
          </a:lstStyle>
          <a:p>
            <a:fld id="{DD8FFC3A-546F-480E-9374-2AE0F7E98856}" type="slidenum">
              <a:rPr lang="en-US" smtClean="0"/>
              <a:pPr/>
              <a:t>‹#›</a:t>
            </a:fld>
            <a:endParaRPr lang="en-US"/>
          </a:p>
        </p:txBody>
      </p:sp>
    </p:spTree>
    <p:extLst>
      <p:ext uri="{BB962C8B-B14F-4D97-AF65-F5344CB8AC3E}">
        <p14:creationId xmlns:p14="http://schemas.microsoft.com/office/powerpoint/2010/main" val="386807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8FFC3A-546F-480E-9374-2AE0F7E98856}" type="slidenum">
              <a:rPr lang="en-US" smtClean="0"/>
              <a:pPr/>
              <a:t>5</a:t>
            </a:fld>
            <a:endParaRPr lang="en-US"/>
          </a:p>
        </p:txBody>
      </p:sp>
    </p:spTree>
    <p:extLst>
      <p:ext uri="{BB962C8B-B14F-4D97-AF65-F5344CB8AC3E}">
        <p14:creationId xmlns:p14="http://schemas.microsoft.com/office/powerpoint/2010/main" val="153474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0E181D-9D4C-4DF6-8E14-53FB2638EDBE}" type="slidenum">
              <a:rPr lang="id-ID" smtClean="0"/>
              <a:pPr/>
              <a:t>7</a:t>
            </a:fld>
            <a:endParaRPr lang="id-ID"/>
          </a:p>
        </p:txBody>
      </p:sp>
    </p:spTree>
    <p:extLst>
      <p:ext uri="{BB962C8B-B14F-4D97-AF65-F5344CB8AC3E}">
        <p14:creationId xmlns:p14="http://schemas.microsoft.com/office/powerpoint/2010/main" val="23966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9607A-1F81-2043-A6BB-C12A251268E7}" type="slidenum">
              <a:rPr lang="en-US" smtClean="0"/>
              <a:pPr/>
              <a:t>8</a:t>
            </a:fld>
            <a:endParaRPr lang="en-US"/>
          </a:p>
        </p:txBody>
      </p:sp>
    </p:spTree>
    <p:extLst>
      <p:ext uri="{BB962C8B-B14F-4D97-AF65-F5344CB8AC3E}">
        <p14:creationId xmlns:p14="http://schemas.microsoft.com/office/powerpoint/2010/main" val="2470190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AF66F2DB-9843-40D4-AC39-550DC6011100}" type="slidenum">
              <a:rPr lang="en-ID">
                <a:solidFill>
                  <a:prstClr val="black"/>
                </a:solidFill>
                <a:latin typeface="Calibri" panose="020F0502020204030204"/>
              </a:rPr>
              <a:pPr defTabSz="942289">
                <a:defRPr/>
              </a:pPr>
              <a:t>10</a:t>
            </a:fld>
            <a:endParaRPr lang="en-ID">
              <a:solidFill>
                <a:prstClr val="black"/>
              </a:solidFill>
              <a:latin typeface="Calibri" panose="020F0502020204030204"/>
            </a:endParaRPr>
          </a:p>
        </p:txBody>
      </p:sp>
    </p:spTree>
    <p:extLst>
      <p:ext uri="{BB962C8B-B14F-4D97-AF65-F5344CB8AC3E}">
        <p14:creationId xmlns:p14="http://schemas.microsoft.com/office/powerpoint/2010/main" val="2971267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1663"/>
          <a:stretch>
            <a:fillRect/>
          </a:stretch>
        </p:blipFill>
        <p:spPr>
          <a:xfrm>
            <a:off x="-3909" y="2103220"/>
            <a:ext cx="12195909" cy="4253132"/>
          </a:xfrm>
          <a:prstGeom prst="rect">
            <a:avLst/>
          </a:prstGeom>
        </p:spPr>
      </p:pic>
      <p:pic>
        <p:nvPicPr>
          <p:cNvPr id="8" name="Picture 7"/>
          <p:cNvPicPr>
            <a:picLocks noChangeAspect="1"/>
          </p:cNvPicPr>
          <p:nvPr userDrawn="1"/>
        </p:nvPicPr>
        <p:blipFill>
          <a:blip r:embed="rId3">
            <a:clrChange>
              <a:clrFrom>
                <a:srgbClr val="FFFFFF"/>
              </a:clrFrom>
              <a:clrTo>
                <a:srgbClr val="FFFFFF">
                  <a:alpha val="0"/>
                </a:srgbClr>
              </a:clrTo>
            </a:clrChange>
          </a:blip>
          <a:stretch>
            <a:fillRect/>
          </a:stretch>
        </p:blipFill>
        <p:spPr>
          <a:xfrm>
            <a:off x="-1" y="6000540"/>
            <a:ext cx="12192000" cy="857460"/>
          </a:xfrm>
          <a:prstGeom prst="rect">
            <a:avLst/>
          </a:prstGeom>
        </p:spPr>
      </p:pic>
      <p:grpSp>
        <p:nvGrpSpPr>
          <p:cNvPr id="9" name="Group 8"/>
          <p:cNvGrpSpPr/>
          <p:nvPr userDrawn="1"/>
        </p:nvGrpSpPr>
        <p:grpSpPr>
          <a:xfrm>
            <a:off x="3801793" y="6134115"/>
            <a:ext cx="482153" cy="360000"/>
            <a:chOff x="5915124" y="6145200"/>
            <a:chExt cx="391624" cy="360000"/>
          </a:xfrm>
        </p:grpSpPr>
        <p:sp>
          <p:nvSpPr>
            <p:cNvPr id="10" name="Freeform 9"/>
            <p:cNvSpPr/>
            <p:nvPr/>
          </p:nvSpPr>
          <p:spPr>
            <a:xfrm>
              <a:off x="5915124"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432" y="6145200"/>
              <a:ext cx="377008" cy="360000"/>
            </a:xfrm>
            <a:prstGeom prst="ellipse">
              <a:avLst/>
            </a:prstGeom>
          </p:spPr>
        </p:pic>
      </p:grpSp>
      <p:sp>
        <p:nvSpPr>
          <p:cNvPr id="12" name="TextBox 11"/>
          <p:cNvSpPr txBox="1"/>
          <p:nvPr userDrawn="1"/>
        </p:nvSpPr>
        <p:spPr>
          <a:xfrm>
            <a:off x="3551500" y="6511817"/>
            <a:ext cx="1028358" cy="291298"/>
          </a:xfrm>
          <a:prstGeom prst="rect">
            <a:avLst/>
          </a:prstGeom>
          <a:noFill/>
        </p:spPr>
        <p:txBody>
          <a:bodyPr wrap="none" rtlCol="0">
            <a:spAutoFit/>
          </a:bodyPr>
          <a:lstStyle/>
          <a:p>
            <a:r>
              <a:rPr lang="id-ID" sz="1293" dirty="0">
                <a:solidFill>
                  <a:srgbClr val="FFF100"/>
                </a:solidFill>
              </a:rPr>
              <a:t>Lintas EBTKE</a:t>
            </a:r>
          </a:p>
        </p:txBody>
      </p:sp>
      <p:grpSp>
        <p:nvGrpSpPr>
          <p:cNvPr id="13" name="Group 12"/>
          <p:cNvGrpSpPr/>
          <p:nvPr userDrawn="1"/>
        </p:nvGrpSpPr>
        <p:grpSpPr>
          <a:xfrm>
            <a:off x="6346204" y="6141600"/>
            <a:ext cx="482153" cy="361950"/>
            <a:chOff x="2105510" y="6141600"/>
            <a:chExt cx="391624" cy="361950"/>
          </a:xfrm>
        </p:grpSpPr>
        <p:sp>
          <p:nvSpPr>
            <p:cNvPr id="14" name="Freeform 13"/>
            <p:cNvSpPr/>
            <p:nvPr/>
          </p:nvSpPr>
          <p:spPr>
            <a:xfrm>
              <a:off x="210551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4509" y="6141600"/>
              <a:ext cx="373626" cy="361950"/>
            </a:xfrm>
            <a:prstGeom prst="ellipse">
              <a:avLst/>
            </a:prstGeom>
          </p:spPr>
        </p:pic>
      </p:grpSp>
      <p:sp>
        <p:nvSpPr>
          <p:cNvPr id="16" name="TextBox 15"/>
          <p:cNvSpPr txBox="1"/>
          <p:nvPr userDrawn="1"/>
        </p:nvSpPr>
        <p:spPr>
          <a:xfrm>
            <a:off x="6168516" y="6504397"/>
            <a:ext cx="834267" cy="291298"/>
          </a:xfrm>
          <a:prstGeom prst="rect">
            <a:avLst/>
          </a:prstGeom>
          <a:noFill/>
        </p:spPr>
        <p:txBody>
          <a:bodyPr wrap="none" rtlCol="0">
            <a:spAutoFit/>
          </a:bodyPr>
          <a:lstStyle/>
          <a:p>
            <a:r>
              <a:rPr lang="id-ID" sz="1293" dirty="0">
                <a:solidFill>
                  <a:srgbClr val="FFF100"/>
                </a:solidFill>
              </a:rPr>
              <a:t>@djebtke</a:t>
            </a:r>
          </a:p>
        </p:txBody>
      </p:sp>
      <p:grpSp>
        <p:nvGrpSpPr>
          <p:cNvPr id="17" name="Group 16"/>
          <p:cNvGrpSpPr/>
          <p:nvPr userDrawn="1"/>
        </p:nvGrpSpPr>
        <p:grpSpPr>
          <a:xfrm>
            <a:off x="1247908" y="6144738"/>
            <a:ext cx="482153" cy="360000"/>
            <a:chOff x="744900" y="6144738"/>
            <a:chExt cx="391624" cy="360000"/>
          </a:xfrm>
        </p:grpSpPr>
        <p:sp>
          <p:nvSpPr>
            <p:cNvPr id="18" name="Freeform 17"/>
            <p:cNvSpPr/>
            <p:nvPr/>
          </p:nvSpPr>
          <p:spPr>
            <a:xfrm>
              <a:off x="74490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42" y="6144738"/>
              <a:ext cx="371339" cy="360000"/>
            </a:xfrm>
            <a:prstGeom prst="ellipse">
              <a:avLst/>
            </a:prstGeom>
          </p:spPr>
        </p:pic>
      </p:grpSp>
      <p:grpSp>
        <p:nvGrpSpPr>
          <p:cNvPr id="20" name="Group 19"/>
          <p:cNvGrpSpPr/>
          <p:nvPr userDrawn="1"/>
        </p:nvGrpSpPr>
        <p:grpSpPr>
          <a:xfrm>
            <a:off x="8893584" y="6144738"/>
            <a:ext cx="482153" cy="360362"/>
            <a:chOff x="3930179" y="6144738"/>
            <a:chExt cx="391624" cy="360362"/>
          </a:xfrm>
        </p:grpSpPr>
        <p:sp>
          <p:nvSpPr>
            <p:cNvPr id="21" name="Freeform 20"/>
            <p:cNvSpPr/>
            <p:nvPr/>
          </p:nvSpPr>
          <p:spPr>
            <a:xfrm>
              <a:off x="3930179"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6607" y="6144738"/>
              <a:ext cx="373846" cy="360000"/>
            </a:xfrm>
            <a:prstGeom prst="ellipse">
              <a:avLst/>
            </a:prstGeom>
          </p:spPr>
        </p:pic>
      </p:grpSp>
      <p:sp>
        <p:nvSpPr>
          <p:cNvPr id="23" name="TextBox 22"/>
          <p:cNvSpPr txBox="1"/>
          <p:nvPr userDrawn="1"/>
        </p:nvSpPr>
        <p:spPr>
          <a:xfrm>
            <a:off x="629780" y="6508875"/>
            <a:ext cx="1731308" cy="291298"/>
          </a:xfrm>
          <a:prstGeom prst="rect">
            <a:avLst/>
          </a:prstGeom>
          <a:noFill/>
        </p:spPr>
        <p:txBody>
          <a:bodyPr wrap="none" rtlCol="0">
            <a:spAutoFit/>
          </a:bodyPr>
          <a:lstStyle/>
          <a:p>
            <a:r>
              <a:rPr lang="id-ID" sz="1293" dirty="0">
                <a:solidFill>
                  <a:srgbClr val="FFF100"/>
                </a:solidFill>
              </a:rPr>
              <a:t>www.ebtke.esdm.go.id</a:t>
            </a:r>
          </a:p>
        </p:txBody>
      </p:sp>
      <p:sp>
        <p:nvSpPr>
          <p:cNvPr id="24" name="TextBox 23"/>
          <p:cNvSpPr txBox="1"/>
          <p:nvPr userDrawn="1"/>
        </p:nvSpPr>
        <p:spPr>
          <a:xfrm>
            <a:off x="8689357" y="6508875"/>
            <a:ext cx="834267" cy="291298"/>
          </a:xfrm>
          <a:prstGeom prst="rect">
            <a:avLst/>
          </a:prstGeom>
          <a:noFill/>
        </p:spPr>
        <p:txBody>
          <a:bodyPr wrap="none" rtlCol="0">
            <a:spAutoFit/>
          </a:bodyPr>
          <a:lstStyle/>
          <a:p>
            <a:r>
              <a:rPr lang="id-ID" sz="1293" dirty="0">
                <a:solidFill>
                  <a:srgbClr val="FFF100"/>
                </a:solidFill>
              </a:rPr>
              <a:t>@djebtke</a:t>
            </a:r>
          </a:p>
        </p:txBody>
      </p:sp>
    </p:spTree>
    <p:extLst>
      <p:ext uri="{BB962C8B-B14F-4D97-AF65-F5344CB8AC3E}">
        <p14:creationId xmlns:p14="http://schemas.microsoft.com/office/powerpoint/2010/main" val="108115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clrChange>
              <a:clrFrom>
                <a:srgbClr val="FFFFFF"/>
              </a:clrFrom>
              <a:clrTo>
                <a:srgbClr val="FFFFFF">
                  <a:alpha val="0"/>
                </a:srgbClr>
              </a:clrTo>
            </a:clrChange>
          </a:blip>
          <a:stretch>
            <a:fillRect/>
          </a:stretch>
        </p:blipFill>
        <p:spPr>
          <a:xfrm>
            <a:off x="-1" y="6000540"/>
            <a:ext cx="12192000" cy="857460"/>
          </a:xfrm>
          <a:prstGeom prst="rect">
            <a:avLst/>
          </a:prstGeom>
        </p:spPr>
      </p:pic>
      <p:grpSp>
        <p:nvGrpSpPr>
          <p:cNvPr id="8" name="Group 7"/>
          <p:cNvGrpSpPr/>
          <p:nvPr userDrawn="1"/>
        </p:nvGrpSpPr>
        <p:grpSpPr>
          <a:xfrm>
            <a:off x="8893584" y="6144738"/>
            <a:ext cx="482153" cy="360362"/>
            <a:chOff x="3930179" y="6144738"/>
            <a:chExt cx="391624" cy="360362"/>
          </a:xfrm>
        </p:grpSpPr>
        <p:sp>
          <p:nvSpPr>
            <p:cNvPr id="9" name="Freeform 8"/>
            <p:cNvSpPr/>
            <p:nvPr/>
          </p:nvSpPr>
          <p:spPr>
            <a:xfrm>
              <a:off x="3930179"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6607" y="6144738"/>
              <a:ext cx="373846" cy="360000"/>
            </a:xfrm>
            <a:prstGeom prst="ellipse">
              <a:avLst/>
            </a:prstGeom>
          </p:spPr>
        </p:pic>
      </p:grpSp>
      <p:sp>
        <p:nvSpPr>
          <p:cNvPr id="11" name="TextBox 10"/>
          <p:cNvSpPr txBox="1"/>
          <p:nvPr userDrawn="1"/>
        </p:nvSpPr>
        <p:spPr>
          <a:xfrm>
            <a:off x="8689357" y="6508875"/>
            <a:ext cx="834267" cy="291298"/>
          </a:xfrm>
          <a:prstGeom prst="rect">
            <a:avLst/>
          </a:prstGeom>
          <a:noFill/>
        </p:spPr>
        <p:txBody>
          <a:bodyPr wrap="none" rtlCol="0">
            <a:spAutoFit/>
          </a:bodyPr>
          <a:lstStyle/>
          <a:p>
            <a:r>
              <a:rPr lang="id-ID" sz="1293" dirty="0">
                <a:solidFill>
                  <a:srgbClr val="FFF100"/>
                </a:solidFill>
              </a:rPr>
              <a:t>@djebtke</a:t>
            </a:r>
          </a:p>
        </p:txBody>
      </p:sp>
      <p:sp>
        <p:nvSpPr>
          <p:cNvPr id="12" name="TextBox 11"/>
          <p:cNvSpPr txBox="1"/>
          <p:nvPr userDrawn="1"/>
        </p:nvSpPr>
        <p:spPr>
          <a:xfrm>
            <a:off x="11795134" y="6560915"/>
            <a:ext cx="389850" cy="300723"/>
          </a:xfrm>
          <a:prstGeom prst="rect">
            <a:avLst/>
          </a:prstGeom>
          <a:noFill/>
        </p:spPr>
        <p:txBody>
          <a:bodyPr wrap="none" rtlCol="0">
            <a:spAutoFit/>
          </a:bodyPr>
          <a:lstStyle/>
          <a:p>
            <a:fld id="{31CD739B-94DF-4DF5-871A-DB728B508DE4}" type="slidenum">
              <a:rPr lang="id-ID" sz="1354" smtClean="0">
                <a:solidFill>
                  <a:prstClr val="black"/>
                </a:solidFill>
              </a:rPr>
              <a:pPr/>
              <a:t>‹#›</a:t>
            </a:fld>
            <a:endParaRPr lang="id-ID" sz="1354" dirty="0">
              <a:solidFill>
                <a:prstClr val="black"/>
              </a:solidFill>
            </a:endParaRPr>
          </a:p>
        </p:txBody>
      </p:sp>
      <p:grpSp>
        <p:nvGrpSpPr>
          <p:cNvPr id="13" name="Group 12"/>
          <p:cNvGrpSpPr/>
          <p:nvPr userDrawn="1"/>
        </p:nvGrpSpPr>
        <p:grpSpPr>
          <a:xfrm>
            <a:off x="3801793" y="6134115"/>
            <a:ext cx="482153" cy="360000"/>
            <a:chOff x="5915124" y="6145200"/>
            <a:chExt cx="391624" cy="360000"/>
          </a:xfrm>
        </p:grpSpPr>
        <p:sp>
          <p:nvSpPr>
            <p:cNvPr id="14" name="Freeform 13"/>
            <p:cNvSpPr/>
            <p:nvPr/>
          </p:nvSpPr>
          <p:spPr>
            <a:xfrm>
              <a:off x="5915124"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432" y="6145200"/>
              <a:ext cx="377008" cy="360000"/>
            </a:xfrm>
            <a:prstGeom prst="ellipse">
              <a:avLst/>
            </a:prstGeom>
          </p:spPr>
        </p:pic>
      </p:grpSp>
      <p:sp>
        <p:nvSpPr>
          <p:cNvPr id="16" name="TextBox 15"/>
          <p:cNvSpPr txBox="1"/>
          <p:nvPr userDrawn="1"/>
        </p:nvSpPr>
        <p:spPr>
          <a:xfrm>
            <a:off x="3551500" y="6511817"/>
            <a:ext cx="1028358" cy="291298"/>
          </a:xfrm>
          <a:prstGeom prst="rect">
            <a:avLst/>
          </a:prstGeom>
          <a:noFill/>
        </p:spPr>
        <p:txBody>
          <a:bodyPr wrap="none" rtlCol="0">
            <a:spAutoFit/>
          </a:bodyPr>
          <a:lstStyle/>
          <a:p>
            <a:r>
              <a:rPr lang="id-ID" sz="1293" dirty="0">
                <a:solidFill>
                  <a:srgbClr val="FFF100"/>
                </a:solidFill>
              </a:rPr>
              <a:t>Lintas EBTKE</a:t>
            </a:r>
          </a:p>
        </p:txBody>
      </p:sp>
      <p:grpSp>
        <p:nvGrpSpPr>
          <p:cNvPr id="17" name="Group 16"/>
          <p:cNvGrpSpPr/>
          <p:nvPr userDrawn="1"/>
        </p:nvGrpSpPr>
        <p:grpSpPr>
          <a:xfrm>
            <a:off x="6346204" y="6141600"/>
            <a:ext cx="482153" cy="361950"/>
            <a:chOff x="2105510" y="6141600"/>
            <a:chExt cx="391624" cy="361950"/>
          </a:xfrm>
        </p:grpSpPr>
        <p:sp>
          <p:nvSpPr>
            <p:cNvPr id="18" name="Freeform 17"/>
            <p:cNvSpPr/>
            <p:nvPr/>
          </p:nvSpPr>
          <p:spPr>
            <a:xfrm>
              <a:off x="210551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4509" y="6141600"/>
              <a:ext cx="373626" cy="361950"/>
            </a:xfrm>
            <a:prstGeom prst="ellipse">
              <a:avLst/>
            </a:prstGeom>
          </p:spPr>
        </p:pic>
      </p:grpSp>
      <p:sp>
        <p:nvSpPr>
          <p:cNvPr id="20" name="TextBox 19"/>
          <p:cNvSpPr txBox="1"/>
          <p:nvPr userDrawn="1"/>
        </p:nvSpPr>
        <p:spPr>
          <a:xfrm>
            <a:off x="6168516" y="6504397"/>
            <a:ext cx="834267" cy="291298"/>
          </a:xfrm>
          <a:prstGeom prst="rect">
            <a:avLst/>
          </a:prstGeom>
          <a:noFill/>
        </p:spPr>
        <p:txBody>
          <a:bodyPr wrap="none" rtlCol="0">
            <a:spAutoFit/>
          </a:bodyPr>
          <a:lstStyle/>
          <a:p>
            <a:r>
              <a:rPr lang="id-ID" sz="1293" dirty="0">
                <a:solidFill>
                  <a:srgbClr val="FFF100"/>
                </a:solidFill>
              </a:rPr>
              <a:t>@djebtke</a:t>
            </a:r>
          </a:p>
        </p:txBody>
      </p:sp>
      <p:grpSp>
        <p:nvGrpSpPr>
          <p:cNvPr id="21" name="Group 20"/>
          <p:cNvGrpSpPr/>
          <p:nvPr userDrawn="1"/>
        </p:nvGrpSpPr>
        <p:grpSpPr>
          <a:xfrm>
            <a:off x="1247908" y="6144738"/>
            <a:ext cx="482153" cy="360000"/>
            <a:chOff x="744900" y="6144738"/>
            <a:chExt cx="391624" cy="360000"/>
          </a:xfrm>
        </p:grpSpPr>
        <p:sp>
          <p:nvSpPr>
            <p:cNvPr id="22" name="Freeform 21"/>
            <p:cNvSpPr/>
            <p:nvPr/>
          </p:nvSpPr>
          <p:spPr>
            <a:xfrm>
              <a:off x="74490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42" y="6144738"/>
              <a:ext cx="371339" cy="360000"/>
            </a:xfrm>
            <a:prstGeom prst="ellipse">
              <a:avLst/>
            </a:prstGeom>
          </p:spPr>
        </p:pic>
      </p:grpSp>
      <p:sp>
        <p:nvSpPr>
          <p:cNvPr id="24" name="TextBox 23"/>
          <p:cNvSpPr txBox="1"/>
          <p:nvPr userDrawn="1"/>
        </p:nvSpPr>
        <p:spPr>
          <a:xfrm>
            <a:off x="629780" y="6508875"/>
            <a:ext cx="1731308" cy="291298"/>
          </a:xfrm>
          <a:prstGeom prst="rect">
            <a:avLst/>
          </a:prstGeom>
          <a:noFill/>
        </p:spPr>
        <p:txBody>
          <a:bodyPr wrap="none" rtlCol="0">
            <a:spAutoFit/>
          </a:bodyPr>
          <a:lstStyle/>
          <a:p>
            <a:r>
              <a:rPr lang="id-ID" sz="1293" dirty="0">
                <a:solidFill>
                  <a:srgbClr val="FFF100"/>
                </a:solidFill>
              </a:rPr>
              <a:t>www.ebtke.esdm.go.id</a:t>
            </a:r>
          </a:p>
        </p:txBody>
      </p:sp>
    </p:spTree>
    <p:extLst>
      <p:ext uri="{BB962C8B-B14F-4D97-AF65-F5344CB8AC3E}">
        <p14:creationId xmlns:p14="http://schemas.microsoft.com/office/powerpoint/2010/main" val="3003663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clrChange>
              <a:clrFrom>
                <a:srgbClr val="FFFFFF"/>
              </a:clrFrom>
              <a:clrTo>
                <a:srgbClr val="FFFFFF">
                  <a:alpha val="0"/>
                </a:srgbClr>
              </a:clrTo>
            </a:clrChange>
          </a:blip>
          <a:stretch>
            <a:fillRect/>
          </a:stretch>
        </p:blipFill>
        <p:spPr>
          <a:xfrm>
            <a:off x="-1" y="6000540"/>
            <a:ext cx="12192000" cy="857460"/>
          </a:xfrm>
          <a:prstGeom prst="rect">
            <a:avLst/>
          </a:prstGeom>
        </p:spPr>
      </p:pic>
      <p:grpSp>
        <p:nvGrpSpPr>
          <p:cNvPr id="8" name="Group 7"/>
          <p:cNvGrpSpPr/>
          <p:nvPr userDrawn="1"/>
        </p:nvGrpSpPr>
        <p:grpSpPr>
          <a:xfrm>
            <a:off x="8893584" y="6144738"/>
            <a:ext cx="482153" cy="360362"/>
            <a:chOff x="3930179" y="6144738"/>
            <a:chExt cx="391624" cy="360362"/>
          </a:xfrm>
        </p:grpSpPr>
        <p:sp>
          <p:nvSpPr>
            <p:cNvPr id="9" name="Freeform 8"/>
            <p:cNvSpPr/>
            <p:nvPr/>
          </p:nvSpPr>
          <p:spPr>
            <a:xfrm>
              <a:off x="3930179"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6607" y="6144738"/>
              <a:ext cx="373846" cy="360000"/>
            </a:xfrm>
            <a:prstGeom prst="ellipse">
              <a:avLst/>
            </a:prstGeom>
          </p:spPr>
        </p:pic>
      </p:grpSp>
      <p:sp>
        <p:nvSpPr>
          <p:cNvPr id="11" name="TextBox 10"/>
          <p:cNvSpPr txBox="1"/>
          <p:nvPr userDrawn="1"/>
        </p:nvSpPr>
        <p:spPr>
          <a:xfrm>
            <a:off x="8689357" y="6508875"/>
            <a:ext cx="834267" cy="291298"/>
          </a:xfrm>
          <a:prstGeom prst="rect">
            <a:avLst/>
          </a:prstGeom>
          <a:noFill/>
        </p:spPr>
        <p:txBody>
          <a:bodyPr wrap="none" rtlCol="0">
            <a:spAutoFit/>
          </a:bodyPr>
          <a:lstStyle/>
          <a:p>
            <a:r>
              <a:rPr lang="id-ID" sz="1293" dirty="0">
                <a:solidFill>
                  <a:srgbClr val="FFF100"/>
                </a:solidFill>
              </a:rPr>
              <a:t>@djebtke</a:t>
            </a:r>
          </a:p>
        </p:txBody>
      </p:sp>
      <p:sp>
        <p:nvSpPr>
          <p:cNvPr id="12" name="TextBox 11"/>
          <p:cNvSpPr txBox="1"/>
          <p:nvPr userDrawn="1"/>
        </p:nvSpPr>
        <p:spPr>
          <a:xfrm>
            <a:off x="11795134" y="6560915"/>
            <a:ext cx="389850" cy="300723"/>
          </a:xfrm>
          <a:prstGeom prst="rect">
            <a:avLst/>
          </a:prstGeom>
          <a:noFill/>
        </p:spPr>
        <p:txBody>
          <a:bodyPr wrap="none" rtlCol="0">
            <a:spAutoFit/>
          </a:bodyPr>
          <a:lstStyle/>
          <a:p>
            <a:fld id="{31CD739B-94DF-4DF5-871A-DB728B508DE4}" type="slidenum">
              <a:rPr lang="id-ID" sz="1354" smtClean="0">
                <a:solidFill>
                  <a:prstClr val="black"/>
                </a:solidFill>
              </a:rPr>
              <a:pPr/>
              <a:t>‹#›</a:t>
            </a:fld>
            <a:endParaRPr lang="id-ID" sz="1354" dirty="0">
              <a:solidFill>
                <a:prstClr val="black"/>
              </a:solidFill>
            </a:endParaRPr>
          </a:p>
        </p:txBody>
      </p:sp>
      <p:grpSp>
        <p:nvGrpSpPr>
          <p:cNvPr id="13" name="Group 12"/>
          <p:cNvGrpSpPr/>
          <p:nvPr userDrawn="1"/>
        </p:nvGrpSpPr>
        <p:grpSpPr>
          <a:xfrm>
            <a:off x="3801793" y="6134115"/>
            <a:ext cx="482153" cy="360000"/>
            <a:chOff x="5915124" y="6145200"/>
            <a:chExt cx="391624" cy="360000"/>
          </a:xfrm>
        </p:grpSpPr>
        <p:sp>
          <p:nvSpPr>
            <p:cNvPr id="14" name="Freeform 13"/>
            <p:cNvSpPr/>
            <p:nvPr/>
          </p:nvSpPr>
          <p:spPr>
            <a:xfrm>
              <a:off x="5915124"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432" y="6145200"/>
              <a:ext cx="377008" cy="360000"/>
            </a:xfrm>
            <a:prstGeom prst="ellipse">
              <a:avLst/>
            </a:prstGeom>
          </p:spPr>
        </p:pic>
      </p:grpSp>
      <p:sp>
        <p:nvSpPr>
          <p:cNvPr id="16" name="TextBox 15"/>
          <p:cNvSpPr txBox="1"/>
          <p:nvPr userDrawn="1"/>
        </p:nvSpPr>
        <p:spPr>
          <a:xfrm>
            <a:off x="3551500" y="6511817"/>
            <a:ext cx="1028358" cy="291298"/>
          </a:xfrm>
          <a:prstGeom prst="rect">
            <a:avLst/>
          </a:prstGeom>
          <a:noFill/>
        </p:spPr>
        <p:txBody>
          <a:bodyPr wrap="none" rtlCol="0">
            <a:spAutoFit/>
          </a:bodyPr>
          <a:lstStyle/>
          <a:p>
            <a:r>
              <a:rPr lang="id-ID" sz="1293" dirty="0">
                <a:solidFill>
                  <a:srgbClr val="FFF100"/>
                </a:solidFill>
              </a:rPr>
              <a:t>Lintas EBTKE</a:t>
            </a:r>
          </a:p>
        </p:txBody>
      </p:sp>
      <p:grpSp>
        <p:nvGrpSpPr>
          <p:cNvPr id="17" name="Group 16"/>
          <p:cNvGrpSpPr/>
          <p:nvPr userDrawn="1"/>
        </p:nvGrpSpPr>
        <p:grpSpPr>
          <a:xfrm>
            <a:off x="6346204" y="6141600"/>
            <a:ext cx="482153" cy="361950"/>
            <a:chOff x="2105510" y="6141600"/>
            <a:chExt cx="391624" cy="361950"/>
          </a:xfrm>
        </p:grpSpPr>
        <p:sp>
          <p:nvSpPr>
            <p:cNvPr id="18" name="Freeform 17"/>
            <p:cNvSpPr/>
            <p:nvPr/>
          </p:nvSpPr>
          <p:spPr>
            <a:xfrm>
              <a:off x="210551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4509" y="6141600"/>
              <a:ext cx="373626" cy="361950"/>
            </a:xfrm>
            <a:prstGeom prst="ellipse">
              <a:avLst/>
            </a:prstGeom>
          </p:spPr>
        </p:pic>
      </p:grpSp>
      <p:sp>
        <p:nvSpPr>
          <p:cNvPr id="20" name="TextBox 19"/>
          <p:cNvSpPr txBox="1"/>
          <p:nvPr userDrawn="1"/>
        </p:nvSpPr>
        <p:spPr>
          <a:xfrm>
            <a:off x="6168516" y="6504397"/>
            <a:ext cx="834267" cy="291298"/>
          </a:xfrm>
          <a:prstGeom prst="rect">
            <a:avLst/>
          </a:prstGeom>
          <a:noFill/>
        </p:spPr>
        <p:txBody>
          <a:bodyPr wrap="none" rtlCol="0">
            <a:spAutoFit/>
          </a:bodyPr>
          <a:lstStyle/>
          <a:p>
            <a:r>
              <a:rPr lang="id-ID" sz="1293" dirty="0">
                <a:solidFill>
                  <a:srgbClr val="FFF100"/>
                </a:solidFill>
              </a:rPr>
              <a:t>@djebtke</a:t>
            </a:r>
          </a:p>
        </p:txBody>
      </p:sp>
      <p:grpSp>
        <p:nvGrpSpPr>
          <p:cNvPr id="21" name="Group 20"/>
          <p:cNvGrpSpPr/>
          <p:nvPr userDrawn="1"/>
        </p:nvGrpSpPr>
        <p:grpSpPr>
          <a:xfrm>
            <a:off x="1247908" y="6144738"/>
            <a:ext cx="482153" cy="360000"/>
            <a:chOff x="744900" y="6144738"/>
            <a:chExt cx="391624" cy="360000"/>
          </a:xfrm>
        </p:grpSpPr>
        <p:sp>
          <p:nvSpPr>
            <p:cNvPr id="22" name="Freeform 21"/>
            <p:cNvSpPr/>
            <p:nvPr/>
          </p:nvSpPr>
          <p:spPr>
            <a:xfrm>
              <a:off x="74490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42" y="6144738"/>
              <a:ext cx="371339" cy="360000"/>
            </a:xfrm>
            <a:prstGeom prst="ellipse">
              <a:avLst/>
            </a:prstGeom>
          </p:spPr>
        </p:pic>
      </p:grpSp>
      <p:sp>
        <p:nvSpPr>
          <p:cNvPr id="24" name="TextBox 23"/>
          <p:cNvSpPr txBox="1"/>
          <p:nvPr userDrawn="1"/>
        </p:nvSpPr>
        <p:spPr>
          <a:xfrm>
            <a:off x="629780" y="6508875"/>
            <a:ext cx="1731308" cy="291298"/>
          </a:xfrm>
          <a:prstGeom prst="rect">
            <a:avLst/>
          </a:prstGeom>
          <a:noFill/>
        </p:spPr>
        <p:txBody>
          <a:bodyPr wrap="none" rtlCol="0">
            <a:spAutoFit/>
          </a:bodyPr>
          <a:lstStyle/>
          <a:p>
            <a:r>
              <a:rPr lang="id-ID" sz="1293" dirty="0">
                <a:solidFill>
                  <a:srgbClr val="FFF100"/>
                </a:solidFill>
              </a:rPr>
              <a:t>www.ebtke.esdm.go.id</a:t>
            </a:r>
          </a:p>
        </p:txBody>
      </p:sp>
    </p:spTree>
    <p:extLst>
      <p:ext uri="{BB962C8B-B14F-4D97-AF65-F5344CB8AC3E}">
        <p14:creationId xmlns:p14="http://schemas.microsoft.com/office/powerpoint/2010/main" val="515446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0115D78-45B4-4E2C-BBF1-812714C0120B}"/>
              </a:ext>
            </a:extLst>
          </p:cNvPr>
          <p:cNvSpPr txBox="1"/>
          <p:nvPr userDrawn="1"/>
        </p:nvSpPr>
        <p:spPr>
          <a:xfrm>
            <a:off x="11795134" y="6560915"/>
            <a:ext cx="389850" cy="300723"/>
          </a:xfrm>
          <a:prstGeom prst="rect">
            <a:avLst/>
          </a:prstGeom>
          <a:noFill/>
        </p:spPr>
        <p:txBody>
          <a:bodyPr wrap="none" rtlCol="0">
            <a:spAutoFit/>
          </a:bodyPr>
          <a:lstStyle/>
          <a:p>
            <a:fld id="{31CD739B-94DF-4DF5-871A-DB728B508DE4}" type="slidenum">
              <a:rPr lang="id-ID" sz="1355" smtClean="0">
                <a:solidFill>
                  <a:prstClr val="black"/>
                </a:solidFill>
              </a:rPr>
              <a:pPr/>
              <a:t>‹#›</a:t>
            </a:fld>
            <a:endParaRPr lang="id-ID" sz="1355" dirty="0">
              <a:solidFill>
                <a:prstClr val="black"/>
              </a:solidFill>
            </a:endParaRPr>
          </a:p>
        </p:txBody>
      </p:sp>
      <p:grpSp>
        <p:nvGrpSpPr>
          <p:cNvPr id="5" name="Group 4">
            <a:extLst>
              <a:ext uri="{FF2B5EF4-FFF2-40B4-BE49-F238E27FC236}">
                <a16:creationId xmlns="" xmlns:a16="http://schemas.microsoft.com/office/drawing/2014/main" id="{C7997B55-10AD-4126-80AE-D80981206C17}"/>
              </a:ext>
            </a:extLst>
          </p:cNvPr>
          <p:cNvGrpSpPr/>
          <p:nvPr userDrawn="1"/>
        </p:nvGrpSpPr>
        <p:grpSpPr>
          <a:xfrm>
            <a:off x="-1" y="6000540"/>
            <a:ext cx="12192000" cy="857460"/>
            <a:chOff x="-1" y="6000540"/>
            <a:chExt cx="12192000" cy="857460"/>
          </a:xfrm>
        </p:grpSpPr>
        <p:pic>
          <p:nvPicPr>
            <p:cNvPr id="6" name="Picture 5">
              <a:extLst>
                <a:ext uri="{FF2B5EF4-FFF2-40B4-BE49-F238E27FC236}">
                  <a16:creationId xmlns="" xmlns:a16="http://schemas.microsoft.com/office/drawing/2014/main" id="{94FBB902-D08B-4B4E-A85A-B7E6573D31E6}"/>
                </a:ext>
              </a:extLst>
            </p:cNvPr>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1" y="6000540"/>
              <a:ext cx="12192000" cy="857460"/>
            </a:xfrm>
            <a:prstGeom prst="rect">
              <a:avLst/>
            </a:prstGeom>
          </p:spPr>
        </p:pic>
        <p:grpSp>
          <p:nvGrpSpPr>
            <p:cNvPr id="8" name="Group 7">
              <a:extLst>
                <a:ext uri="{FF2B5EF4-FFF2-40B4-BE49-F238E27FC236}">
                  <a16:creationId xmlns="" xmlns:a16="http://schemas.microsoft.com/office/drawing/2014/main" id="{92087736-F28C-4A99-95D4-5A17E3D8992D}"/>
                </a:ext>
              </a:extLst>
            </p:cNvPr>
            <p:cNvGrpSpPr/>
            <p:nvPr userDrawn="1"/>
          </p:nvGrpSpPr>
          <p:grpSpPr>
            <a:xfrm>
              <a:off x="8893584" y="6144738"/>
              <a:ext cx="482153" cy="360362"/>
              <a:chOff x="8893584" y="6144738"/>
              <a:chExt cx="482153" cy="360362"/>
            </a:xfrm>
          </p:grpSpPr>
          <p:sp>
            <p:nvSpPr>
              <p:cNvPr id="23" name="Freeform 8">
                <a:extLst>
                  <a:ext uri="{FF2B5EF4-FFF2-40B4-BE49-F238E27FC236}">
                    <a16:creationId xmlns="" xmlns:a16="http://schemas.microsoft.com/office/drawing/2014/main" id="{776452ED-AF47-432E-9B38-940BCEB4CB81}"/>
                  </a:ext>
                </a:extLst>
              </p:cNvPr>
              <p:cNvSpPr/>
              <p:nvPr/>
            </p:nvSpPr>
            <p:spPr>
              <a:xfrm>
                <a:off x="8893584" y="6328800"/>
                <a:ext cx="482153"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5">
                  <a:solidFill>
                    <a:prstClr val="white"/>
                  </a:solidFill>
                </a:endParaRPr>
              </a:p>
            </p:txBody>
          </p:sp>
          <p:pic>
            <p:nvPicPr>
              <p:cNvPr id="24" name="Picture 23">
                <a:extLst>
                  <a:ext uri="{FF2B5EF4-FFF2-40B4-BE49-F238E27FC236}">
                    <a16:creationId xmlns="" xmlns:a16="http://schemas.microsoft.com/office/drawing/2014/main" id="{030BC8EB-264D-4CAB-9153-676A141631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1498" y="6144738"/>
                <a:ext cx="460265" cy="360000"/>
              </a:xfrm>
              <a:prstGeom prst="ellipse">
                <a:avLst/>
              </a:prstGeom>
            </p:spPr>
          </p:pic>
        </p:grpSp>
        <p:sp>
          <p:nvSpPr>
            <p:cNvPr id="9" name="TextBox 8">
              <a:extLst>
                <a:ext uri="{FF2B5EF4-FFF2-40B4-BE49-F238E27FC236}">
                  <a16:creationId xmlns="" xmlns:a16="http://schemas.microsoft.com/office/drawing/2014/main" id="{9BCE7B60-11E0-4BDA-A3C3-5753A15832D4}"/>
                </a:ext>
              </a:extLst>
            </p:cNvPr>
            <p:cNvSpPr txBox="1"/>
            <p:nvPr userDrawn="1"/>
          </p:nvSpPr>
          <p:spPr>
            <a:xfrm>
              <a:off x="8689357" y="6508875"/>
              <a:ext cx="834267" cy="291298"/>
            </a:xfrm>
            <a:prstGeom prst="rect">
              <a:avLst/>
            </a:prstGeom>
            <a:noFill/>
          </p:spPr>
          <p:txBody>
            <a:bodyPr wrap="none" rtlCol="0">
              <a:spAutoFit/>
            </a:bodyPr>
            <a:lstStyle/>
            <a:p>
              <a:r>
                <a:rPr lang="id-ID" sz="1295" dirty="0">
                  <a:solidFill>
                    <a:srgbClr val="FFF100"/>
                  </a:solidFill>
                </a:rPr>
                <a:t>@djebtke</a:t>
              </a:r>
            </a:p>
          </p:txBody>
        </p:sp>
        <p:grpSp>
          <p:nvGrpSpPr>
            <p:cNvPr id="11" name="Group 10">
              <a:extLst>
                <a:ext uri="{FF2B5EF4-FFF2-40B4-BE49-F238E27FC236}">
                  <a16:creationId xmlns="" xmlns:a16="http://schemas.microsoft.com/office/drawing/2014/main" id="{C1BEF122-701B-467B-979E-FF59A4CCE8F7}"/>
                </a:ext>
              </a:extLst>
            </p:cNvPr>
            <p:cNvGrpSpPr/>
            <p:nvPr userDrawn="1"/>
          </p:nvGrpSpPr>
          <p:grpSpPr>
            <a:xfrm>
              <a:off x="3801793" y="6134115"/>
              <a:ext cx="482153" cy="360000"/>
              <a:chOff x="3801793" y="6134115"/>
              <a:chExt cx="482153" cy="360000"/>
            </a:xfrm>
          </p:grpSpPr>
          <p:sp>
            <p:nvSpPr>
              <p:cNvPr id="21" name="Freeform 13">
                <a:extLst>
                  <a:ext uri="{FF2B5EF4-FFF2-40B4-BE49-F238E27FC236}">
                    <a16:creationId xmlns="" xmlns:a16="http://schemas.microsoft.com/office/drawing/2014/main" id="{DBEF1689-00BA-4383-B797-49E0AFD3B404}"/>
                  </a:ext>
                </a:extLst>
              </p:cNvPr>
              <p:cNvSpPr/>
              <p:nvPr/>
            </p:nvSpPr>
            <p:spPr>
              <a:xfrm>
                <a:off x="3801793" y="6317715"/>
                <a:ext cx="482153"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5">
                  <a:solidFill>
                    <a:prstClr val="white"/>
                  </a:solidFill>
                </a:endParaRPr>
              </a:p>
            </p:txBody>
          </p:sp>
          <p:pic>
            <p:nvPicPr>
              <p:cNvPr id="22" name="Picture 21">
                <a:extLst>
                  <a:ext uri="{FF2B5EF4-FFF2-40B4-BE49-F238E27FC236}">
                    <a16:creationId xmlns="" xmlns:a16="http://schemas.microsoft.com/office/drawing/2014/main" id="{467FFB53-5C08-4CDC-A6E5-8A1AB3B4BD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790" y="6134115"/>
                <a:ext cx="464158" cy="360000"/>
              </a:xfrm>
              <a:prstGeom prst="ellipse">
                <a:avLst/>
              </a:prstGeom>
            </p:spPr>
          </p:pic>
        </p:grpSp>
        <p:grpSp>
          <p:nvGrpSpPr>
            <p:cNvPr id="12" name="Group 11">
              <a:extLst>
                <a:ext uri="{FF2B5EF4-FFF2-40B4-BE49-F238E27FC236}">
                  <a16:creationId xmlns="" xmlns:a16="http://schemas.microsoft.com/office/drawing/2014/main" id="{6C39650F-CCC6-4F4D-81F9-2890AA4DFFDA}"/>
                </a:ext>
              </a:extLst>
            </p:cNvPr>
            <p:cNvGrpSpPr/>
            <p:nvPr userDrawn="1"/>
          </p:nvGrpSpPr>
          <p:grpSpPr>
            <a:xfrm>
              <a:off x="6346204" y="6141600"/>
              <a:ext cx="482153" cy="361950"/>
              <a:chOff x="6346204" y="6141600"/>
              <a:chExt cx="482153" cy="361950"/>
            </a:xfrm>
          </p:grpSpPr>
          <p:sp>
            <p:nvSpPr>
              <p:cNvPr id="19" name="Freeform 17">
                <a:extLst>
                  <a:ext uri="{FF2B5EF4-FFF2-40B4-BE49-F238E27FC236}">
                    <a16:creationId xmlns="" xmlns:a16="http://schemas.microsoft.com/office/drawing/2014/main" id="{402A0E49-3956-467F-BBBB-3FA389424D2D}"/>
                  </a:ext>
                </a:extLst>
              </p:cNvPr>
              <p:cNvSpPr/>
              <p:nvPr/>
            </p:nvSpPr>
            <p:spPr>
              <a:xfrm>
                <a:off x="6346204" y="6326981"/>
                <a:ext cx="482153"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5">
                  <a:solidFill>
                    <a:prstClr val="white"/>
                  </a:solidFill>
                </a:endParaRPr>
              </a:p>
            </p:txBody>
          </p:sp>
          <p:pic>
            <p:nvPicPr>
              <p:cNvPr id="20" name="Picture 19">
                <a:extLst>
                  <a:ext uri="{FF2B5EF4-FFF2-40B4-BE49-F238E27FC236}">
                    <a16:creationId xmlns="" xmlns:a16="http://schemas.microsoft.com/office/drawing/2014/main" id="{121EE490-21C0-47F0-94EE-21D38FA8D6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7283" y="6141600"/>
                <a:ext cx="459995" cy="361950"/>
              </a:xfrm>
              <a:prstGeom prst="ellipse">
                <a:avLst/>
              </a:prstGeom>
            </p:spPr>
          </p:pic>
        </p:grpSp>
        <p:sp>
          <p:nvSpPr>
            <p:cNvPr id="13" name="TextBox 12">
              <a:extLst>
                <a:ext uri="{FF2B5EF4-FFF2-40B4-BE49-F238E27FC236}">
                  <a16:creationId xmlns="" xmlns:a16="http://schemas.microsoft.com/office/drawing/2014/main" id="{F6FA7986-1034-4438-BCA3-D71DA836D304}"/>
                </a:ext>
              </a:extLst>
            </p:cNvPr>
            <p:cNvSpPr txBox="1"/>
            <p:nvPr userDrawn="1"/>
          </p:nvSpPr>
          <p:spPr>
            <a:xfrm>
              <a:off x="6168516" y="6504397"/>
              <a:ext cx="834267" cy="291298"/>
            </a:xfrm>
            <a:prstGeom prst="rect">
              <a:avLst/>
            </a:prstGeom>
            <a:noFill/>
          </p:spPr>
          <p:txBody>
            <a:bodyPr wrap="none" rtlCol="0">
              <a:spAutoFit/>
            </a:bodyPr>
            <a:lstStyle/>
            <a:p>
              <a:r>
                <a:rPr lang="id-ID" sz="1295" dirty="0">
                  <a:solidFill>
                    <a:srgbClr val="FFF100"/>
                  </a:solidFill>
                </a:rPr>
                <a:t>@djebtke</a:t>
              </a:r>
            </a:p>
          </p:txBody>
        </p:sp>
        <p:grpSp>
          <p:nvGrpSpPr>
            <p:cNvPr id="14" name="Group 13">
              <a:extLst>
                <a:ext uri="{FF2B5EF4-FFF2-40B4-BE49-F238E27FC236}">
                  <a16:creationId xmlns="" xmlns:a16="http://schemas.microsoft.com/office/drawing/2014/main" id="{DFCD4845-AD24-4EF7-B49D-93FA3B80718F}"/>
                </a:ext>
              </a:extLst>
            </p:cNvPr>
            <p:cNvGrpSpPr/>
            <p:nvPr userDrawn="1"/>
          </p:nvGrpSpPr>
          <p:grpSpPr>
            <a:xfrm>
              <a:off x="1247908" y="6144738"/>
              <a:ext cx="482153" cy="360000"/>
              <a:chOff x="1247908" y="6144738"/>
              <a:chExt cx="482153" cy="360000"/>
            </a:xfrm>
          </p:grpSpPr>
          <p:sp>
            <p:nvSpPr>
              <p:cNvPr id="17" name="Freeform 21">
                <a:extLst>
                  <a:ext uri="{FF2B5EF4-FFF2-40B4-BE49-F238E27FC236}">
                    <a16:creationId xmlns="" xmlns:a16="http://schemas.microsoft.com/office/drawing/2014/main" id="{E023BE96-236B-420F-9C55-A4C4CB52CBAD}"/>
                  </a:ext>
                </a:extLst>
              </p:cNvPr>
              <p:cNvSpPr/>
              <p:nvPr/>
            </p:nvSpPr>
            <p:spPr>
              <a:xfrm>
                <a:off x="1247908" y="6326981"/>
                <a:ext cx="482153"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5">
                  <a:solidFill>
                    <a:prstClr val="white"/>
                  </a:solidFill>
                </a:endParaRPr>
              </a:p>
            </p:txBody>
          </p:sp>
          <p:pic>
            <p:nvPicPr>
              <p:cNvPr id="18" name="Picture 17">
                <a:extLst>
                  <a:ext uri="{FF2B5EF4-FFF2-40B4-BE49-F238E27FC236}">
                    <a16:creationId xmlns="" xmlns:a16="http://schemas.microsoft.com/office/drawing/2014/main" id="{C2574C4B-4E35-49B8-B5C3-37B3002505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0394" y="6144738"/>
                <a:ext cx="457179" cy="360000"/>
              </a:xfrm>
              <a:prstGeom prst="ellipse">
                <a:avLst/>
              </a:prstGeom>
            </p:spPr>
          </p:pic>
        </p:grpSp>
        <p:sp>
          <p:nvSpPr>
            <p:cNvPr id="15" name="TextBox 14">
              <a:extLst>
                <a:ext uri="{FF2B5EF4-FFF2-40B4-BE49-F238E27FC236}">
                  <a16:creationId xmlns="" xmlns:a16="http://schemas.microsoft.com/office/drawing/2014/main" id="{E272783E-EFA2-4CE9-91ED-1449FEF39A58}"/>
                </a:ext>
              </a:extLst>
            </p:cNvPr>
            <p:cNvSpPr txBox="1"/>
            <p:nvPr userDrawn="1"/>
          </p:nvSpPr>
          <p:spPr>
            <a:xfrm>
              <a:off x="629780" y="6508875"/>
              <a:ext cx="1731308" cy="291298"/>
            </a:xfrm>
            <a:prstGeom prst="rect">
              <a:avLst/>
            </a:prstGeom>
            <a:noFill/>
          </p:spPr>
          <p:txBody>
            <a:bodyPr wrap="none" rtlCol="0">
              <a:spAutoFit/>
            </a:bodyPr>
            <a:lstStyle/>
            <a:p>
              <a:r>
                <a:rPr lang="id-ID" sz="1295">
                  <a:solidFill>
                    <a:srgbClr val="FFF100"/>
                  </a:solidFill>
                </a:rPr>
                <a:t>www.ebtke.esdm.go.id</a:t>
              </a:r>
              <a:endParaRPr lang="id-ID" sz="1295" dirty="0">
                <a:solidFill>
                  <a:srgbClr val="FFF100"/>
                </a:solidFill>
              </a:endParaRPr>
            </a:p>
          </p:txBody>
        </p:sp>
        <p:sp>
          <p:nvSpPr>
            <p:cNvPr id="16" name="TextBox 15">
              <a:extLst>
                <a:ext uri="{FF2B5EF4-FFF2-40B4-BE49-F238E27FC236}">
                  <a16:creationId xmlns="" xmlns:a16="http://schemas.microsoft.com/office/drawing/2014/main" id="{D43DCF5C-E7CE-433F-812F-23D56B0F4C72}"/>
                </a:ext>
              </a:extLst>
            </p:cNvPr>
            <p:cNvSpPr txBox="1"/>
            <p:nvPr userDrawn="1"/>
          </p:nvSpPr>
          <p:spPr>
            <a:xfrm>
              <a:off x="3551500" y="6511817"/>
              <a:ext cx="1044773" cy="291618"/>
            </a:xfrm>
            <a:prstGeom prst="rect">
              <a:avLst/>
            </a:prstGeom>
            <a:noFill/>
          </p:spPr>
          <p:txBody>
            <a:bodyPr wrap="none" rtlCol="0">
              <a:spAutoFit/>
            </a:bodyPr>
            <a:lstStyle/>
            <a:p>
              <a:r>
                <a:rPr lang="id-ID" sz="1295" dirty="0">
                  <a:solidFill>
                    <a:srgbClr val="FFF100"/>
                  </a:solidFill>
                </a:rPr>
                <a:t>Ditjen EBTKE</a:t>
              </a:r>
            </a:p>
          </p:txBody>
        </p:sp>
      </p:grpSp>
      <p:sp>
        <p:nvSpPr>
          <p:cNvPr id="25" name="TextBox 24">
            <a:extLst>
              <a:ext uri="{FF2B5EF4-FFF2-40B4-BE49-F238E27FC236}">
                <a16:creationId xmlns="" xmlns:a16="http://schemas.microsoft.com/office/drawing/2014/main" id="{D847203C-0050-48A9-B69A-8030DE85ED4A}"/>
              </a:ext>
            </a:extLst>
          </p:cNvPr>
          <p:cNvSpPr txBox="1"/>
          <p:nvPr userDrawn="1"/>
        </p:nvSpPr>
        <p:spPr>
          <a:xfrm>
            <a:off x="11756578" y="6494015"/>
            <a:ext cx="389850" cy="300723"/>
          </a:xfrm>
          <a:prstGeom prst="rect">
            <a:avLst/>
          </a:prstGeom>
          <a:noFill/>
        </p:spPr>
        <p:txBody>
          <a:bodyPr wrap="none" rtlCol="0">
            <a:spAutoFit/>
          </a:bodyPr>
          <a:lstStyle/>
          <a:p>
            <a:fld id="{31CD739B-94DF-4DF5-871A-DB728B508DE4}" type="slidenum">
              <a:rPr lang="id-ID" sz="1355" b="1" smtClean="0">
                <a:solidFill>
                  <a:prstClr val="black"/>
                </a:solidFill>
                <a:effectLst>
                  <a:outerShdw blurRad="38100" dist="38100" dir="2700000" algn="tl">
                    <a:srgbClr val="000000">
                      <a:alpha val="43137"/>
                    </a:srgbClr>
                  </a:outerShdw>
                </a:effectLst>
              </a:rPr>
              <a:pPr/>
              <a:t>‹#›</a:t>
            </a:fld>
            <a:endParaRPr lang="id-ID" sz="1355"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0610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3" name="TextBox 32">
            <a:extLst>
              <a:ext uri="{FF2B5EF4-FFF2-40B4-BE49-F238E27FC236}">
                <a16:creationId xmlns="" xmlns:a16="http://schemas.microsoft.com/office/drawing/2014/main" id="{526ACD1A-AEA9-4FAE-9905-0562A79C6A62}"/>
              </a:ext>
            </a:extLst>
          </p:cNvPr>
          <p:cNvSpPr txBox="1"/>
          <p:nvPr userDrawn="1"/>
        </p:nvSpPr>
        <p:spPr>
          <a:xfrm>
            <a:off x="11815012" y="6560915"/>
            <a:ext cx="389850" cy="300723"/>
          </a:xfrm>
          <a:prstGeom prst="rect">
            <a:avLst/>
          </a:prstGeom>
          <a:noFill/>
        </p:spPr>
        <p:txBody>
          <a:bodyPr wrap="none" rtlCol="0">
            <a:spAutoFit/>
          </a:bodyPr>
          <a:lstStyle/>
          <a:p>
            <a:pPr algn="ctr"/>
            <a:fld id="{31CD739B-94DF-4DF5-871A-DB728B508DE4}" type="slidenum">
              <a:rPr lang="id-ID" sz="1354" b="1" smtClean="0">
                <a:solidFill>
                  <a:schemeClr val="bg1"/>
                </a:solidFill>
              </a:rPr>
              <a:pPr algn="ctr"/>
              <a:t>‹#›</a:t>
            </a:fld>
            <a:endParaRPr lang="id-ID" sz="1354" b="1" dirty="0">
              <a:solidFill>
                <a:schemeClr val="bg1"/>
              </a:solidFill>
            </a:endParaRPr>
          </a:p>
        </p:txBody>
      </p:sp>
    </p:spTree>
    <p:extLst>
      <p:ext uri="{BB962C8B-B14F-4D97-AF65-F5344CB8AC3E}">
        <p14:creationId xmlns:p14="http://schemas.microsoft.com/office/powerpoint/2010/main" val="257973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clrChange>
              <a:clrFrom>
                <a:srgbClr val="FFFFFF"/>
              </a:clrFrom>
              <a:clrTo>
                <a:srgbClr val="FFFFFF">
                  <a:alpha val="0"/>
                </a:srgbClr>
              </a:clrTo>
            </a:clrChange>
          </a:blip>
          <a:stretch>
            <a:fillRect/>
          </a:stretch>
        </p:blipFill>
        <p:spPr>
          <a:xfrm>
            <a:off x="-1" y="6000540"/>
            <a:ext cx="12192000" cy="857460"/>
          </a:xfrm>
          <a:prstGeom prst="rect">
            <a:avLst/>
          </a:prstGeom>
        </p:spPr>
      </p:pic>
      <p:grpSp>
        <p:nvGrpSpPr>
          <p:cNvPr id="8" name="Group 7"/>
          <p:cNvGrpSpPr/>
          <p:nvPr userDrawn="1"/>
        </p:nvGrpSpPr>
        <p:grpSpPr>
          <a:xfrm>
            <a:off x="8893584" y="6144738"/>
            <a:ext cx="482153" cy="360362"/>
            <a:chOff x="3930179" y="6144738"/>
            <a:chExt cx="391624" cy="360362"/>
          </a:xfrm>
        </p:grpSpPr>
        <p:sp>
          <p:nvSpPr>
            <p:cNvPr id="9" name="Freeform 8"/>
            <p:cNvSpPr/>
            <p:nvPr/>
          </p:nvSpPr>
          <p:spPr>
            <a:xfrm>
              <a:off x="3930179"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6607" y="6144738"/>
              <a:ext cx="373846" cy="360000"/>
            </a:xfrm>
            <a:prstGeom prst="ellipse">
              <a:avLst/>
            </a:prstGeom>
          </p:spPr>
        </p:pic>
      </p:grpSp>
      <p:sp>
        <p:nvSpPr>
          <p:cNvPr id="11" name="TextBox 10"/>
          <p:cNvSpPr txBox="1"/>
          <p:nvPr userDrawn="1"/>
        </p:nvSpPr>
        <p:spPr>
          <a:xfrm>
            <a:off x="8689357" y="6508875"/>
            <a:ext cx="834267" cy="291298"/>
          </a:xfrm>
          <a:prstGeom prst="rect">
            <a:avLst/>
          </a:prstGeom>
          <a:noFill/>
        </p:spPr>
        <p:txBody>
          <a:bodyPr wrap="none" rtlCol="0">
            <a:spAutoFit/>
          </a:bodyPr>
          <a:lstStyle/>
          <a:p>
            <a:r>
              <a:rPr lang="id-ID" sz="1293" dirty="0">
                <a:solidFill>
                  <a:srgbClr val="FFF100"/>
                </a:solidFill>
              </a:rPr>
              <a:t>@djebtke</a:t>
            </a:r>
          </a:p>
        </p:txBody>
      </p:sp>
      <p:sp>
        <p:nvSpPr>
          <p:cNvPr id="12" name="TextBox 11"/>
          <p:cNvSpPr txBox="1"/>
          <p:nvPr userDrawn="1"/>
        </p:nvSpPr>
        <p:spPr>
          <a:xfrm>
            <a:off x="11795134" y="6560915"/>
            <a:ext cx="389850" cy="300723"/>
          </a:xfrm>
          <a:prstGeom prst="rect">
            <a:avLst/>
          </a:prstGeom>
          <a:noFill/>
        </p:spPr>
        <p:txBody>
          <a:bodyPr wrap="none" rtlCol="0">
            <a:spAutoFit/>
          </a:bodyPr>
          <a:lstStyle/>
          <a:p>
            <a:fld id="{31CD739B-94DF-4DF5-871A-DB728B508DE4}" type="slidenum">
              <a:rPr lang="id-ID" sz="1354" b="1" smtClean="0">
                <a:solidFill>
                  <a:prstClr val="black"/>
                </a:solidFill>
                <a:effectLst>
                  <a:outerShdw blurRad="38100" dist="38100" dir="2700000" algn="tl">
                    <a:srgbClr val="000000">
                      <a:alpha val="43137"/>
                    </a:srgbClr>
                  </a:outerShdw>
                </a:effectLst>
              </a:rPr>
              <a:pPr/>
              <a:t>‹#›</a:t>
            </a:fld>
            <a:endParaRPr lang="id-ID" sz="1354" b="1" dirty="0">
              <a:solidFill>
                <a:prstClr val="black"/>
              </a:solidFill>
              <a:effectLst>
                <a:outerShdw blurRad="38100" dist="38100" dir="2700000" algn="tl">
                  <a:srgbClr val="000000">
                    <a:alpha val="43137"/>
                  </a:srgbClr>
                </a:outerShdw>
              </a:effectLst>
            </a:endParaRPr>
          </a:p>
        </p:txBody>
      </p:sp>
      <p:grpSp>
        <p:nvGrpSpPr>
          <p:cNvPr id="13" name="Group 12"/>
          <p:cNvGrpSpPr/>
          <p:nvPr userDrawn="1"/>
        </p:nvGrpSpPr>
        <p:grpSpPr>
          <a:xfrm>
            <a:off x="3801793" y="6134115"/>
            <a:ext cx="482153" cy="360000"/>
            <a:chOff x="5915124" y="6145200"/>
            <a:chExt cx="391624" cy="360000"/>
          </a:xfrm>
        </p:grpSpPr>
        <p:sp>
          <p:nvSpPr>
            <p:cNvPr id="14" name="Freeform 13"/>
            <p:cNvSpPr/>
            <p:nvPr/>
          </p:nvSpPr>
          <p:spPr>
            <a:xfrm>
              <a:off x="5915124"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432" y="6145200"/>
              <a:ext cx="377008" cy="360000"/>
            </a:xfrm>
            <a:prstGeom prst="ellipse">
              <a:avLst/>
            </a:prstGeom>
          </p:spPr>
        </p:pic>
      </p:grpSp>
      <p:sp>
        <p:nvSpPr>
          <p:cNvPr id="16" name="TextBox 15"/>
          <p:cNvSpPr txBox="1"/>
          <p:nvPr userDrawn="1"/>
        </p:nvSpPr>
        <p:spPr>
          <a:xfrm>
            <a:off x="3551500" y="6511817"/>
            <a:ext cx="1028358" cy="291298"/>
          </a:xfrm>
          <a:prstGeom prst="rect">
            <a:avLst/>
          </a:prstGeom>
          <a:noFill/>
        </p:spPr>
        <p:txBody>
          <a:bodyPr wrap="none" rtlCol="0">
            <a:spAutoFit/>
          </a:bodyPr>
          <a:lstStyle/>
          <a:p>
            <a:r>
              <a:rPr lang="id-ID" sz="1293" dirty="0">
                <a:solidFill>
                  <a:srgbClr val="FFF100"/>
                </a:solidFill>
              </a:rPr>
              <a:t>Lintas EBTKE</a:t>
            </a:r>
          </a:p>
        </p:txBody>
      </p:sp>
      <p:grpSp>
        <p:nvGrpSpPr>
          <p:cNvPr id="17" name="Group 16"/>
          <p:cNvGrpSpPr/>
          <p:nvPr userDrawn="1"/>
        </p:nvGrpSpPr>
        <p:grpSpPr>
          <a:xfrm>
            <a:off x="6346204" y="6141600"/>
            <a:ext cx="482153" cy="361950"/>
            <a:chOff x="2105510" y="6141600"/>
            <a:chExt cx="391624" cy="361950"/>
          </a:xfrm>
        </p:grpSpPr>
        <p:sp>
          <p:nvSpPr>
            <p:cNvPr id="18" name="Freeform 17"/>
            <p:cNvSpPr/>
            <p:nvPr/>
          </p:nvSpPr>
          <p:spPr>
            <a:xfrm>
              <a:off x="210551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4509" y="6141600"/>
              <a:ext cx="373626" cy="361950"/>
            </a:xfrm>
            <a:prstGeom prst="ellipse">
              <a:avLst/>
            </a:prstGeom>
          </p:spPr>
        </p:pic>
      </p:grpSp>
      <p:sp>
        <p:nvSpPr>
          <p:cNvPr id="20" name="TextBox 19"/>
          <p:cNvSpPr txBox="1"/>
          <p:nvPr userDrawn="1"/>
        </p:nvSpPr>
        <p:spPr>
          <a:xfrm>
            <a:off x="6168516" y="6504397"/>
            <a:ext cx="834267" cy="291298"/>
          </a:xfrm>
          <a:prstGeom prst="rect">
            <a:avLst/>
          </a:prstGeom>
          <a:noFill/>
        </p:spPr>
        <p:txBody>
          <a:bodyPr wrap="none" rtlCol="0">
            <a:spAutoFit/>
          </a:bodyPr>
          <a:lstStyle/>
          <a:p>
            <a:r>
              <a:rPr lang="id-ID" sz="1293" dirty="0">
                <a:solidFill>
                  <a:srgbClr val="FFF100"/>
                </a:solidFill>
              </a:rPr>
              <a:t>@djebtke</a:t>
            </a:r>
          </a:p>
        </p:txBody>
      </p:sp>
      <p:grpSp>
        <p:nvGrpSpPr>
          <p:cNvPr id="21" name="Group 20"/>
          <p:cNvGrpSpPr/>
          <p:nvPr userDrawn="1"/>
        </p:nvGrpSpPr>
        <p:grpSpPr>
          <a:xfrm>
            <a:off x="1247908" y="6144738"/>
            <a:ext cx="482153" cy="360000"/>
            <a:chOff x="744900" y="6144738"/>
            <a:chExt cx="391624" cy="360000"/>
          </a:xfrm>
        </p:grpSpPr>
        <p:sp>
          <p:nvSpPr>
            <p:cNvPr id="22" name="Freeform 21"/>
            <p:cNvSpPr/>
            <p:nvPr/>
          </p:nvSpPr>
          <p:spPr>
            <a:xfrm>
              <a:off x="74490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42" y="6144738"/>
              <a:ext cx="371339" cy="360000"/>
            </a:xfrm>
            <a:prstGeom prst="ellipse">
              <a:avLst/>
            </a:prstGeom>
          </p:spPr>
        </p:pic>
      </p:grpSp>
      <p:sp>
        <p:nvSpPr>
          <p:cNvPr id="24" name="TextBox 23"/>
          <p:cNvSpPr txBox="1"/>
          <p:nvPr userDrawn="1"/>
        </p:nvSpPr>
        <p:spPr>
          <a:xfrm>
            <a:off x="629780" y="6508875"/>
            <a:ext cx="1731308" cy="291298"/>
          </a:xfrm>
          <a:prstGeom prst="rect">
            <a:avLst/>
          </a:prstGeom>
          <a:noFill/>
        </p:spPr>
        <p:txBody>
          <a:bodyPr wrap="none" rtlCol="0">
            <a:spAutoFit/>
          </a:bodyPr>
          <a:lstStyle/>
          <a:p>
            <a:r>
              <a:rPr lang="id-ID" sz="1293" dirty="0">
                <a:solidFill>
                  <a:srgbClr val="FFF100"/>
                </a:solidFill>
              </a:rPr>
              <a:t>www.ebtke.esdm.go.id</a:t>
            </a:r>
          </a:p>
        </p:txBody>
      </p:sp>
    </p:spTree>
    <p:extLst>
      <p:ext uri="{BB962C8B-B14F-4D97-AF65-F5344CB8AC3E}">
        <p14:creationId xmlns:p14="http://schemas.microsoft.com/office/powerpoint/2010/main" val="271225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
        <p:nvSpPr>
          <p:cNvPr id="7" name="Trapezoid 1"/>
          <p:cNvSpPr/>
          <p:nvPr userDrawn="1"/>
        </p:nvSpPr>
        <p:spPr>
          <a:xfrm flipH="1">
            <a:off x="5969720" y="-22782"/>
            <a:ext cx="6227264" cy="6857999"/>
          </a:xfrm>
          <a:prstGeom prst="rect">
            <a:avLst/>
          </a:prstGeom>
          <a:solidFill>
            <a:srgbClr val="80715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8" name="Picture 7"/>
          <p:cNvPicPr>
            <a:picLocks noChangeAspect="1"/>
          </p:cNvPicPr>
          <p:nvPr userDrawn="1"/>
        </p:nvPicPr>
        <p:blipFill>
          <a:blip r:embed="rId2">
            <a:clrChange>
              <a:clrFrom>
                <a:srgbClr val="FFFFFF"/>
              </a:clrFrom>
              <a:clrTo>
                <a:srgbClr val="FFFFFF">
                  <a:alpha val="0"/>
                </a:srgbClr>
              </a:clrTo>
            </a:clrChange>
          </a:blip>
          <a:stretch>
            <a:fillRect/>
          </a:stretch>
        </p:blipFill>
        <p:spPr>
          <a:xfrm>
            <a:off x="-1" y="6000540"/>
            <a:ext cx="12192000" cy="857460"/>
          </a:xfrm>
          <a:prstGeom prst="rect">
            <a:avLst/>
          </a:prstGeom>
        </p:spPr>
      </p:pic>
      <p:grpSp>
        <p:nvGrpSpPr>
          <p:cNvPr id="9" name="Group 8"/>
          <p:cNvGrpSpPr/>
          <p:nvPr userDrawn="1"/>
        </p:nvGrpSpPr>
        <p:grpSpPr>
          <a:xfrm>
            <a:off x="8893584" y="6144738"/>
            <a:ext cx="482153" cy="360362"/>
            <a:chOff x="3930179" y="6144738"/>
            <a:chExt cx="391624" cy="360362"/>
          </a:xfrm>
        </p:grpSpPr>
        <p:sp>
          <p:nvSpPr>
            <p:cNvPr id="10" name="Freeform 9"/>
            <p:cNvSpPr/>
            <p:nvPr/>
          </p:nvSpPr>
          <p:spPr>
            <a:xfrm>
              <a:off x="3930179"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6607" y="6144738"/>
              <a:ext cx="373846" cy="360000"/>
            </a:xfrm>
            <a:prstGeom prst="ellipse">
              <a:avLst/>
            </a:prstGeom>
          </p:spPr>
        </p:pic>
      </p:grpSp>
      <p:sp>
        <p:nvSpPr>
          <p:cNvPr id="12" name="TextBox 11"/>
          <p:cNvSpPr txBox="1"/>
          <p:nvPr userDrawn="1"/>
        </p:nvSpPr>
        <p:spPr>
          <a:xfrm>
            <a:off x="8689357" y="6508875"/>
            <a:ext cx="834267" cy="291298"/>
          </a:xfrm>
          <a:prstGeom prst="rect">
            <a:avLst/>
          </a:prstGeom>
          <a:noFill/>
        </p:spPr>
        <p:txBody>
          <a:bodyPr wrap="none" rtlCol="0">
            <a:spAutoFit/>
          </a:bodyPr>
          <a:lstStyle/>
          <a:p>
            <a:r>
              <a:rPr lang="id-ID" sz="1293" dirty="0">
                <a:solidFill>
                  <a:srgbClr val="FFF100"/>
                </a:solidFill>
              </a:rPr>
              <a:t>@djebtke</a:t>
            </a:r>
          </a:p>
        </p:txBody>
      </p:sp>
      <p:sp>
        <p:nvSpPr>
          <p:cNvPr id="13" name="TextBox 12"/>
          <p:cNvSpPr txBox="1"/>
          <p:nvPr userDrawn="1"/>
        </p:nvSpPr>
        <p:spPr>
          <a:xfrm>
            <a:off x="11795134" y="6560915"/>
            <a:ext cx="389850" cy="300723"/>
          </a:xfrm>
          <a:prstGeom prst="rect">
            <a:avLst/>
          </a:prstGeom>
          <a:noFill/>
        </p:spPr>
        <p:txBody>
          <a:bodyPr wrap="none" rtlCol="0">
            <a:spAutoFit/>
          </a:bodyPr>
          <a:lstStyle/>
          <a:p>
            <a:fld id="{31CD739B-94DF-4DF5-871A-DB728B508DE4}" type="slidenum">
              <a:rPr lang="id-ID" sz="1354" smtClean="0">
                <a:solidFill>
                  <a:prstClr val="black"/>
                </a:solidFill>
              </a:rPr>
              <a:pPr/>
              <a:t>‹#›</a:t>
            </a:fld>
            <a:endParaRPr lang="id-ID" sz="1354" dirty="0">
              <a:solidFill>
                <a:prstClr val="black"/>
              </a:solidFill>
            </a:endParaRPr>
          </a:p>
        </p:txBody>
      </p:sp>
      <p:grpSp>
        <p:nvGrpSpPr>
          <p:cNvPr id="14" name="Group 13"/>
          <p:cNvGrpSpPr/>
          <p:nvPr userDrawn="1"/>
        </p:nvGrpSpPr>
        <p:grpSpPr>
          <a:xfrm>
            <a:off x="3801793" y="6134115"/>
            <a:ext cx="482153" cy="360000"/>
            <a:chOff x="5915124" y="6145200"/>
            <a:chExt cx="391624" cy="360000"/>
          </a:xfrm>
        </p:grpSpPr>
        <p:sp>
          <p:nvSpPr>
            <p:cNvPr id="15" name="Freeform 14"/>
            <p:cNvSpPr/>
            <p:nvPr/>
          </p:nvSpPr>
          <p:spPr>
            <a:xfrm>
              <a:off x="5915124"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432" y="6145200"/>
              <a:ext cx="377008" cy="360000"/>
            </a:xfrm>
            <a:prstGeom prst="ellipse">
              <a:avLst/>
            </a:prstGeom>
          </p:spPr>
        </p:pic>
      </p:grpSp>
      <p:sp>
        <p:nvSpPr>
          <p:cNvPr id="17" name="TextBox 16"/>
          <p:cNvSpPr txBox="1"/>
          <p:nvPr userDrawn="1"/>
        </p:nvSpPr>
        <p:spPr>
          <a:xfrm>
            <a:off x="3551500" y="6511817"/>
            <a:ext cx="1028358" cy="291298"/>
          </a:xfrm>
          <a:prstGeom prst="rect">
            <a:avLst/>
          </a:prstGeom>
          <a:noFill/>
        </p:spPr>
        <p:txBody>
          <a:bodyPr wrap="none" rtlCol="0">
            <a:spAutoFit/>
          </a:bodyPr>
          <a:lstStyle/>
          <a:p>
            <a:r>
              <a:rPr lang="id-ID" sz="1293" dirty="0">
                <a:solidFill>
                  <a:srgbClr val="FFF100"/>
                </a:solidFill>
              </a:rPr>
              <a:t>Lintas EBTKE</a:t>
            </a:r>
          </a:p>
        </p:txBody>
      </p:sp>
      <p:grpSp>
        <p:nvGrpSpPr>
          <p:cNvPr id="18" name="Group 17"/>
          <p:cNvGrpSpPr/>
          <p:nvPr userDrawn="1"/>
        </p:nvGrpSpPr>
        <p:grpSpPr>
          <a:xfrm>
            <a:off x="6346204" y="6141600"/>
            <a:ext cx="482153" cy="361950"/>
            <a:chOff x="2105510" y="6141600"/>
            <a:chExt cx="391624" cy="361950"/>
          </a:xfrm>
        </p:grpSpPr>
        <p:sp>
          <p:nvSpPr>
            <p:cNvPr id="19" name="Freeform 18"/>
            <p:cNvSpPr/>
            <p:nvPr/>
          </p:nvSpPr>
          <p:spPr>
            <a:xfrm>
              <a:off x="210551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4509" y="6141600"/>
              <a:ext cx="373626" cy="361950"/>
            </a:xfrm>
            <a:prstGeom prst="ellipse">
              <a:avLst/>
            </a:prstGeom>
          </p:spPr>
        </p:pic>
      </p:grpSp>
      <p:sp>
        <p:nvSpPr>
          <p:cNvPr id="21" name="TextBox 20"/>
          <p:cNvSpPr txBox="1"/>
          <p:nvPr userDrawn="1"/>
        </p:nvSpPr>
        <p:spPr>
          <a:xfrm>
            <a:off x="6168516" y="6504397"/>
            <a:ext cx="834267" cy="291298"/>
          </a:xfrm>
          <a:prstGeom prst="rect">
            <a:avLst/>
          </a:prstGeom>
          <a:noFill/>
        </p:spPr>
        <p:txBody>
          <a:bodyPr wrap="none" rtlCol="0">
            <a:spAutoFit/>
          </a:bodyPr>
          <a:lstStyle/>
          <a:p>
            <a:r>
              <a:rPr lang="id-ID" sz="1293" dirty="0">
                <a:solidFill>
                  <a:srgbClr val="FFF100"/>
                </a:solidFill>
              </a:rPr>
              <a:t>@djebtke</a:t>
            </a:r>
          </a:p>
        </p:txBody>
      </p:sp>
      <p:grpSp>
        <p:nvGrpSpPr>
          <p:cNvPr id="22" name="Group 21"/>
          <p:cNvGrpSpPr/>
          <p:nvPr userDrawn="1"/>
        </p:nvGrpSpPr>
        <p:grpSpPr>
          <a:xfrm>
            <a:off x="1247908" y="6144738"/>
            <a:ext cx="482153" cy="360000"/>
            <a:chOff x="744900" y="6144738"/>
            <a:chExt cx="391624" cy="360000"/>
          </a:xfrm>
        </p:grpSpPr>
        <p:sp>
          <p:nvSpPr>
            <p:cNvPr id="23" name="Freeform 22"/>
            <p:cNvSpPr/>
            <p:nvPr/>
          </p:nvSpPr>
          <p:spPr>
            <a:xfrm>
              <a:off x="74490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42" y="6144738"/>
              <a:ext cx="371339" cy="360000"/>
            </a:xfrm>
            <a:prstGeom prst="ellipse">
              <a:avLst/>
            </a:prstGeom>
          </p:spPr>
        </p:pic>
      </p:grpSp>
      <p:sp>
        <p:nvSpPr>
          <p:cNvPr id="25" name="TextBox 24"/>
          <p:cNvSpPr txBox="1"/>
          <p:nvPr userDrawn="1"/>
        </p:nvSpPr>
        <p:spPr>
          <a:xfrm>
            <a:off x="629780" y="6508875"/>
            <a:ext cx="1731308" cy="291298"/>
          </a:xfrm>
          <a:prstGeom prst="rect">
            <a:avLst/>
          </a:prstGeom>
          <a:noFill/>
        </p:spPr>
        <p:txBody>
          <a:bodyPr wrap="none" rtlCol="0">
            <a:spAutoFit/>
          </a:bodyPr>
          <a:lstStyle/>
          <a:p>
            <a:r>
              <a:rPr lang="id-ID" sz="1293" dirty="0">
                <a:solidFill>
                  <a:srgbClr val="FFF100"/>
                </a:solidFill>
              </a:rPr>
              <a:t>www.ebtke.esdm.go.id</a:t>
            </a:r>
          </a:p>
        </p:txBody>
      </p:sp>
    </p:spTree>
    <p:extLst>
      <p:ext uri="{BB962C8B-B14F-4D97-AF65-F5344CB8AC3E}">
        <p14:creationId xmlns:p14="http://schemas.microsoft.com/office/powerpoint/2010/main" val="1338492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12/17/2020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a:clrChange>
              <a:clrFrom>
                <a:srgbClr val="FFFFFF"/>
              </a:clrFrom>
              <a:clrTo>
                <a:srgbClr val="FFFFFF">
                  <a:alpha val="0"/>
                </a:srgbClr>
              </a:clrTo>
            </a:clrChange>
          </a:blip>
          <a:stretch>
            <a:fillRect/>
          </a:stretch>
        </p:blipFill>
        <p:spPr>
          <a:xfrm>
            <a:off x="-1" y="6000540"/>
            <a:ext cx="12192000" cy="857460"/>
          </a:xfrm>
          <a:prstGeom prst="rect">
            <a:avLst/>
          </a:prstGeom>
        </p:spPr>
      </p:pic>
      <p:grpSp>
        <p:nvGrpSpPr>
          <p:cNvPr id="9" name="Group 8"/>
          <p:cNvGrpSpPr/>
          <p:nvPr userDrawn="1"/>
        </p:nvGrpSpPr>
        <p:grpSpPr>
          <a:xfrm>
            <a:off x="8893584" y="6144738"/>
            <a:ext cx="482153" cy="360362"/>
            <a:chOff x="3930179" y="6144738"/>
            <a:chExt cx="391624" cy="360362"/>
          </a:xfrm>
        </p:grpSpPr>
        <p:sp>
          <p:nvSpPr>
            <p:cNvPr id="10" name="Freeform 9"/>
            <p:cNvSpPr/>
            <p:nvPr/>
          </p:nvSpPr>
          <p:spPr>
            <a:xfrm>
              <a:off x="3930179"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6607" y="6144738"/>
              <a:ext cx="373846" cy="360000"/>
            </a:xfrm>
            <a:prstGeom prst="ellipse">
              <a:avLst/>
            </a:prstGeom>
          </p:spPr>
        </p:pic>
      </p:grpSp>
      <p:sp>
        <p:nvSpPr>
          <p:cNvPr id="12" name="TextBox 11"/>
          <p:cNvSpPr txBox="1"/>
          <p:nvPr userDrawn="1"/>
        </p:nvSpPr>
        <p:spPr>
          <a:xfrm>
            <a:off x="8689357" y="6508875"/>
            <a:ext cx="834267" cy="291298"/>
          </a:xfrm>
          <a:prstGeom prst="rect">
            <a:avLst/>
          </a:prstGeom>
          <a:noFill/>
        </p:spPr>
        <p:txBody>
          <a:bodyPr wrap="none" rtlCol="0">
            <a:spAutoFit/>
          </a:bodyPr>
          <a:lstStyle/>
          <a:p>
            <a:r>
              <a:rPr lang="id-ID" sz="1293" dirty="0">
                <a:solidFill>
                  <a:srgbClr val="FFF100"/>
                </a:solidFill>
              </a:rPr>
              <a:t>@djebtke</a:t>
            </a:r>
          </a:p>
        </p:txBody>
      </p:sp>
      <p:sp>
        <p:nvSpPr>
          <p:cNvPr id="13" name="TextBox 12"/>
          <p:cNvSpPr txBox="1"/>
          <p:nvPr userDrawn="1"/>
        </p:nvSpPr>
        <p:spPr>
          <a:xfrm>
            <a:off x="11795134" y="6560915"/>
            <a:ext cx="389850" cy="300723"/>
          </a:xfrm>
          <a:prstGeom prst="rect">
            <a:avLst/>
          </a:prstGeom>
          <a:noFill/>
        </p:spPr>
        <p:txBody>
          <a:bodyPr wrap="none" rtlCol="0">
            <a:spAutoFit/>
          </a:bodyPr>
          <a:lstStyle/>
          <a:p>
            <a:fld id="{31CD739B-94DF-4DF5-871A-DB728B508DE4}" type="slidenum">
              <a:rPr lang="id-ID" sz="1354" smtClean="0">
                <a:solidFill>
                  <a:prstClr val="black"/>
                </a:solidFill>
              </a:rPr>
              <a:pPr/>
              <a:t>‹#›</a:t>
            </a:fld>
            <a:endParaRPr lang="id-ID" sz="1354" dirty="0">
              <a:solidFill>
                <a:prstClr val="black"/>
              </a:solidFill>
            </a:endParaRPr>
          </a:p>
        </p:txBody>
      </p:sp>
      <p:grpSp>
        <p:nvGrpSpPr>
          <p:cNvPr id="14" name="Group 13"/>
          <p:cNvGrpSpPr/>
          <p:nvPr userDrawn="1"/>
        </p:nvGrpSpPr>
        <p:grpSpPr>
          <a:xfrm>
            <a:off x="3801793" y="6134115"/>
            <a:ext cx="482153" cy="360000"/>
            <a:chOff x="5915124" y="6145200"/>
            <a:chExt cx="391624" cy="360000"/>
          </a:xfrm>
        </p:grpSpPr>
        <p:sp>
          <p:nvSpPr>
            <p:cNvPr id="15" name="Freeform 14"/>
            <p:cNvSpPr/>
            <p:nvPr/>
          </p:nvSpPr>
          <p:spPr>
            <a:xfrm>
              <a:off x="5915124"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432" y="6145200"/>
              <a:ext cx="377008" cy="360000"/>
            </a:xfrm>
            <a:prstGeom prst="ellipse">
              <a:avLst/>
            </a:prstGeom>
          </p:spPr>
        </p:pic>
      </p:grpSp>
      <p:sp>
        <p:nvSpPr>
          <p:cNvPr id="17" name="TextBox 16"/>
          <p:cNvSpPr txBox="1"/>
          <p:nvPr userDrawn="1"/>
        </p:nvSpPr>
        <p:spPr>
          <a:xfrm>
            <a:off x="3551500" y="6511817"/>
            <a:ext cx="1028358" cy="291298"/>
          </a:xfrm>
          <a:prstGeom prst="rect">
            <a:avLst/>
          </a:prstGeom>
          <a:noFill/>
        </p:spPr>
        <p:txBody>
          <a:bodyPr wrap="none" rtlCol="0">
            <a:spAutoFit/>
          </a:bodyPr>
          <a:lstStyle/>
          <a:p>
            <a:r>
              <a:rPr lang="id-ID" sz="1293" dirty="0">
                <a:solidFill>
                  <a:srgbClr val="FFF100"/>
                </a:solidFill>
              </a:rPr>
              <a:t>Lintas EBTKE</a:t>
            </a:r>
          </a:p>
        </p:txBody>
      </p:sp>
      <p:grpSp>
        <p:nvGrpSpPr>
          <p:cNvPr id="18" name="Group 17"/>
          <p:cNvGrpSpPr/>
          <p:nvPr userDrawn="1"/>
        </p:nvGrpSpPr>
        <p:grpSpPr>
          <a:xfrm>
            <a:off x="6346204" y="6141600"/>
            <a:ext cx="482153" cy="361950"/>
            <a:chOff x="2105510" y="6141600"/>
            <a:chExt cx="391624" cy="361950"/>
          </a:xfrm>
        </p:grpSpPr>
        <p:sp>
          <p:nvSpPr>
            <p:cNvPr id="19" name="Freeform 18"/>
            <p:cNvSpPr/>
            <p:nvPr/>
          </p:nvSpPr>
          <p:spPr>
            <a:xfrm>
              <a:off x="210551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4509" y="6141600"/>
              <a:ext cx="373626" cy="361950"/>
            </a:xfrm>
            <a:prstGeom prst="ellipse">
              <a:avLst/>
            </a:prstGeom>
          </p:spPr>
        </p:pic>
      </p:grpSp>
      <p:sp>
        <p:nvSpPr>
          <p:cNvPr id="21" name="TextBox 20"/>
          <p:cNvSpPr txBox="1"/>
          <p:nvPr userDrawn="1"/>
        </p:nvSpPr>
        <p:spPr>
          <a:xfrm>
            <a:off x="6168516" y="6504397"/>
            <a:ext cx="834267" cy="291298"/>
          </a:xfrm>
          <a:prstGeom prst="rect">
            <a:avLst/>
          </a:prstGeom>
          <a:noFill/>
        </p:spPr>
        <p:txBody>
          <a:bodyPr wrap="none" rtlCol="0">
            <a:spAutoFit/>
          </a:bodyPr>
          <a:lstStyle/>
          <a:p>
            <a:r>
              <a:rPr lang="id-ID" sz="1293" dirty="0">
                <a:solidFill>
                  <a:srgbClr val="FFF100"/>
                </a:solidFill>
              </a:rPr>
              <a:t>@djebtke</a:t>
            </a:r>
          </a:p>
        </p:txBody>
      </p:sp>
      <p:grpSp>
        <p:nvGrpSpPr>
          <p:cNvPr id="22" name="Group 21"/>
          <p:cNvGrpSpPr/>
          <p:nvPr userDrawn="1"/>
        </p:nvGrpSpPr>
        <p:grpSpPr>
          <a:xfrm>
            <a:off x="1247908" y="6144738"/>
            <a:ext cx="482153" cy="360000"/>
            <a:chOff x="744900" y="6144738"/>
            <a:chExt cx="391624" cy="360000"/>
          </a:xfrm>
        </p:grpSpPr>
        <p:sp>
          <p:nvSpPr>
            <p:cNvPr id="23" name="Freeform 22"/>
            <p:cNvSpPr/>
            <p:nvPr/>
          </p:nvSpPr>
          <p:spPr>
            <a:xfrm>
              <a:off x="74490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42" y="6144738"/>
              <a:ext cx="371339" cy="360000"/>
            </a:xfrm>
            <a:prstGeom prst="ellipse">
              <a:avLst/>
            </a:prstGeom>
          </p:spPr>
        </p:pic>
      </p:grpSp>
      <p:sp>
        <p:nvSpPr>
          <p:cNvPr id="25" name="TextBox 24"/>
          <p:cNvSpPr txBox="1"/>
          <p:nvPr userDrawn="1"/>
        </p:nvSpPr>
        <p:spPr>
          <a:xfrm>
            <a:off x="629780" y="6508875"/>
            <a:ext cx="1731308" cy="291298"/>
          </a:xfrm>
          <a:prstGeom prst="rect">
            <a:avLst/>
          </a:prstGeom>
          <a:noFill/>
        </p:spPr>
        <p:txBody>
          <a:bodyPr wrap="none" rtlCol="0">
            <a:spAutoFit/>
          </a:bodyPr>
          <a:lstStyle/>
          <a:p>
            <a:r>
              <a:rPr lang="id-ID" sz="1293" dirty="0">
                <a:solidFill>
                  <a:srgbClr val="FFF100"/>
                </a:solidFill>
              </a:rPr>
              <a:t>www.ebtke.esdm.go.id</a:t>
            </a:r>
          </a:p>
        </p:txBody>
      </p:sp>
    </p:spTree>
    <p:extLst>
      <p:ext uri="{BB962C8B-B14F-4D97-AF65-F5344CB8AC3E}">
        <p14:creationId xmlns:p14="http://schemas.microsoft.com/office/powerpoint/2010/main" val="35669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12/17/2020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a:clrChange>
              <a:clrFrom>
                <a:srgbClr val="FFFFFF"/>
              </a:clrFrom>
              <a:clrTo>
                <a:srgbClr val="FFFFFF">
                  <a:alpha val="0"/>
                </a:srgbClr>
              </a:clrTo>
            </a:clrChange>
          </a:blip>
          <a:stretch>
            <a:fillRect/>
          </a:stretch>
        </p:blipFill>
        <p:spPr>
          <a:xfrm>
            <a:off x="-1" y="6000540"/>
            <a:ext cx="12192000" cy="857460"/>
          </a:xfrm>
          <a:prstGeom prst="rect">
            <a:avLst/>
          </a:prstGeom>
        </p:spPr>
      </p:pic>
      <p:grpSp>
        <p:nvGrpSpPr>
          <p:cNvPr id="11" name="Group 10"/>
          <p:cNvGrpSpPr/>
          <p:nvPr userDrawn="1"/>
        </p:nvGrpSpPr>
        <p:grpSpPr>
          <a:xfrm>
            <a:off x="8893584" y="6144738"/>
            <a:ext cx="482153" cy="360362"/>
            <a:chOff x="3930179" y="6144738"/>
            <a:chExt cx="391624" cy="360362"/>
          </a:xfrm>
        </p:grpSpPr>
        <p:sp>
          <p:nvSpPr>
            <p:cNvPr id="12" name="Freeform 11"/>
            <p:cNvSpPr/>
            <p:nvPr/>
          </p:nvSpPr>
          <p:spPr>
            <a:xfrm>
              <a:off x="3930179"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6607" y="6144738"/>
              <a:ext cx="373846" cy="360000"/>
            </a:xfrm>
            <a:prstGeom prst="ellipse">
              <a:avLst/>
            </a:prstGeom>
          </p:spPr>
        </p:pic>
      </p:grpSp>
      <p:sp>
        <p:nvSpPr>
          <p:cNvPr id="14" name="TextBox 13"/>
          <p:cNvSpPr txBox="1"/>
          <p:nvPr userDrawn="1"/>
        </p:nvSpPr>
        <p:spPr>
          <a:xfrm>
            <a:off x="8689357" y="6508875"/>
            <a:ext cx="834267" cy="291298"/>
          </a:xfrm>
          <a:prstGeom prst="rect">
            <a:avLst/>
          </a:prstGeom>
          <a:noFill/>
        </p:spPr>
        <p:txBody>
          <a:bodyPr wrap="none" rtlCol="0">
            <a:spAutoFit/>
          </a:bodyPr>
          <a:lstStyle/>
          <a:p>
            <a:r>
              <a:rPr lang="id-ID" sz="1293" dirty="0">
                <a:solidFill>
                  <a:srgbClr val="FFF100"/>
                </a:solidFill>
              </a:rPr>
              <a:t>@djebtke</a:t>
            </a:r>
          </a:p>
        </p:txBody>
      </p:sp>
      <p:sp>
        <p:nvSpPr>
          <p:cNvPr id="15" name="TextBox 14"/>
          <p:cNvSpPr txBox="1"/>
          <p:nvPr userDrawn="1"/>
        </p:nvSpPr>
        <p:spPr>
          <a:xfrm>
            <a:off x="11795134" y="6560915"/>
            <a:ext cx="389850" cy="300723"/>
          </a:xfrm>
          <a:prstGeom prst="rect">
            <a:avLst/>
          </a:prstGeom>
          <a:noFill/>
        </p:spPr>
        <p:txBody>
          <a:bodyPr wrap="none" rtlCol="0">
            <a:spAutoFit/>
          </a:bodyPr>
          <a:lstStyle/>
          <a:p>
            <a:fld id="{31CD739B-94DF-4DF5-871A-DB728B508DE4}" type="slidenum">
              <a:rPr lang="id-ID" sz="1354" smtClean="0">
                <a:solidFill>
                  <a:prstClr val="black"/>
                </a:solidFill>
              </a:rPr>
              <a:pPr/>
              <a:t>‹#›</a:t>
            </a:fld>
            <a:endParaRPr lang="id-ID" sz="1354" dirty="0">
              <a:solidFill>
                <a:prstClr val="black"/>
              </a:solidFill>
            </a:endParaRPr>
          </a:p>
        </p:txBody>
      </p:sp>
      <p:grpSp>
        <p:nvGrpSpPr>
          <p:cNvPr id="16" name="Group 15"/>
          <p:cNvGrpSpPr/>
          <p:nvPr userDrawn="1"/>
        </p:nvGrpSpPr>
        <p:grpSpPr>
          <a:xfrm>
            <a:off x="3801793" y="6134115"/>
            <a:ext cx="482153" cy="360000"/>
            <a:chOff x="5915124" y="6145200"/>
            <a:chExt cx="391624" cy="360000"/>
          </a:xfrm>
        </p:grpSpPr>
        <p:sp>
          <p:nvSpPr>
            <p:cNvPr id="17" name="Freeform 16"/>
            <p:cNvSpPr/>
            <p:nvPr/>
          </p:nvSpPr>
          <p:spPr>
            <a:xfrm>
              <a:off x="5915124"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432" y="6145200"/>
              <a:ext cx="377008" cy="360000"/>
            </a:xfrm>
            <a:prstGeom prst="ellipse">
              <a:avLst/>
            </a:prstGeom>
          </p:spPr>
        </p:pic>
      </p:grpSp>
      <p:sp>
        <p:nvSpPr>
          <p:cNvPr id="19" name="TextBox 18"/>
          <p:cNvSpPr txBox="1"/>
          <p:nvPr userDrawn="1"/>
        </p:nvSpPr>
        <p:spPr>
          <a:xfrm>
            <a:off x="3551500" y="6511817"/>
            <a:ext cx="1028358" cy="291298"/>
          </a:xfrm>
          <a:prstGeom prst="rect">
            <a:avLst/>
          </a:prstGeom>
          <a:noFill/>
        </p:spPr>
        <p:txBody>
          <a:bodyPr wrap="none" rtlCol="0">
            <a:spAutoFit/>
          </a:bodyPr>
          <a:lstStyle/>
          <a:p>
            <a:r>
              <a:rPr lang="id-ID" sz="1293" dirty="0">
                <a:solidFill>
                  <a:srgbClr val="FFF100"/>
                </a:solidFill>
              </a:rPr>
              <a:t>Lintas EBTKE</a:t>
            </a:r>
          </a:p>
        </p:txBody>
      </p:sp>
      <p:grpSp>
        <p:nvGrpSpPr>
          <p:cNvPr id="20" name="Group 19"/>
          <p:cNvGrpSpPr/>
          <p:nvPr userDrawn="1"/>
        </p:nvGrpSpPr>
        <p:grpSpPr>
          <a:xfrm>
            <a:off x="6346204" y="6141600"/>
            <a:ext cx="482153" cy="361950"/>
            <a:chOff x="2105510" y="6141600"/>
            <a:chExt cx="391624" cy="361950"/>
          </a:xfrm>
        </p:grpSpPr>
        <p:sp>
          <p:nvSpPr>
            <p:cNvPr id="21" name="Freeform 20"/>
            <p:cNvSpPr/>
            <p:nvPr/>
          </p:nvSpPr>
          <p:spPr>
            <a:xfrm>
              <a:off x="210551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4509" y="6141600"/>
              <a:ext cx="373626" cy="361950"/>
            </a:xfrm>
            <a:prstGeom prst="ellipse">
              <a:avLst/>
            </a:prstGeom>
          </p:spPr>
        </p:pic>
      </p:grpSp>
      <p:sp>
        <p:nvSpPr>
          <p:cNvPr id="23" name="TextBox 22"/>
          <p:cNvSpPr txBox="1"/>
          <p:nvPr userDrawn="1"/>
        </p:nvSpPr>
        <p:spPr>
          <a:xfrm>
            <a:off x="6168516" y="6504397"/>
            <a:ext cx="834267" cy="291298"/>
          </a:xfrm>
          <a:prstGeom prst="rect">
            <a:avLst/>
          </a:prstGeom>
          <a:noFill/>
        </p:spPr>
        <p:txBody>
          <a:bodyPr wrap="none" rtlCol="0">
            <a:spAutoFit/>
          </a:bodyPr>
          <a:lstStyle/>
          <a:p>
            <a:r>
              <a:rPr lang="id-ID" sz="1293" dirty="0">
                <a:solidFill>
                  <a:srgbClr val="FFF100"/>
                </a:solidFill>
              </a:rPr>
              <a:t>@djebtke</a:t>
            </a:r>
          </a:p>
        </p:txBody>
      </p:sp>
      <p:grpSp>
        <p:nvGrpSpPr>
          <p:cNvPr id="24" name="Group 23"/>
          <p:cNvGrpSpPr/>
          <p:nvPr userDrawn="1"/>
        </p:nvGrpSpPr>
        <p:grpSpPr>
          <a:xfrm>
            <a:off x="1247908" y="6144738"/>
            <a:ext cx="482153" cy="360000"/>
            <a:chOff x="744900" y="6144738"/>
            <a:chExt cx="391624" cy="360000"/>
          </a:xfrm>
        </p:grpSpPr>
        <p:sp>
          <p:nvSpPr>
            <p:cNvPr id="25" name="Freeform 24"/>
            <p:cNvSpPr/>
            <p:nvPr/>
          </p:nvSpPr>
          <p:spPr>
            <a:xfrm>
              <a:off x="74490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42" y="6144738"/>
              <a:ext cx="371339" cy="360000"/>
            </a:xfrm>
            <a:prstGeom prst="ellipse">
              <a:avLst/>
            </a:prstGeom>
          </p:spPr>
        </p:pic>
      </p:grpSp>
      <p:sp>
        <p:nvSpPr>
          <p:cNvPr id="27" name="TextBox 26"/>
          <p:cNvSpPr txBox="1"/>
          <p:nvPr userDrawn="1"/>
        </p:nvSpPr>
        <p:spPr>
          <a:xfrm>
            <a:off x="629780" y="6508875"/>
            <a:ext cx="1731308" cy="291298"/>
          </a:xfrm>
          <a:prstGeom prst="rect">
            <a:avLst/>
          </a:prstGeom>
          <a:noFill/>
        </p:spPr>
        <p:txBody>
          <a:bodyPr wrap="none" rtlCol="0">
            <a:spAutoFit/>
          </a:bodyPr>
          <a:lstStyle/>
          <a:p>
            <a:r>
              <a:rPr lang="id-ID" sz="1293" dirty="0">
                <a:solidFill>
                  <a:srgbClr val="FFF100"/>
                </a:solidFill>
              </a:rPr>
              <a:t>www.ebtke.esdm.go.id</a:t>
            </a:r>
          </a:p>
        </p:txBody>
      </p:sp>
    </p:spTree>
    <p:extLst>
      <p:ext uri="{BB962C8B-B14F-4D97-AF65-F5344CB8AC3E}">
        <p14:creationId xmlns:p14="http://schemas.microsoft.com/office/powerpoint/2010/main" val="376730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12/17/2020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a:clrChange>
              <a:clrFrom>
                <a:srgbClr val="FFFFFF"/>
              </a:clrFrom>
              <a:clrTo>
                <a:srgbClr val="FFFFFF">
                  <a:alpha val="0"/>
                </a:srgbClr>
              </a:clrTo>
            </a:clrChange>
          </a:blip>
          <a:stretch>
            <a:fillRect/>
          </a:stretch>
        </p:blipFill>
        <p:spPr>
          <a:xfrm>
            <a:off x="-1" y="6000540"/>
            <a:ext cx="12192000" cy="857460"/>
          </a:xfrm>
          <a:prstGeom prst="rect">
            <a:avLst/>
          </a:prstGeom>
        </p:spPr>
      </p:pic>
      <p:grpSp>
        <p:nvGrpSpPr>
          <p:cNvPr id="7" name="Group 6"/>
          <p:cNvGrpSpPr/>
          <p:nvPr userDrawn="1"/>
        </p:nvGrpSpPr>
        <p:grpSpPr>
          <a:xfrm>
            <a:off x="8893584" y="6144738"/>
            <a:ext cx="482153" cy="360362"/>
            <a:chOff x="3930179" y="6144738"/>
            <a:chExt cx="391624" cy="360362"/>
          </a:xfrm>
        </p:grpSpPr>
        <p:sp>
          <p:nvSpPr>
            <p:cNvPr id="8" name="Freeform 7"/>
            <p:cNvSpPr/>
            <p:nvPr/>
          </p:nvSpPr>
          <p:spPr>
            <a:xfrm>
              <a:off x="3930179"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6607" y="6144738"/>
              <a:ext cx="373846" cy="360000"/>
            </a:xfrm>
            <a:prstGeom prst="ellipse">
              <a:avLst/>
            </a:prstGeom>
          </p:spPr>
        </p:pic>
      </p:grpSp>
      <p:sp>
        <p:nvSpPr>
          <p:cNvPr id="10" name="TextBox 9"/>
          <p:cNvSpPr txBox="1"/>
          <p:nvPr userDrawn="1"/>
        </p:nvSpPr>
        <p:spPr>
          <a:xfrm>
            <a:off x="8689357" y="6508875"/>
            <a:ext cx="834267" cy="291298"/>
          </a:xfrm>
          <a:prstGeom prst="rect">
            <a:avLst/>
          </a:prstGeom>
          <a:noFill/>
        </p:spPr>
        <p:txBody>
          <a:bodyPr wrap="none" rtlCol="0">
            <a:spAutoFit/>
          </a:bodyPr>
          <a:lstStyle/>
          <a:p>
            <a:r>
              <a:rPr lang="id-ID" sz="1293" dirty="0">
                <a:solidFill>
                  <a:srgbClr val="FFF100"/>
                </a:solidFill>
              </a:rPr>
              <a:t>@djebtke</a:t>
            </a:r>
          </a:p>
        </p:txBody>
      </p:sp>
      <p:sp>
        <p:nvSpPr>
          <p:cNvPr id="11" name="TextBox 10"/>
          <p:cNvSpPr txBox="1"/>
          <p:nvPr userDrawn="1"/>
        </p:nvSpPr>
        <p:spPr>
          <a:xfrm>
            <a:off x="11795134" y="6560915"/>
            <a:ext cx="389850" cy="300723"/>
          </a:xfrm>
          <a:prstGeom prst="rect">
            <a:avLst/>
          </a:prstGeom>
          <a:noFill/>
        </p:spPr>
        <p:txBody>
          <a:bodyPr wrap="none" rtlCol="0">
            <a:spAutoFit/>
          </a:bodyPr>
          <a:lstStyle/>
          <a:p>
            <a:fld id="{31CD739B-94DF-4DF5-871A-DB728B508DE4}" type="slidenum">
              <a:rPr lang="id-ID" sz="1354" smtClean="0">
                <a:solidFill>
                  <a:prstClr val="black"/>
                </a:solidFill>
              </a:rPr>
              <a:pPr/>
              <a:t>‹#›</a:t>
            </a:fld>
            <a:endParaRPr lang="id-ID" sz="1354" dirty="0">
              <a:solidFill>
                <a:prstClr val="black"/>
              </a:solidFill>
            </a:endParaRPr>
          </a:p>
        </p:txBody>
      </p:sp>
      <p:grpSp>
        <p:nvGrpSpPr>
          <p:cNvPr id="12" name="Group 11"/>
          <p:cNvGrpSpPr/>
          <p:nvPr userDrawn="1"/>
        </p:nvGrpSpPr>
        <p:grpSpPr>
          <a:xfrm>
            <a:off x="3801793" y="6134115"/>
            <a:ext cx="482153" cy="360000"/>
            <a:chOff x="5915124" y="6145200"/>
            <a:chExt cx="391624" cy="360000"/>
          </a:xfrm>
        </p:grpSpPr>
        <p:sp>
          <p:nvSpPr>
            <p:cNvPr id="13" name="Freeform 12"/>
            <p:cNvSpPr/>
            <p:nvPr/>
          </p:nvSpPr>
          <p:spPr>
            <a:xfrm>
              <a:off x="5915124"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432" y="6145200"/>
              <a:ext cx="377008" cy="360000"/>
            </a:xfrm>
            <a:prstGeom prst="ellipse">
              <a:avLst/>
            </a:prstGeom>
          </p:spPr>
        </p:pic>
      </p:grpSp>
      <p:sp>
        <p:nvSpPr>
          <p:cNvPr id="15" name="TextBox 14"/>
          <p:cNvSpPr txBox="1"/>
          <p:nvPr userDrawn="1"/>
        </p:nvSpPr>
        <p:spPr>
          <a:xfrm>
            <a:off x="3551500" y="6511817"/>
            <a:ext cx="1028358" cy="291298"/>
          </a:xfrm>
          <a:prstGeom prst="rect">
            <a:avLst/>
          </a:prstGeom>
          <a:noFill/>
        </p:spPr>
        <p:txBody>
          <a:bodyPr wrap="none" rtlCol="0">
            <a:spAutoFit/>
          </a:bodyPr>
          <a:lstStyle/>
          <a:p>
            <a:r>
              <a:rPr lang="id-ID" sz="1293" dirty="0">
                <a:solidFill>
                  <a:srgbClr val="FFF100"/>
                </a:solidFill>
              </a:rPr>
              <a:t>Lintas EBTKE</a:t>
            </a:r>
          </a:p>
        </p:txBody>
      </p:sp>
      <p:grpSp>
        <p:nvGrpSpPr>
          <p:cNvPr id="16" name="Group 15"/>
          <p:cNvGrpSpPr/>
          <p:nvPr userDrawn="1"/>
        </p:nvGrpSpPr>
        <p:grpSpPr>
          <a:xfrm>
            <a:off x="6346204" y="6141600"/>
            <a:ext cx="482153" cy="361950"/>
            <a:chOff x="2105510" y="6141600"/>
            <a:chExt cx="391624" cy="361950"/>
          </a:xfrm>
        </p:grpSpPr>
        <p:sp>
          <p:nvSpPr>
            <p:cNvPr id="17" name="Freeform 16"/>
            <p:cNvSpPr/>
            <p:nvPr/>
          </p:nvSpPr>
          <p:spPr>
            <a:xfrm>
              <a:off x="210551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4509" y="6141600"/>
              <a:ext cx="373626" cy="361950"/>
            </a:xfrm>
            <a:prstGeom prst="ellipse">
              <a:avLst/>
            </a:prstGeom>
          </p:spPr>
        </p:pic>
      </p:grpSp>
      <p:sp>
        <p:nvSpPr>
          <p:cNvPr id="19" name="TextBox 18"/>
          <p:cNvSpPr txBox="1"/>
          <p:nvPr userDrawn="1"/>
        </p:nvSpPr>
        <p:spPr>
          <a:xfrm>
            <a:off x="6168516" y="6504397"/>
            <a:ext cx="834267" cy="291298"/>
          </a:xfrm>
          <a:prstGeom prst="rect">
            <a:avLst/>
          </a:prstGeom>
          <a:noFill/>
        </p:spPr>
        <p:txBody>
          <a:bodyPr wrap="none" rtlCol="0">
            <a:spAutoFit/>
          </a:bodyPr>
          <a:lstStyle/>
          <a:p>
            <a:r>
              <a:rPr lang="id-ID" sz="1293" dirty="0">
                <a:solidFill>
                  <a:srgbClr val="FFF100"/>
                </a:solidFill>
              </a:rPr>
              <a:t>@djebtke</a:t>
            </a:r>
          </a:p>
        </p:txBody>
      </p:sp>
      <p:grpSp>
        <p:nvGrpSpPr>
          <p:cNvPr id="20" name="Group 19"/>
          <p:cNvGrpSpPr/>
          <p:nvPr userDrawn="1"/>
        </p:nvGrpSpPr>
        <p:grpSpPr>
          <a:xfrm>
            <a:off x="1247908" y="6144738"/>
            <a:ext cx="482153" cy="360000"/>
            <a:chOff x="744900" y="6144738"/>
            <a:chExt cx="391624" cy="360000"/>
          </a:xfrm>
        </p:grpSpPr>
        <p:sp>
          <p:nvSpPr>
            <p:cNvPr id="21" name="Freeform 20"/>
            <p:cNvSpPr/>
            <p:nvPr/>
          </p:nvSpPr>
          <p:spPr>
            <a:xfrm>
              <a:off x="74490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42" y="6144738"/>
              <a:ext cx="371339" cy="360000"/>
            </a:xfrm>
            <a:prstGeom prst="ellipse">
              <a:avLst/>
            </a:prstGeom>
          </p:spPr>
        </p:pic>
      </p:grpSp>
      <p:sp>
        <p:nvSpPr>
          <p:cNvPr id="23" name="TextBox 22"/>
          <p:cNvSpPr txBox="1"/>
          <p:nvPr userDrawn="1"/>
        </p:nvSpPr>
        <p:spPr>
          <a:xfrm>
            <a:off x="629780" y="6508875"/>
            <a:ext cx="1731308" cy="291298"/>
          </a:xfrm>
          <a:prstGeom prst="rect">
            <a:avLst/>
          </a:prstGeom>
          <a:noFill/>
        </p:spPr>
        <p:txBody>
          <a:bodyPr wrap="none" rtlCol="0">
            <a:spAutoFit/>
          </a:bodyPr>
          <a:lstStyle/>
          <a:p>
            <a:r>
              <a:rPr lang="id-ID" sz="1293" dirty="0">
                <a:solidFill>
                  <a:srgbClr val="FFF100"/>
                </a:solidFill>
              </a:rPr>
              <a:t>www.ebtke.esdm.go.id</a:t>
            </a:r>
          </a:p>
        </p:txBody>
      </p:sp>
    </p:spTree>
    <p:extLst>
      <p:ext uri="{BB962C8B-B14F-4D97-AF65-F5344CB8AC3E}">
        <p14:creationId xmlns:p14="http://schemas.microsoft.com/office/powerpoint/2010/main" val="39767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1A568-DC7B-44A5-BC00-355BF00D26FF}" type="datetimeFigureOut">
              <a:rPr lang="id-ID" smtClean="0">
                <a:solidFill>
                  <a:prstClr val="black"/>
                </a:solidFill>
              </a:rPr>
              <a:pPr/>
              <a:t>17/12/2020</a:t>
            </a:fld>
            <a:endParaRPr lang="id-ID">
              <a:solidFill>
                <a:prstClr val="black"/>
              </a:solidFill>
            </a:endParaRPr>
          </a:p>
        </p:txBody>
      </p:sp>
      <p:sp>
        <p:nvSpPr>
          <p:cNvPr id="3" name="Footer Placeholder 2"/>
          <p:cNvSpPr>
            <a:spLocks noGrp="1"/>
          </p:cNvSpPr>
          <p:nvPr>
            <p:ph type="ftr" sz="quarter" idx="11"/>
          </p:nvPr>
        </p:nvSpPr>
        <p:spPr/>
        <p:txBody>
          <a:bodyPr/>
          <a:lstStyle/>
          <a:p>
            <a:endParaRPr lang="id-ID">
              <a:solidFill>
                <a:prstClr val="black"/>
              </a:solidFill>
            </a:endParaRPr>
          </a:p>
        </p:txBody>
      </p:sp>
      <p:sp>
        <p:nvSpPr>
          <p:cNvPr id="4" name="Slide Number Placeholder 3"/>
          <p:cNvSpPr>
            <a:spLocks noGrp="1"/>
          </p:cNvSpPr>
          <p:nvPr>
            <p:ph type="sldNum" sz="quarter" idx="12"/>
          </p:nvPr>
        </p:nvSpPr>
        <p:spPr/>
        <p:txBody>
          <a:bodyPr/>
          <a:lstStyle/>
          <a:p>
            <a:fld id="{27BD3980-579A-4499-AF1E-8F07E00ACEF0}"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165506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12/17/2020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a:clrChange>
              <a:clrFrom>
                <a:srgbClr val="FFFFFF"/>
              </a:clrFrom>
              <a:clrTo>
                <a:srgbClr val="FFFFFF">
                  <a:alpha val="0"/>
                </a:srgbClr>
              </a:clrTo>
            </a:clrChange>
          </a:blip>
          <a:stretch>
            <a:fillRect/>
          </a:stretch>
        </p:blipFill>
        <p:spPr>
          <a:xfrm>
            <a:off x="-1" y="6000540"/>
            <a:ext cx="12192000" cy="857460"/>
          </a:xfrm>
          <a:prstGeom prst="rect">
            <a:avLst/>
          </a:prstGeom>
        </p:spPr>
      </p:pic>
      <p:grpSp>
        <p:nvGrpSpPr>
          <p:cNvPr id="9" name="Group 8"/>
          <p:cNvGrpSpPr/>
          <p:nvPr userDrawn="1"/>
        </p:nvGrpSpPr>
        <p:grpSpPr>
          <a:xfrm>
            <a:off x="8893584" y="6144738"/>
            <a:ext cx="482153" cy="360362"/>
            <a:chOff x="3930179" y="6144738"/>
            <a:chExt cx="391624" cy="360362"/>
          </a:xfrm>
        </p:grpSpPr>
        <p:sp>
          <p:nvSpPr>
            <p:cNvPr id="10" name="Freeform 9"/>
            <p:cNvSpPr/>
            <p:nvPr/>
          </p:nvSpPr>
          <p:spPr>
            <a:xfrm>
              <a:off x="3930179"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6607" y="6144738"/>
              <a:ext cx="373846" cy="360000"/>
            </a:xfrm>
            <a:prstGeom prst="ellipse">
              <a:avLst/>
            </a:prstGeom>
          </p:spPr>
        </p:pic>
      </p:grpSp>
      <p:sp>
        <p:nvSpPr>
          <p:cNvPr id="12" name="TextBox 11"/>
          <p:cNvSpPr txBox="1"/>
          <p:nvPr userDrawn="1"/>
        </p:nvSpPr>
        <p:spPr>
          <a:xfrm>
            <a:off x="8689357" y="6508875"/>
            <a:ext cx="834267" cy="291298"/>
          </a:xfrm>
          <a:prstGeom prst="rect">
            <a:avLst/>
          </a:prstGeom>
          <a:noFill/>
        </p:spPr>
        <p:txBody>
          <a:bodyPr wrap="none" rtlCol="0">
            <a:spAutoFit/>
          </a:bodyPr>
          <a:lstStyle/>
          <a:p>
            <a:r>
              <a:rPr lang="id-ID" sz="1293" dirty="0">
                <a:solidFill>
                  <a:srgbClr val="FFF100"/>
                </a:solidFill>
              </a:rPr>
              <a:t>@djebtke</a:t>
            </a:r>
          </a:p>
        </p:txBody>
      </p:sp>
      <p:sp>
        <p:nvSpPr>
          <p:cNvPr id="13" name="TextBox 12"/>
          <p:cNvSpPr txBox="1"/>
          <p:nvPr userDrawn="1"/>
        </p:nvSpPr>
        <p:spPr>
          <a:xfrm>
            <a:off x="11795134" y="6560915"/>
            <a:ext cx="389850" cy="300723"/>
          </a:xfrm>
          <a:prstGeom prst="rect">
            <a:avLst/>
          </a:prstGeom>
          <a:noFill/>
        </p:spPr>
        <p:txBody>
          <a:bodyPr wrap="none" rtlCol="0">
            <a:spAutoFit/>
          </a:bodyPr>
          <a:lstStyle/>
          <a:p>
            <a:fld id="{31CD739B-94DF-4DF5-871A-DB728B508DE4}" type="slidenum">
              <a:rPr lang="id-ID" sz="1354" smtClean="0">
                <a:solidFill>
                  <a:prstClr val="black"/>
                </a:solidFill>
              </a:rPr>
              <a:pPr/>
              <a:t>‹#›</a:t>
            </a:fld>
            <a:endParaRPr lang="id-ID" sz="1354" dirty="0">
              <a:solidFill>
                <a:prstClr val="black"/>
              </a:solidFill>
            </a:endParaRPr>
          </a:p>
        </p:txBody>
      </p:sp>
      <p:grpSp>
        <p:nvGrpSpPr>
          <p:cNvPr id="14" name="Group 13"/>
          <p:cNvGrpSpPr/>
          <p:nvPr userDrawn="1"/>
        </p:nvGrpSpPr>
        <p:grpSpPr>
          <a:xfrm>
            <a:off x="3801793" y="6134115"/>
            <a:ext cx="482153" cy="360000"/>
            <a:chOff x="5915124" y="6145200"/>
            <a:chExt cx="391624" cy="360000"/>
          </a:xfrm>
        </p:grpSpPr>
        <p:sp>
          <p:nvSpPr>
            <p:cNvPr id="15" name="Freeform 14"/>
            <p:cNvSpPr/>
            <p:nvPr/>
          </p:nvSpPr>
          <p:spPr>
            <a:xfrm>
              <a:off x="5915124"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432" y="6145200"/>
              <a:ext cx="377008" cy="360000"/>
            </a:xfrm>
            <a:prstGeom prst="ellipse">
              <a:avLst/>
            </a:prstGeom>
          </p:spPr>
        </p:pic>
      </p:grpSp>
      <p:sp>
        <p:nvSpPr>
          <p:cNvPr id="17" name="TextBox 16"/>
          <p:cNvSpPr txBox="1"/>
          <p:nvPr userDrawn="1"/>
        </p:nvSpPr>
        <p:spPr>
          <a:xfrm>
            <a:off x="3551500" y="6511817"/>
            <a:ext cx="1028358" cy="291298"/>
          </a:xfrm>
          <a:prstGeom prst="rect">
            <a:avLst/>
          </a:prstGeom>
          <a:noFill/>
        </p:spPr>
        <p:txBody>
          <a:bodyPr wrap="none" rtlCol="0">
            <a:spAutoFit/>
          </a:bodyPr>
          <a:lstStyle/>
          <a:p>
            <a:r>
              <a:rPr lang="id-ID" sz="1293" dirty="0">
                <a:solidFill>
                  <a:srgbClr val="FFF100"/>
                </a:solidFill>
              </a:rPr>
              <a:t>Lintas EBTKE</a:t>
            </a:r>
          </a:p>
        </p:txBody>
      </p:sp>
      <p:grpSp>
        <p:nvGrpSpPr>
          <p:cNvPr id="18" name="Group 17"/>
          <p:cNvGrpSpPr/>
          <p:nvPr userDrawn="1"/>
        </p:nvGrpSpPr>
        <p:grpSpPr>
          <a:xfrm>
            <a:off x="6346204" y="6141600"/>
            <a:ext cx="482153" cy="361950"/>
            <a:chOff x="2105510" y="6141600"/>
            <a:chExt cx="391624" cy="361950"/>
          </a:xfrm>
        </p:grpSpPr>
        <p:sp>
          <p:nvSpPr>
            <p:cNvPr id="19" name="Freeform 18"/>
            <p:cNvSpPr/>
            <p:nvPr/>
          </p:nvSpPr>
          <p:spPr>
            <a:xfrm>
              <a:off x="210551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4509" y="6141600"/>
              <a:ext cx="373626" cy="361950"/>
            </a:xfrm>
            <a:prstGeom prst="ellipse">
              <a:avLst/>
            </a:prstGeom>
          </p:spPr>
        </p:pic>
      </p:grpSp>
      <p:sp>
        <p:nvSpPr>
          <p:cNvPr id="21" name="TextBox 20"/>
          <p:cNvSpPr txBox="1"/>
          <p:nvPr userDrawn="1"/>
        </p:nvSpPr>
        <p:spPr>
          <a:xfrm>
            <a:off x="6168516" y="6504397"/>
            <a:ext cx="834267" cy="291298"/>
          </a:xfrm>
          <a:prstGeom prst="rect">
            <a:avLst/>
          </a:prstGeom>
          <a:noFill/>
        </p:spPr>
        <p:txBody>
          <a:bodyPr wrap="none" rtlCol="0">
            <a:spAutoFit/>
          </a:bodyPr>
          <a:lstStyle/>
          <a:p>
            <a:r>
              <a:rPr lang="id-ID" sz="1293" dirty="0">
                <a:solidFill>
                  <a:srgbClr val="FFF100"/>
                </a:solidFill>
              </a:rPr>
              <a:t>@djebtke</a:t>
            </a:r>
          </a:p>
        </p:txBody>
      </p:sp>
      <p:grpSp>
        <p:nvGrpSpPr>
          <p:cNvPr id="22" name="Group 21"/>
          <p:cNvGrpSpPr/>
          <p:nvPr userDrawn="1"/>
        </p:nvGrpSpPr>
        <p:grpSpPr>
          <a:xfrm>
            <a:off x="1247908" y="6144738"/>
            <a:ext cx="482153" cy="360000"/>
            <a:chOff x="744900" y="6144738"/>
            <a:chExt cx="391624" cy="360000"/>
          </a:xfrm>
        </p:grpSpPr>
        <p:sp>
          <p:nvSpPr>
            <p:cNvPr id="23" name="Freeform 22"/>
            <p:cNvSpPr/>
            <p:nvPr/>
          </p:nvSpPr>
          <p:spPr>
            <a:xfrm>
              <a:off x="74490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42" y="6144738"/>
              <a:ext cx="371339" cy="360000"/>
            </a:xfrm>
            <a:prstGeom prst="ellipse">
              <a:avLst/>
            </a:prstGeom>
          </p:spPr>
        </p:pic>
      </p:grpSp>
      <p:sp>
        <p:nvSpPr>
          <p:cNvPr id="25" name="TextBox 24"/>
          <p:cNvSpPr txBox="1"/>
          <p:nvPr userDrawn="1"/>
        </p:nvSpPr>
        <p:spPr>
          <a:xfrm>
            <a:off x="629780" y="6508875"/>
            <a:ext cx="1731308" cy="291298"/>
          </a:xfrm>
          <a:prstGeom prst="rect">
            <a:avLst/>
          </a:prstGeom>
          <a:noFill/>
        </p:spPr>
        <p:txBody>
          <a:bodyPr wrap="none" rtlCol="0">
            <a:spAutoFit/>
          </a:bodyPr>
          <a:lstStyle/>
          <a:p>
            <a:r>
              <a:rPr lang="id-ID" sz="1293" dirty="0">
                <a:solidFill>
                  <a:srgbClr val="FFF100"/>
                </a:solidFill>
              </a:rPr>
              <a:t>www.ebtke.esdm.go.id</a:t>
            </a:r>
          </a:p>
        </p:txBody>
      </p:sp>
    </p:spTree>
    <p:extLst>
      <p:ext uri="{BB962C8B-B14F-4D97-AF65-F5344CB8AC3E}">
        <p14:creationId xmlns:p14="http://schemas.microsoft.com/office/powerpoint/2010/main" val="67805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12/17/2020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a:clrChange>
              <a:clrFrom>
                <a:srgbClr val="FFFFFF"/>
              </a:clrFrom>
              <a:clrTo>
                <a:srgbClr val="FFFFFF">
                  <a:alpha val="0"/>
                </a:srgbClr>
              </a:clrTo>
            </a:clrChange>
          </a:blip>
          <a:stretch>
            <a:fillRect/>
          </a:stretch>
        </p:blipFill>
        <p:spPr>
          <a:xfrm>
            <a:off x="-1" y="6000540"/>
            <a:ext cx="12192000" cy="857460"/>
          </a:xfrm>
          <a:prstGeom prst="rect">
            <a:avLst/>
          </a:prstGeom>
        </p:spPr>
      </p:pic>
      <p:grpSp>
        <p:nvGrpSpPr>
          <p:cNvPr id="9" name="Group 8"/>
          <p:cNvGrpSpPr/>
          <p:nvPr userDrawn="1"/>
        </p:nvGrpSpPr>
        <p:grpSpPr>
          <a:xfrm>
            <a:off x="8893584" y="6144738"/>
            <a:ext cx="482153" cy="360362"/>
            <a:chOff x="3930179" y="6144738"/>
            <a:chExt cx="391624" cy="360362"/>
          </a:xfrm>
        </p:grpSpPr>
        <p:sp>
          <p:nvSpPr>
            <p:cNvPr id="10" name="Freeform 9"/>
            <p:cNvSpPr/>
            <p:nvPr/>
          </p:nvSpPr>
          <p:spPr>
            <a:xfrm>
              <a:off x="3930179"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6607" y="6144738"/>
              <a:ext cx="373846" cy="360000"/>
            </a:xfrm>
            <a:prstGeom prst="ellipse">
              <a:avLst/>
            </a:prstGeom>
          </p:spPr>
        </p:pic>
      </p:grpSp>
      <p:sp>
        <p:nvSpPr>
          <p:cNvPr id="12" name="TextBox 11"/>
          <p:cNvSpPr txBox="1"/>
          <p:nvPr userDrawn="1"/>
        </p:nvSpPr>
        <p:spPr>
          <a:xfrm>
            <a:off x="8689357" y="6508875"/>
            <a:ext cx="834267" cy="291298"/>
          </a:xfrm>
          <a:prstGeom prst="rect">
            <a:avLst/>
          </a:prstGeom>
          <a:noFill/>
        </p:spPr>
        <p:txBody>
          <a:bodyPr wrap="none" rtlCol="0">
            <a:spAutoFit/>
          </a:bodyPr>
          <a:lstStyle/>
          <a:p>
            <a:r>
              <a:rPr lang="id-ID" sz="1293" dirty="0">
                <a:solidFill>
                  <a:srgbClr val="FFF100"/>
                </a:solidFill>
              </a:rPr>
              <a:t>@djebtke</a:t>
            </a:r>
          </a:p>
        </p:txBody>
      </p:sp>
      <p:sp>
        <p:nvSpPr>
          <p:cNvPr id="13" name="TextBox 12"/>
          <p:cNvSpPr txBox="1"/>
          <p:nvPr userDrawn="1"/>
        </p:nvSpPr>
        <p:spPr>
          <a:xfrm>
            <a:off x="11795134" y="6560915"/>
            <a:ext cx="389850" cy="300723"/>
          </a:xfrm>
          <a:prstGeom prst="rect">
            <a:avLst/>
          </a:prstGeom>
          <a:noFill/>
        </p:spPr>
        <p:txBody>
          <a:bodyPr wrap="none" rtlCol="0">
            <a:spAutoFit/>
          </a:bodyPr>
          <a:lstStyle/>
          <a:p>
            <a:fld id="{31CD739B-94DF-4DF5-871A-DB728B508DE4}" type="slidenum">
              <a:rPr lang="id-ID" sz="1354" smtClean="0">
                <a:solidFill>
                  <a:prstClr val="black"/>
                </a:solidFill>
              </a:rPr>
              <a:pPr/>
              <a:t>‹#›</a:t>
            </a:fld>
            <a:endParaRPr lang="id-ID" sz="1354" dirty="0">
              <a:solidFill>
                <a:prstClr val="black"/>
              </a:solidFill>
            </a:endParaRPr>
          </a:p>
        </p:txBody>
      </p:sp>
      <p:grpSp>
        <p:nvGrpSpPr>
          <p:cNvPr id="14" name="Group 13"/>
          <p:cNvGrpSpPr/>
          <p:nvPr userDrawn="1"/>
        </p:nvGrpSpPr>
        <p:grpSpPr>
          <a:xfrm>
            <a:off x="3801793" y="6134115"/>
            <a:ext cx="482153" cy="360000"/>
            <a:chOff x="5915124" y="6145200"/>
            <a:chExt cx="391624" cy="360000"/>
          </a:xfrm>
        </p:grpSpPr>
        <p:sp>
          <p:nvSpPr>
            <p:cNvPr id="15" name="Freeform 14"/>
            <p:cNvSpPr/>
            <p:nvPr/>
          </p:nvSpPr>
          <p:spPr>
            <a:xfrm>
              <a:off x="5915124" y="6328800"/>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432" y="6145200"/>
              <a:ext cx="377008" cy="360000"/>
            </a:xfrm>
            <a:prstGeom prst="ellipse">
              <a:avLst/>
            </a:prstGeom>
          </p:spPr>
        </p:pic>
      </p:grpSp>
      <p:sp>
        <p:nvSpPr>
          <p:cNvPr id="17" name="TextBox 16"/>
          <p:cNvSpPr txBox="1"/>
          <p:nvPr userDrawn="1"/>
        </p:nvSpPr>
        <p:spPr>
          <a:xfrm>
            <a:off x="3551500" y="6511817"/>
            <a:ext cx="1028358" cy="291298"/>
          </a:xfrm>
          <a:prstGeom prst="rect">
            <a:avLst/>
          </a:prstGeom>
          <a:noFill/>
        </p:spPr>
        <p:txBody>
          <a:bodyPr wrap="none" rtlCol="0">
            <a:spAutoFit/>
          </a:bodyPr>
          <a:lstStyle/>
          <a:p>
            <a:r>
              <a:rPr lang="id-ID" sz="1293" dirty="0">
                <a:solidFill>
                  <a:srgbClr val="FFF100"/>
                </a:solidFill>
              </a:rPr>
              <a:t>Lintas EBTKE</a:t>
            </a:r>
          </a:p>
        </p:txBody>
      </p:sp>
      <p:grpSp>
        <p:nvGrpSpPr>
          <p:cNvPr id="18" name="Group 17"/>
          <p:cNvGrpSpPr/>
          <p:nvPr userDrawn="1"/>
        </p:nvGrpSpPr>
        <p:grpSpPr>
          <a:xfrm>
            <a:off x="6346204" y="6141600"/>
            <a:ext cx="482153" cy="361950"/>
            <a:chOff x="2105510" y="6141600"/>
            <a:chExt cx="391624" cy="361950"/>
          </a:xfrm>
        </p:grpSpPr>
        <p:sp>
          <p:nvSpPr>
            <p:cNvPr id="19" name="Freeform 18"/>
            <p:cNvSpPr/>
            <p:nvPr/>
          </p:nvSpPr>
          <p:spPr>
            <a:xfrm>
              <a:off x="210551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4509" y="6141600"/>
              <a:ext cx="373626" cy="361950"/>
            </a:xfrm>
            <a:prstGeom prst="ellipse">
              <a:avLst/>
            </a:prstGeom>
          </p:spPr>
        </p:pic>
      </p:grpSp>
      <p:sp>
        <p:nvSpPr>
          <p:cNvPr id="21" name="TextBox 20"/>
          <p:cNvSpPr txBox="1"/>
          <p:nvPr userDrawn="1"/>
        </p:nvSpPr>
        <p:spPr>
          <a:xfrm>
            <a:off x="6168516" y="6504397"/>
            <a:ext cx="834267" cy="291298"/>
          </a:xfrm>
          <a:prstGeom prst="rect">
            <a:avLst/>
          </a:prstGeom>
          <a:noFill/>
        </p:spPr>
        <p:txBody>
          <a:bodyPr wrap="none" rtlCol="0">
            <a:spAutoFit/>
          </a:bodyPr>
          <a:lstStyle/>
          <a:p>
            <a:r>
              <a:rPr lang="id-ID" sz="1293" dirty="0">
                <a:solidFill>
                  <a:srgbClr val="FFF100"/>
                </a:solidFill>
              </a:rPr>
              <a:t>@djebtke</a:t>
            </a:r>
          </a:p>
        </p:txBody>
      </p:sp>
      <p:grpSp>
        <p:nvGrpSpPr>
          <p:cNvPr id="22" name="Group 21"/>
          <p:cNvGrpSpPr/>
          <p:nvPr userDrawn="1"/>
        </p:nvGrpSpPr>
        <p:grpSpPr>
          <a:xfrm>
            <a:off x="1247908" y="6144738"/>
            <a:ext cx="482153" cy="360000"/>
            <a:chOff x="744900" y="6144738"/>
            <a:chExt cx="391624" cy="360000"/>
          </a:xfrm>
        </p:grpSpPr>
        <p:sp>
          <p:nvSpPr>
            <p:cNvPr id="23" name="Freeform 22"/>
            <p:cNvSpPr/>
            <p:nvPr/>
          </p:nvSpPr>
          <p:spPr>
            <a:xfrm>
              <a:off x="744900" y="6326981"/>
              <a:ext cx="391624" cy="176300"/>
            </a:xfrm>
            <a:custGeom>
              <a:avLst/>
              <a:gdLst>
                <a:gd name="connsiteX0" fmla="*/ 0 w 391624"/>
                <a:gd name="connsiteY0" fmla="*/ 0 h 176300"/>
                <a:gd name="connsiteX1" fmla="*/ 391624 w 391624"/>
                <a:gd name="connsiteY1" fmla="*/ 0 h 176300"/>
                <a:gd name="connsiteX2" fmla="*/ 389789 w 391624"/>
                <a:gd name="connsiteY2" fmla="*/ 18204 h 176300"/>
                <a:gd name="connsiteX3" fmla="*/ 195812 w 391624"/>
                <a:gd name="connsiteY3" fmla="*/ 176300 h 176300"/>
                <a:gd name="connsiteX4" fmla="*/ 1835 w 391624"/>
                <a:gd name="connsiteY4" fmla="*/ 18204 h 176300"/>
                <a:gd name="connsiteX5" fmla="*/ 0 w 391624"/>
                <a:gd name="connsiteY5" fmla="*/ 0 h 1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624" h="176300">
                  <a:moveTo>
                    <a:pt x="0" y="0"/>
                  </a:moveTo>
                  <a:lnTo>
                    <a:pt x="391624" y="0"/>
                  </a:lnTo>
                  <a:lnTo>
                    <a:pt x="389789" y="18204"/>
                  </a:lnTo>
                  <a:cubicBezTo>
                    <a:pt x="371327" y="108429"/>
                    <a:pt x="291495" y="176300"/>
                    <a:pt x="195812" y="176300"/>
                  </a:cubicBezTo>
                  <a:cubicBezTo>
                    <a:pt x="100129" y="176300"/>
                    <a:pt x="20298" y="108429"/>
                    <a:pt x="1835" y="18204"/>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16">
                <a:solidFill>
                  <a:prstClr val="white"/>
                </a:solidFill>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42" y="6144738"/>
              <a:ext cx="371339" cy="360000"/>
            </a:xfrm>
            <a:prstGeom prst="ellipse">
              <a:avLst/>
            </a:prstGeom>
          </p:spPr>
        </p:pic>
      </p:grpSp>
      <p:sp>
        <p:nvSpPr>
          <p:cNvPr id="25" name="TextBox 24"/>
          <p:cNvSpPr txBox="1"/>
          <p:nvPr userDrawn="1"/>
        </p:nvSpPr>
        <p:spPr>
          <a:xfrm>
            <a:off x="629780" y="6508875"/>
            <a:ext cx="1731308" cy="291298"/>
          </a:xfrm>
          <a:prstGeom prst="rect">
            <a:avLst/>
          </a:prstGeom>
          <a:noFill/>
        </p:spPr>
        <p:txBody>
          <a:bodyPr wrap="none" rtlCol="0">
            <a:spAutoFit/>
          </a:bodyPr>
          <a:lstStyle/>
          <a:p>
            <a:r>
              <a:rPr lang="id-ID" sz="1293" dirty="0">
                <a:solidFill>
                  <a:srgbClr val="FFF100"/>
                </a:solidFill>
              </a:rPr>
              <a:t>www.ebtke.esdm.go.id</a:t>
            </a:r>
          </a:p>
        </p:txBody>
      </p:sp>
    </p:spTree>
    <p:extLst>
      <p:ext uri="{BB962C8B-B14F-4D97-AF65-F5344CB8AC3E}">
        <p14:creationId xmlns:p14="http://schemas.microsoft.com/office/powerpoint/2010/main" val="172056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12/17/2020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06950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8.emf"/><Relationship Id="rId5" Type="http://schemas.openxmlformats.org/officeDocument/2006/relationships/oleObject" Target="../embeddings/oleObject2.bin"/><Relationship Id="rId4" Type="http://schemas.openxmlformats.org/officeDocument/2006/relationships/image" Target="../media/image47.em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9"/>
          <p:cNvPicPr>
            <a:picLocks noChangeAspect="1"/>
          </p:cNvPicPr>
          <p:nvPr/>
        </p:nvPicPr>
        <p:blipFill rotWithShape="1">
          <a:blip r:embed="rId2" cstate="email"/>
          <a:srcRect/>
          <a:stretch>
            <a:fillRect/>
          </a:stretch>
        </p:blipFill>
        <p:spPr>
          <a:xfrm>
            <a:off x="3" y="5423712"/>
            <a:ext cx="12192000" cy="1154621"/>
          </a:xfrm>
          <a:prstGeom prst="rect">
            <a:avLst/>
          </a:prstGeom>
        </p:spPr>
      </p:pic>
      <p:pic>
        <p:nvPicPr>
          <p:cNvPr id="2097155" name="Picture 10" descr="Logo_ESDM.gif"/>
          <p:cNvPicPr>
            <a:picLocks noChangeAspect="1"/>
          </p:cNvPicPr>
          <p:nvPr/>
        </p:nvPicPr>
        <p:blipFill>
          <a:blip r:embed="rId3" cstate="print"/>
          <a:stretch>
            <a:fillRect/>
          </a:stretch>
        </p:blipFill>
        <p:spPr>
          <a:xfrm>
            <a:off x="560756" y="342783"/>
            <a:ext cx="549030" cy="522852"/>
          </a:xfrm>
          <a:prstGeom prst="rect">
            <a:avLst/>
          </a:prstGeom>
        </p:spPr>
      </p:pic>
      <p:sp>
        <p:nvSpPr>
          <p:cNvPr id="1048594" name="Rectangle 11"/>
          <p:cNvSpPr/>
          <p:nvPr/>
        </p:nvSpPr>
        <p:spPr>
          <a:xfrm>
            <a:off x="1248167" y="338187"/>
            <a:ext cx="4242535" cy="553998"/>
          </a:xfrm>
          <a:prstGeom prst="rect">
            <a:avLst/>
          </a:prstGeom>
        </p:spPr>
        <p:txBody>
          <a:bodyPr wrap="square">
            <a:spAutoFit/>
          </a:bodyPr>
          <a:lstStyle/>
          <a:p>
            <a:pPr defTabSz="914400">
              <a:defRPr/>
            </a:pPr>
            <a:r>
              <a:rPr lang="en-US" sz="1600" b="1" dirty="0" err="1">
                <a:solidFill>
                  <a:prstClr val="black"/>
                </a:solidFill>
                <a:latin typeface="Segoe UI Light" panose="020B0502040204020203" pitchFamily="34" charset="0"/>
                <a:cs typeface="Segoe UI Light" panose="020B0502040204020203" pitchFamily="34" charset="0"/>
              </a:rPr>
              <a:t>Kementerian</a:t>
            </a:r>
            <a:r>
              <a:rPr lang="en-US" sz="1600" b="1" dirty="0">
                <a:solidFill>
                  <a:prstClr val="black"/>
                </a:solidFill>
                <a:latin typeface="Segoe UI Light" panose="020B0502040204020203" pitchFamily="34" charset="0"/>
                <a:cs typeface="Segoe UI Light" panose="020B0502040204020203" pitchFamily="34" charset="0"/>
              </a:rPr>
              <a:t> </a:t>
            </a:r>
            <a:r>
              <a:rPr lang="en-US" sz="1600" b="1" dirty="0" err="1">
                <a:solidFill>
                  <a:prstClr val="black"/>
                </a:solidFill>
                <a:latin typeface="Segoe UI Light" panose="020B0502040204020203" pitchFamily="34" charset="0"/>
                <a:cs typeface="Segoe UI Light" panose="020B0502040204020203" pitchFamily="34" charset="0"/>
              </a:rPr>
              <a:t>Energi</a:t>
            </a:r>
            <a:r>
              <a:rPr lang="en-US" sz="1600" b="1" dirty="0">
                <a:solidFill>
                  <a:prstClr val="black"/>
                </a:solidFill>
                <a:latin typeface="Segoe UI Light" panose="020B0502040204020203" pitchFamily="34" charset="0"/>
                <a:cs typeface="Segoe UI Light" panose="020B0502040204020203" pitchFamily="34" charset="0"/>
              </a:rPr>
              <a:t> </a:t>
            </a:r>
            <a:r>
              <a:rPr lang="en-US" sz="1600" b="1" dirty="0" err="1">
                <a:solidFill>
                  <a:prstClr val="black"/>
                </a:solidFill>
                <a:latin typeface="Segoe UI Light" panose="020B0502040204020203" pitchFamily="34" charset="0"/>
                <a:cs typeface="Segoe UI Light" panose="020B0502040204020203" pitchFamily="34" charset="0"/>
              </a:rPr>
              <a:t>dan</a:t>
            </a:r>
            <a:r>
              <a:rPr lang="en-US" sz="1600" b="1" dirty="0">
                <a:solidFill>
                  <a:prstClr val="black"/>
                </a:solidFill>
                <a:latin typeface="Segoe UI Light" panose="020B0502040204020203" pitchFamily="34" charset="0"/>
                <a:cs typeface="Segoe UI Light" panose="020B0502040204020203" pitchFamily="34" charset="0"/>
              </a:rPr>
              <a:t> </a:t>
            </a:r>
            <a:r>
              <a:rPr lang="en-US" sz="1600" b="1" dirty="0" err="1">
                <a:solidFill>
                  <a:prstClr val="black"/>
                </a:solidFill>
                <a:latin typeface="Segoe UI Light" panose="020B0502040204020203" pitchFamily="34" charset="0"/>
                <a:cs typeface="Segoe UI Light" panose="020B0502040204020203" pitchFamily="34" charset="0"/>
              </a:rPr>
              <a:t>Sumber</a:t>
            </a:r>
            <a:r>
              <a:rPr lang="en-US" sz="1600" b="1" dirty="0">
                <a:solidFill>
                  <a:prstClr val="black"/>
                </a:solidFill>
                <a:latin typeface="Segoe UI Light" panose="020B0502040204020203" pitchFamily="34" charset="0"/>
                <a:cs typeface="Segoe UI Light" panose="020B0502040204020203" pitchFamily="34" charset="0"/>
              </a:rPr>
              <a:t> </a:t>
            </a:r>
            <a:r>
              <a:rPr lang="en-US" sz="1600" b="1" dirty="0" err="1">
                <a:solidFill>
                  <a:prstClr val="black"/>
                </a:solidFill>
                <a:latin typeface="Segoe UI Light" panose="020B0502040204020203" pitchFamily="34" charset="0"/>
                <a:cs typeface="Segoe UI Light" panose="020B0502040204020203" pitchFamily="34" charset="0"/>
              </a:rPr>
              <a:t>Daya</a:t>
            </a:r>
            <a:r>
              <a:rPr lang="en-US" sz="1600" b="1" dirty="0">
                <a:solidFill>
                  <a:prstClr val="black"/>
                </a:solidFill>
                <a:latin typeface="Segoe UI Light" panose="020B0502040204020203" pitchFamily="34" charset="0"/>
                <a:cs typeface="Segoe UI Light" panose="020B0502040204020203" pitchFamily="34" charset="0"/>
              </a:rPr>
              <a:t> Mineral</a:t>
            </a:r>
          </a:p>
          <a:p>
            <a:pPr defTabSz="914400">
              <a:defRPr/>
            </a:pPr>
            <a:r>
              <a:rPr lang="en-US" sz="1400" dirty="0" err="1">
                <a:solidFill>
                  <a:prstClr val="black"/>
                </a:solidFill>
                <a:latin typeface="Segoe UI Light" panose="020B0502040204020203" pitchFamily="34" charset="0"/>
                <a:cs typeface="Segoe UI Light" panose="020B0502040204020203" pitchFamily="34" charset="0"/>
              </a:rPr>
              <a:t>Republik</a:t>
            </a:r>
            <a:r>
              <a:rPr lang="en-US" sz="1400" dirty="0">
                <a:solidFill>
                  <a:prstClr val="black"/>
                </a:solidFill>
                <a:latin typeface="Segoe UI Light" panose="020B0502040204020203" pitchFamily="34" charset="0"/>
                <a:cs typeface="Segoe UI Light" panose="020B0502040204020203" pitchFamily="34" charset="0"/>
              </a:rPr>
              <a:t> Indonesia</a:t>
            </a:r>
          </a:p>
        </p:txBody>
      </p:sp>
      <p:cxnSp>
        <p:nvCxnSpPr>
          <p:cNvPr id="3145734" name="Straight Connector 12"/>
          <p:cNvCxnSpPr>
            <a:cxnSpLocks/>
          </p:cNvCxnSpPr>
          <p:nvPr/>
        </p:nvCxnSpPr>
        <p:spPr>
          <a:xfrm>
            <a:off x="1235101" y="387207"/>
            <a:ext cx="0" cy="45595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9314" y="1382289"/>
            <a:ext cx="11722686" cy="1336023"/>
          </a:xfrm>
          <a:prstGeom prst="rect">
            <a:avLst/>
          </a:prstGeom>
          <a:noFill/>
        </p:spPr>
        <p:txBody>
          <a:bodyPr wrap="square" lIns="103900" tIns="51951" rIns="103900" bIns="5195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SE" sz="4000" b="1" dirty="0" smtClean="0">
                <a:solidFill>
                  <a:srgbClr val="00B0F0"/>
                </a:solidFill>
                <a:latin typeface="Century Gothic" panose="020B0502020202020204" pitchFamily="34" charset="0"/>
              </a:rPr>
              <a:t>Implementasi dan Capaian Program </a:t>
            </a:r>
          </a:p>
          <a:p>
            <a:pPr>
              <a:defRPr/>
            </a:pPr>
            <a:r>
              <a:rPr lang="sv-SE" sz="4000" b="1" dirty="0" smtClean="0">
                <a:solidFill>
                  <a:srgbClr val="00B0F0"/>
                </a:solidFill>
                <a:latin typeface="Century Gothic" panose="020B0502020202020204" pitchFamily="34" charset="0"/>
              </a:rPr>
              <a:t>Biodiesel Sebagai Program Strategis Nasional</a:t>
            </a:r>
            <a:endParaRPr lang="en-US" sz="4000" b="1" dirty="0">
              <a:solidFill>
                <a:srgbClr val="00B0F0"/>
              </a:solidFill>
              <a:latin typeface="Century Gothic" panose="020B0502020202020204" pitchFamily="34" charset="0"/>
            </a:endParaRPr>
          </a:p>
        </p:txBody>
      </p:sp>
      <p:pic>
        <p:nvPicPr>
          <p:cNvPr id="9" name="Picture 2" descr="D:\Downloads\SC_LOGO_75th INDONESIA_PREMIER-01.png"/>
          <p:cNvPicPr>
            <a:picLocks noChangeAspect="1" noChangeArrowheads="1"/>
          </p:cNvPicPr>
          <p:nvPr/>
        </p:nvPicPr>
        <p:blipFill>
          <a:blip r:embed="rId4" cstate="email"/>
          <a:srcRect/>
          <a:stretch>
            <a:fillRect/>
          </a:stretch>
        </p:blipFill>
        <p:spPr bwMode="auto">
          <a:xfrm>
            <a:off x="10822332" y="338190"/>
            <a:ext cx="781929" cy="1223889"/>
          </a:xfrm>
          <a:prstGeom prst="rect">
            <a:avLst/>
          </a:prstGeom>
          <a:noFill/>
        </p:spPr>
      </p:pic>
      <p:sp>
        <p:nvSpPr>
          <p:cNvPr id="2" name="TextBox 1">
            <a:extLst>
              <a:ext uri="{FF2B5EF4-FFF2-40B4-BE49-F238E27FC236}">
                <a16:creationId xmlns="" xmlns:a16="http://schemas.microsoft.com/office/drawing/2014/main" id="{8329D6AC-50E8-4819-AF4F-CBA897C7FD03}"/>
              </a:ext>
            </a:extLst>
          </p:cNvPr>
          <p:cNvSpPr txBox="1"/>
          <p:nvPr/>
        </p:nvSpPr>
        <p:spPr>
          <a:xfrm>
            <a:off x="560753" y="3368569"/>
            <a:ext cx="11298148" cy="720470"/>
          </a:xfrm>
          <a:prstGeom prst="rect">
            <a:avLst/>
          </a:prstGeom>
          <a:noFill/>
        </p:spPr>
        <p:txBody>
          <a:bodyPr wrap="square" lIns="103900" tIns="51951" rIns="103900" bIns="5195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000" b="1" dirty="0" smtClean="0">
                <a:solidFill>
                  <a:srgbClr val="5B9BD5">
                    <a:lumMod val="50000"/>
                  </a:srgbClr>
                </a:solidFill>
                <a:effectLst>
                  <a:outerShdw blurRad="50800" dist="38100" dir="2700000" algn="tl" rotWithShape="0">
                    <a:prstClr val="black">
                      <a:alpha val="40000"/>
                    </a:prstClr>
                  </a:outerShdw>
                </a:effectLst>
                <a:latin typeface="Century Gothic" panose="020B0502020202020204" pitchFamily="34" charset="0"/>
              </a:rPr>
              <a:t>Webinar </a:t>
            </a:r>
            <a:r>
              <a:rPr lang="en-US" sz="2000" b="1" dirty="0" err="1" smtClean="0">
                <a:solidFill>
                  <a:srgbClr val="5B9BD5">
                    <a:lumMod val="50000"/>
                  </a:srgbClr>
                </a:solidFill>
                <a:effectLst>
                  <a:outerShdw blurRad="50800" dist="38100" dir="2700000" algn="tl" rotWithShape="0">
                    <a:prstClr val="black">
                      <a:alpha val="40000"/>
                    </a:prstClr>
                  </a:outerShdw>
                </a:effectLst>
                <a:latin typeface="Century Gothic" panose="020B0502020202020204" pitchFamily="34" charset="0"/>
              </a:rPr>
              <a:t>Ngopini</a:t>
            </a:r>
            <a:r>
              <a:rPr lang="en-US" sz="2000" b="1" dirty="0" smtClean="0">
                <a:solidFill>
                  <a:srgbClr val="5B9BD5">
                    <a:lumMod val="50000"/>
                  </a:srgbClr>
                </a:solidFill>
                <a:effectLst>
                  <a:outerShdw blurRad="50800" dist="38100" dir="2700000" algn="tl" rotWithShape="0">
                    <a:prstClr val="black">
                      <a:alpha val="40000"/>
                    </a:prstClr>
                  </a:outerShdw>
                </a:effectLst>
                <a:latin typeface="Century Gothic" panose="020B0502020202020204" pitchFamily="34" charset="0"/>
              </a:rPr>
              <a:t> </a:t>
            </a:r>
            <a:r>
              <a:rPr lang="en-US" sz="2000" b="1" dirty="0" err="1" smtClean="0">
                <a:solidFill>
                  <a:srgbClr val="5B9BD5">
                    <a:lumMod val="50000"/>
                  </a:srgbClr>
                </a:solidFill>
                <a:effectLst>
                  <a:outerShdw blurRad="50800" dist="38100" dir="2700000" algn="tl" rotWithShape="0">
                    <a:prstClr val="black">
                      <a:alpha val="40000"/>
                    </a:prstClr>
                  </a:outerShdw>
                </a:effectLst>
                <a:latin typeface="Century Gothic" panose="020B0502020202020204" pitchFamily="34" charset="0"/>
              </a:rPr>
              <a:t>Sawit</a:t>
            </a:r>
            <a:r>
              <a:rPr lang="en-US" sz="2000" b="1" dirty="0" smtClean="0">
                <a:solidFill>
                  <a:srgbClr val="5B9BD5">
                    <a:lumMod val="50000"/>
                  </a:srgbClr>
                </a:solidFill>
                <a:effectLst>
                  <a:outerShdw blurRad="50800" dist="38100" dir="2700000" algn="tl" rotWithShape="0">
                    <a:prstClr val="black">
                      <a:alpha val="40000"/>
                    </a:prstClr>
                  </a:outerShdw>
                </a:effectLst>
                <a:latin typeface="Century Gothic" panose="020B0502020202020204" pitchFamily="34" charset="0"/>
              </a:rPr>
              <a:t> #4: </a:t>
            </a:r>
            <a:r>
              <a:rPr lang="en-US" sz="2000" b="1" dirty="0" err="1" smtClean="0">
                <a:solidFill>
                  <a:srgbClr val="5B9BD5">
                    <a:lumMod val="50000"/>
                  </a:srgbClr>
                </a:solidFill>
                <a:effectLst>
                  <a:outerShdw blurRad="50800" dist="38100" dir="2700000" algn="tl" rotWithShape="0">
                    <a:prstClr val="black">
                      <a:alpha val="40000"/>
                    </a:prstClr>
                  </a:outerShdw>
                </a:effectLst>
                <a:latin typeface="Century Gothic" panose="020B0502020202020204" pitchFamily="34" charset="0"/>
              </a:rPr>
              <a:t>Mandatori</a:t>
            </a:r>
            <a:r>
              <a:rPr lang="en-US" sz="2000" b="1" dirty="0" smtClean="0">
                <a:solidFill>
                  <a:srgbClr val="5B9BD5">
                    <a:lumMod val="50000"/>
                  </a:srgbClr>
                </a:solidFill>
                <a:effectLst>
                  <a:outerShdw blurRad="50800" dist="38100" dir="2700000" algn="tl" rotWithShape="0">
                    <a:prstClr val="black">
                      <a:alpha val="40000"/>
                    </a:prstClr>
                  </a:outerShdw>
                </a:effectLst>
                <a:latin typeface="Century Gothic" panose="020B0502020202020204" pitchFamily="34" charset="0"/>
              </a:rPr>
              <a:t> Biodiesel , </a:t>
            </a:r>
            <a:r>
              <a:rPr lang="en-US" sz="2000" b="1" dirty="0" err="1" smtClean="0">
                <a:solidFill>
                  <a:srgbClr val="5B9BD5">
                    <a:lumMod val="50000"/>
                  </a:srgbClr>
                </a:solidFill>
                <a:effectLst>
                  <a:outerShdw blurRad="50800" dist="38100" dir="2700000" algn="tl" rotWithShape="0">
                    <a:prstClr val="black">
                      <a:alpha val="40000"/>
                    </a:prstClr>
                  </a:outerShdw>
                </a:effectLst>
                <a:latin typeface="Century Gothic" panose="020B0502020202020204" pitchFamily="34" charset="0"/>
              </a:rPr>
              <a:t>Tantangan</a:t>
            </a:r>
            <a:r>
              <a:rPr lang="en-US" sz="2000" b="1" dirty="0" smtClean="0">
                <a:solidFill>
                  <a:srgbClr val="5B9BD5">
                    <a:lumMod val="50000"/>
                  </a:srgbClr>
                </a:solidFill>
                <a:effectLst>
                  <a:outerShdw blurRad="50800" dist="38100" dir="2700000" algn="tl" rotWithShape="0">
                    <a:prstClr val="black">
                      <a:alpha val="40000"/>
                    </a:prstClr>
                  </a:outerShdw>
                </a:effectLst>
                <a:latin typeface="Century Gothic" panose="020B0502020202020204" pitchFamily="34" charset="0"/>
              </a:rPr>
              <a:t> </a:t>
            </a:r>
            <a:r>
              <a:rPr lang="en-US" sz="2000" b="1" dirty="0" err="1" smtClean="0">
                <a:solidFill>
                  <a:srgbClr val="5B9BD5">
                    <a:lumMod val="50000"/>
                  </a:srgbClr>
                </a:solidFill>
                <a:effectLst>
                  <a:outerShdw blurRad="50800" dist="38100" dir="2700000" algn="tl" rotWithShape="0">
                    <a:prstClr val="black">
                      <a:alpha val="40000"/>
                    </a:prstClr>
                  </a:outerShdw>
                </a:effectLst>
                <a:latin typeface="Century Gothic" panose="020B0502020202020204" pitchFamily="34" charset="0"/>
              </a:rPr>
              <a:t>dan</a:t>
            </a:r>
            <a:r>
              <a:rPr lang="en-US" sz="2000" b="1" dirty="0" smtClean="0">
                <a:solidFill>
                  <a:srgbClr val="5B9BD5">
                    <a:lumMod val="50000"/>
                  </a:srgbClr>
                </a:solidFill>
                <a:effectLst>
                  <a:outerShdw blurRad="50800" dist="38100" dir="2700000" algn="tl" rotWithShape="0">
                    <a:prstClr val="black">
                      <a:alpha val="40000"/>
                    </a:prstClr>
                  </a:outerShdw>
                </a:effectLst>
                <a:latin typeface="Century Gothic" panose="020B0502020202020204" pitchFamily="34" charset="0"/>
              </a:rPr>
              <a:t> </a:t>
            </a:r>
            <a:r>
              <a:rPr lang="en-US" sz="2000" b="1" dirty="0" err="1" smtClean="0">
                <a:solidFill>
                  <a:srgbClr val="5B9BD5">
                    <a:lumMod val="50000"/>
                  </a:srgbClr>
                </a:solidFill>
                <a:effectLst>
                  <a:outerShdw blurRad="50800" dist="38100" dir="2700000" algn="tl" rotWithShape="0">
                    <a:prstClr val="black">
                      <a:alpha val="40000"/>
                    </a:prstClr>
                  </a:outerShdw>
                </a:effectLst>
                <a:latin typeface="Century Gothic" panose="020B0502020202020204" pitchFamily="34" charset="0"/>
              </a:rPr>
              <a:t>Peluang</a:t>
            </a:r>
            <a:endParaRPr lang="en-US" sz="2000" b="1" dirty="0">
              <a:solidFill>
                <a:prstClr val="black"/>
              </a:solidFill>
              <a:effectLst>
                <a:outerShdw blurRad="50800" dist="38100" dir="2700000" algn="tl" rotWithShape="0">
                  <a:prstClr val="black">
                    <a:alpha val="40000"/>
                  </a:prstClr>
                </a:outerShdw>
              </a:effectLst>
              <a:latin typeface="Century Gothic" panose="020B0502020202020204" pitchFamily="34" charset="0"/>
            </a:endParaRPr>
          </a:p>
          <a:p>
            <a:pPr>
              <a:defRPr/>
            </a:pPr>
            <a:r>
              <a:rPr lang="en-US" sz="2000" b="1" dirty="0" smtClean="0">
                <a:solidFill>
                  <a:prstClr val="black"/>
                </a:solidFill>
                <a:effectLst>
                  <a:outerShdw blurRad="50800" dist="38100" dir="2700000" algn="tl" rotWithShape="0">
                    <a:prstClr val="black">
                      <a:alpha val="40000"/>
                    </a:prstClr>
                  </a:outerShdw>
                </a:effectLst>
                <a:cs typeface="Arial" pitchFamily="34" charset="0"/>
              </a:rPr>
              <a:t>17 </a:t>
            </a:r>
            <a:r>
              <a:rPr lang="en-US" sz="2000" b="1" dirty="0" err="1" smtClean="0">
                <a:solidFill>
                  <a:prstClr val="black"/>
                </a:solidFill>
                <a:effectLst>
                  <a:outerShdw blurRad="50800" dist="38100" dir="2700000" algn="tl" rotWithShape="0">
                    <a:prstClr val="black">
                      <a:alpha val="40000"/>
                    </a:prstClr>
                  </a:outerShdw>
                </a:effectLst>
                <a:cs typeface="Arial" pitchFamily="34" charset="0"/>
              </a:rPr>
              <a:t>Desember</a:t>
            </a:r>
            <a:r>
              <a:rPr lang="en-US" sz="2000" b="1" dirty="0" smtClean="0">
                <a:solidFill>
                  <a:prstClr val="black"/>
                </a:solidFill>
                <a:effectLst>
                  <a:outerShdw blurRad="50800" dist="38100" dir="2700000" algn="tl" rotWithShape="0">
                    <a:prstClr val="black">
                      <a:alpha val="40000"/>
                    </a:prstClr>
                  </a:outerShdw>
                </a:effectLst>
                <a:cs typeface="Arial" pitchFamily="34" charset="0"/>
              </a:rPr>
              <a:t> </a:t>
            </a:r>
            <a:r>
              <a:rPr lang="en-US" sz="2000" b="1" dirty="0">
                <a:solidFill>
                  <a:prstClr val="black"/>
                </a:solidFill>
                <a:effectLst>
                  <a:outerShdw blurRad="50800" dist="38100" dir="2700000" algn="tl" rotWithShape="0">
                    <a:prstClr val="black">
                      <a:alpha val="40000"/>
                    </a:prstClr>
                  </a:outerShdw>
                </a:effectLst>
                <a:cs typeface="Arial" pitchFamily="34" charset="0"/>
              </a:rPr>
              <a:t>2020</a:t>
            </a:r>
            <a:endParaRPr lang="en-US" sz="2000" b="1" dirty="0">
              <a:solidFill>
                <a:prstClr val="black"/>
              </a:solidFill>
              <a:effectLst>
                <a:outerShdw blurRad="50800" dist="38100" dir="2700000" algn="tl" rotWithShape="0">
                  <a:prstClr val="black">
                    <a:alpha val="40000"/>
                  </a:prstClr>
                </a:outerShdw>
              </a:effectLst>
              <a:latin typeface="Century Gothic" panose="020B0502020202020204" pitchFamily="34" charset="0"/>
            </a:endParaRPr>
          </a:p>
        </p:txBody>
      </p:sp>
      <p:sp>
        <p:nvSpPr>
          <p:cNvPr id="3" name="TextBox 2">
            <a:extLst>
              <a:ext uri="{FF2B5EF4-FFF2-40B4-BE49-F238E27FC236}">
                <a16:creationId xmlns="" xmlns:a16="http://schemas.microsoft.com/office/drawing/2014/main" id="{E430E79C-695F-4118-9BFB-BE756ED722CE}"/>
              </a:ext>
            </a:extLst>
          </p:cNvPr>
          <p:cNvSpPr txBox="1"/>
          <p:nvPr/>
        </p:nvSpPr>
        <p:spPr>
          <a:xfrm>
            <a:off x="7342079" y="4687361"/>
            <a:ext cx="4886960" cy="597359"/>
          </a:xfrm>
          <a:prstGeom prst="rect">
            <a:avLst/>
          </a:prstGeom>
          <a:noFill/>
        </p:spPr>
        <p:txBody>
          <a:bodyPr wrap="square" lIns="103900" tIns="51951" rIns="103900" bIns="5195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d-ID" sz="1600" b="1" dirty="0" smtClean="0">
                <a:solidFill>
                  <a:prstClr val="black"/>
                </a:solidFill>
                <a:latin typeface="Century Gothic" panose="020B0502020202020204" pitchFamily="34" charset="0"/>
              </a:rPr>
              <a:t>Direktorat</a:t>
            </a:r>
            <a:r>
              <a:rPr lang="en-US" sz="1600" b="1" dirty="0" smtClean="0">
                <a:solidFill>
                  <a:prstClr val="black"/>
                </a:solidFill>
                <a:latin typeface="Century Gothic" panose="020B0502020202020204" pitchFamily="34" charset="0"/>
              </a:rPr>
              <a:t> </a:t>
            </a:r>
            <a:r>
              <a:rPr lang="en-US" sz="1600" b="1" dirty="0" err="1" smtClean="0">
                <a:solidFill>
                  <a:prstClr val="black"/>
                </a:solidFill>
                <a:latin typeface="Century Gothic" panose="020B0502020202020204" pitchFamily="34" charset="0"/>
              </a:rPr>
              <a:t>Bioenergi</a:t>
            </a:r>
            <a:endParaRPr lang="id-ID" sz="1600" b="1" dirty="0" smtClean="0">
              <a:solidFill>
                <a:prstClr val="black"/>
              </a:solidFill>
              <a:latin typeface="Century Gothic" panose="020B0502020202020204" pitchFamily="34" charset="0"/>
            </a:endParaRPr>
          </a:p>
          <a:p>
            <a:pPr>
              <a:defRPr/>
            </a:pPr>
            <a:r>
              <a:rPr lang="id-ID" sz="1600" b="1" dirty="0" smtClean="0">
                <a:solidFill>
                  <a:prstClr val="black"/>
                </a:solidFill>
                <a:latin typeface="Century Gothic" panose="020B0502020202020204" pitchFamily="34" charset="0"/>
              </a:rPr>
              <a:t>Ditjen EBTKE</a:t>
            </a:r>
            <a:endParaRPr lang="en-US" sz="16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428765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1088" y="45429"/>
            <a:ext cx="12150911" cy="456022"/>
          </a:xfrm>
          <a:prstGeom prst="rect">
            <a:avLst/>
          </a:prstGeom>
          <a:solidFill>
            <a:schemeClr val="accent1"/>
          </a:solidFill>
        </p:spPr>
        <p:txBody>
          <a:bodyPr vert="horz" wrap="square" lIns="0" tIns="12700" rIns="0" bIns="0" rtlCol="0">
            <a:spAutoFit/>
          </a:bodyPr>
          <a:lstStyle/>
          <a:p>
            <a:pPr algn="ctr"/>
            <a:r>
              <a:rPr lang="en-US" sz="3200" b="1" dirty="0">
                <a:latin typeface="Myriad Pro"/>
                <a:ea typeface="+mn-ea"/>
                <a:cs typeface="+mn-cs"/>
              </a:rPr>
              <a:t>DAMPAK</a:t>
            </a:r>
            <a:r>
              <a:rPr lang="en-US" sz="3200" dirty="0">
                <a:latin typeface="Myriad Pro"/>
              </a:rPr>
              <a:t> </a:t>
            </a:r>
            <a:r>
              <a:rPr lang="en-US" sz="3200" b="1" dirty="0">
                <a:latin typeface="Myriad Pro"/>
                <a:ea typeface="+mn-ea"/>
                <a:cs typeface="+mn-cs"/>
              </a:rPr>
              <a:t>COVID-19 TERHADAP PROGRAM B30</a:t>
            </a:r>
          </a:p>
        </p:txBody>
      </p:sp>
      <p:sp>
        <p:nvSpPr>
          <p:cNvPr id="28" name="TextBox 27">
            <a:extLst>
              <a:ext uri="{FF2B5EF4-FFF2-40B4-BE49-F238E27FC236}">
                <a16:creationId xmlns:a16="http://schemas.microsoft.com/office/drawing/2014/main" xmlns="" id="{EFBE9D30-4965-4A59-A5A4-D53462A55E33}"/>
              </a:ext>
            </a:extLst>
          </p:cNvPr>
          <p:cNvSpPr txBox="1"/>
          <p:nvPr/>
        </p:nvSpPr>
        <p:spPr>
          <a:xfrm>
            <a:off x="11842233" y="6650985"/>
            <a:ext cx="349767" cy="294103"/>
          </a:xfrm>
          <a:prstGeom prst="rect">
            <a:avLst/>
          </a:prstGeom>
          <a:solidFill>
            <a:schemeClr val="tx2">
              <a:lumMod val="50000"/>
            </a:schemeClr>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000F9-7087-4D82-9A44-535FA89F96FA}" type="slidenum">
              <a:rPr kumimoji="0" lang="en-US" sz="1200" b="1" i="0" u="none" strike="noStrike" kern="1200" cap="none" spc="0" normalizeH="0" baseline="0" noProof="0">
                <a:ln>
                  <a:noFill/>
                </a:ln>
                <a:solidFill>
                  <a:prstClr val="white"/>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prstClr val="white"/>
              </a:solidFill>
              <a:effectLst/>
              <a:uLnTx/>
              <a:uFillTx/>
              <a:latin typeface="Arial"/>
              <a:ea typeface="+mn-ea"/>
              <a:cs typeface="Arial"/>
            </a:endParaRPr>
          </a:p>
        </p:txBody>
      </p:sp>
      <p:cxnSp>
        <p:nvCxnSpPr>
          <p:cNvPr id="8" name="Straight Connector 7">
            <a:extLst>
              <a:ext uri="{FF2B5EF4-FFF2-40B4-BE49-F238E27FC236}">
                <a16:creationId xmlns:a16="http://schemas.microsoft.com/office/drawing/2014/main" xmlns="" id="{174C5476-A8E5-4080-B54F-12B7781257A2}"/>
              </a:ext>
            </a:extLst>
          </p:cNvPr>
          <p:cNvCxnSpPr>
            <a:cxnSpLocks/>
          </p:cNvCxnSpPr>
          <p:nvPr/>
        </p:nvCxnSpPr>
        <p:spPr>
          <a:xfrm>
            <a:off x="757058" y="1197431"/>
            <a:ext cx="0" cy="444137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0F51E354-599C-46A4-BD10-EEB7E05F5431}"/>
              </a:ext>
            </a:extLst>
          </p:cNvPr>
          <p:cNvSpPr txBox="1"/>
          <p:nvPr/>
        </p:nvSpPr>
        <p:spPr>
          <a:xfrm>
            <a:off x="1304672" y="1342852"/>
            <a:ext cx="10306048" cy="4108817"/>
          </a:xfrm>
          <a:prstGeom prst="rect">
            <a:avLst/>
          </a:prstGeom>
          <a:noFill/>
        </p:spPr>
        <p:txBody>
          <a:bodyPr wrap="square">
            <a:spAutoFit/>
          </a:bodyPr>
          <a:lstStyle/>
          <a:p>
            <a:pPr algn="just">
              <a:spcAft>
                <a:spcPts val="1800"/>
              </a:spcAft>
            </a:pPr>
            <a:r>
              <a:rPr lang="en-US" sz="2400" dirty="0" err="1">
                <a:latin typeface="Corbel" panose="020B0503020204020204" pitchFamily="34" charset="0"/>
                <a:cs typeface="Arial" panose="020B0604020202020204" pitchFamily="34" charset="0"/>
              </a:rPr>
              <a:t>Penurunan</a:t>
            </a:r>
            <a:r>
              <a:rPr lang="en-US" sz="2400" dirty="0">
                <a:latin typeface="Corbel" panose="020B0503020204020204" pitchFamily="34" charset="0"/>
                <a:cs typeface="Arial" panose="020B0604020202020204" pitchFamily="34" charset="0"/>
              </a:rPr>
              <a:t> </a:t>
            </a:r>
            <a:r>
              <a:rPr lang="en-US" sz="2400" i="1" dirty="0">
                <a:latin typeface="Corbel" panose="020B0503020204020204" pitchFamily="34" charset="0"/>
                <a:cs typeface="Arial" panose="020B0604020202020204" pitchFamily="34" charset="0"/>
              </a:rPr>
              <a:t>demand</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terhadap</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bahan</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bakar</a:t>
            </a:r>
            <a:r>
              <a:rPr lang="en-US" sz="2400" dirty="0">
                <a:latin typeface="Corbel" panose="020B0503020204020204" pitchFamily="34" charset="0"/>
                <a:cs typeface="Arial" panose="020B0604020202020204" pitchFamily="34" charset="0"/>
              </a:rPr>
              <a:t> Solar yang </a:t>
            </a:r>
            <a:r>
              <a:rPr lang="en-US" sz="2400" dirty="0" err="1">
                <a:latin typeface="Corbel" panose="020B0503020204020204" pitchFamily="34" charset="0"/>
                <a:cs typeface="Arial" panose="020B0604020202020204" pitchFamily="34" charset="0"/>
              </a:rPr>
              <a:t>menyebabkan</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penyerapan</a:t>
            </a:r>
            <a:r>
              <a:rPr lang="en-US" sz="2400" dirty="0">
                <a:latin typeface="Corbel" panose="020B0503020204020204" pitchFamily="34" charset="0"/>
                <a:cs typeface="Arial" panose="020B0604020202020204" pitchFamily="34" charset="0"/>
              </a:rPr>
              <a:t> Biodiesel juga </a:t>
            </a:r>
            <a:r>
              <a:rPr lang="en-US" sz="2400" dirty="0" err="1">
                <a:latin typeface="Corbel" panose="020B0503020204020204" pitchFamily="34" charset="0"/>
                <a:cs typeface="Arial" panose="020B0604020202020204" pitchFamily="34" charset="0"/>
              </a:rPr>
              <a:t>mengalami</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penurunan</a:t>
            </a:r>
            <a:r>
              <a:rPr lang="en-US" sz="2400" dirty="0">
                <a:latin typeface="Corbel" panose="020B0503020204020204" pitchFamily="34" charset="0"/>
                <a:cs typeface="Arial" panose="020B0604020202020204" pitchFamily="34" charset="0"/>
              </a:rPr>
              <a:t> yang </a:t>
            </a:r>
            <a:r>
              <a:rPr lang="en-US" sz="2400" dirty="0" err="1">
                <a:latin typeface="Corbel" panose="020B0503020204020204" pitchFamily="34" charset="0"/>
                <a:cs typeface="Arial" panose="020B0604020202020204" pitchFamily="34" charset="0"/>
              </a:rPr>
              <a:t>cukup</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signifikan</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terutama</a:t>
            </a:r>
            <a:r>
              <a:rPr lang="en-US" sz="2400" dirty="0">
                <a:latin typeface="Corbel" panose="020B0503020204020204" pitchFamily="34" charset="0"/>
                <a:cs typeface="Arial" panose="020B0604020202020204" pitchFamily="34" charset="0"/>
              </a:rPr>
              <a:t> di </a:t>
            </a:r>
            <a:r>
              <a:rPr lang="en-US" sz="2400" dirty="0" err="1">
                <a:latin typeface="Corbel" panose="020B0503020204020204" pitchFamily="34" charset="0"/>
                <a:cs typeface="Arial" panose="020B0604020202020204" pitchFamily="34" charset="0"/>
              </a:rPr>
              <a:t>awal</a:t>
            </a:r>
            <a:r>
              <a:rPr lang="en-US" sz="2400" dirty="0">
                <a:latin typeface="Corbel" panose="020B0503020204020204" pitchFamily="34" charset="0"/>
                <a:cs typeface="Arial" panose="020B0604020202020204" pitchFamily="34" charset="0"/>
              </a:rPr>
              <a:t> masa pandemic.</a:t>
            </a:r>
          </a:p>
          <a:p>
            <a:pPr algn="just">
              <a:spcAft>
                <a:spcPts val="1800"/>
              </a:spcAft>
            </a:pPr>
            <a:r>
              <a:rPr lang="en-US" sz="2400" dirty="0" err="1">
                <a:latin typeface="Corbel" panose="020B0503020204020204" pitchFamily="34" charset="0"/>
                <a:cs typeface="Arial" panose="020B0604020202020204" pitchFamily="34" charset="0"/>
              </a:rPr>
              <a:t>Penonaktifan</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pabrik</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sementara</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untuk</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desinfeksi</a:t>
            </a:r>
            <a:r>
              <a:rPr lang="en-US" sz="2400" dirty="0">
                <a:latin typeface="Corbel" panose="020B0503020204020204" pitchFamily="34" charset="0"/>
                <a:cs typeface="Arial" panose="020B0604020202020204" pitchFamily="34" charset="0"/>
              </a:rPr>
              <a:t> pada </a:t>
            </a:r>
            <a:r>
              <a:rPr lang="en-US" sz="2400" dirty="0" err="1">
                <a:latin typeface="Corbel" panose="020B0503020204020204" pitchFamily="34" charset="0"/>
                <a:cs typeface="Arial" panose="020B0604020202020204" pitchFamily="34" charset="0"/>
              </a:rPr>
              <a:t>beberapa</a:t>
            </a:r>
            <a:r>
              <a:rPr lang="en-US" sz="2400" dirty="0">
                <a:latin typeface="Corbel" panose="020B0503020204020204" pitchFamily="34" charset="0"/>
                <a:cs typeface="Arial" panose="020B0604020202020204" pitchFamily="34" charset="0"/>
              </a:rPr>
              <a:t> BU BBN, </a:t>
            </a:r>
            <a:r>
              <a:rPr lang="en-US" sz="2400" dirty="0" err="1">
                <a:latin typeface="Corbel" panose="020B0503020204020204" pitchFamily="34" charset="0"/>
                <a:cs typeface="Arial" panose="020B0604020202020204" pitchFamily="34" charset="0"/>
              </a:rPr>
              <a:t>sehingga</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terhambatnya</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penyaluran</a:t>
            </a:r>
            <a:r>
              <a:rPr lang="en-US" sz="2400" dirty="0">
                <a:latin typeface="Corbel" panose="020B0503020204020204" pitchFamily="34" charset="0"/>
                <a:cs typeface="Arial" panose="020B0604020202020204" pitchFamily="34" charset="0"/>
              </a:rPr>
              <a:t> Biodiesel pada </a:t>
            </a:r>
            <a:r>
              <a:rPr lang="en-US" sz="2400" dirty="0" err="1">
                <a:latin typeface="Corbel" panose="020B0503020204020204" pitchFamily="34" charset="0"/>
                <a:cs typeface="Arial" panose="020B0604020202020204" pitchFamily="34" charset="0"/>
              </a:rPr>
              <a:t>beberapa</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titik</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serah</a:t>
            </a:r>
            <a:r>
              <a:rPr lang="en-US" sz="2400" dirty="0">
                <a:latin typeface="Corbel" panose="020B0503020204020204" pitchFamily="34" charset="0"/>
                <a:cs typeface="Arial" panose="020B0604020202020204" pitchFamily="34" charset="0"/>
              </a:rPr>
              <a:t>.</a:t>
            </a:r>
          </a:p>
          <a:p>
            <a:pPr algn="just">
              <a:spcAft>
                <a:spcPts val="1800"/>
              </a:spcAft>
            </a:pPr>
            <a:r>
              <a:rPr lang="en-US" sz="2400" dirty="0" err="1">
                <a:latin typeface="Corbel" panose="020B0503020204020204" pitchFamily="34" charset="0"/>
                <a:cs typeface="Arial" panose="020B0604020202020204" pitchFamily="34" charset="0"/>
              </a:rPr>
              <a:t>Terhambatnya</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pelaksanaan</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komisioning</a:t>
            </a:r>
            <a:r>
              <a:rPr lang="en-US" sz="2400" dirty="0">
                <a:latin typeface="Corbel" panose="020B0503020204020204" pitchFamily="34" charset="0"/>
                <a:cs typeface="Arial" panose="020B0604020202020204" pitchFamily="34" charset="0"/>
              </a:rPr>
              <a:t> dan </a:t>
            </a:r>
            <a:r>
              <a:rPr lang="en-US" sz="2400" dirty="0" err="1">
                <a:latin typeface="Corbel" panose="020B0503020204020204" pitchFamily="34" charset="0"/>
                <a:cs typeface="Arial" panose="020B0604020202020204" pitchFamily="34" charset="0"/>
              </a:rPr>
              <a:t>penggunaan</a:t>
            </a:r>
            <a:r>
              <a:rPr lang="en-US" sz="2400" dirty="0">
                <a:latin typeface="Corbel" panose="020B0503020204020204" pitchFamily="34" charset="0"/>
                <a:cs typeface="Arial" panose="020B0604020202020204" pitchFamily="34" charset="0"/>
              </a:rPr>
              <a:t> shore terminal Balikpapan </a:t>
            </a:r>
            <a:r>
              <a:rPr lang="en-US" sz="2400" dirty="0" err="1">
                <a:latin typeface="Corbel" panose="020B0503020204020204" pitchFamily="34" charset="0"/>
                <a:cs typeface="Arial" panose="020B0604020202020204" pitchFamily="34" charset="0"/>
              </a:rPr>
              <a:t>sebagai</a:t>
            </a:r>
            <a:r>
              <a:rPr lang="en-US" sz="2400" dirty="0">
                <a:latin typeface="Corbel" panose="020B0503020204020204" pitchFamily="34" charset="0"/>
                <a:cs typeface="Arial" panose="020B0604020202020204" pitchFamily="34" charset="0"/>
              </a:rPr>
              <a:t> salah </a:t>
            </a:r>
            <a:r>
              <a:rPr lang="en-US" sz="2400" dirty="0" err="1">
                <a:latin typeface="Corbel" panose="020B0503020204020204" pitchFamily="34" charset="0"/>
                <a:cs typeface="Arial" panose="020B0604020202020204" pitchFamily="34" charset="0"/>
              </a:rPr>
              <a:t>satu</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fasilitas</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distribusi</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secara</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konsinyasi</a:t>
            </a:r>
            <a:r>
              <a:rPr lang="en-US" sz="2400" dirty="0">
                <a:latin typeface="Corbel" panose="020B0503020204020204" pitchFamily="34" charset="0"/>
                <a:cs typeface="Arial" panose="020B0604020202020204" pitchFamily="34" charset="0"/>
              </a:rPr>
              <a:t> di </a:t>
            </a:r>
            <a:r>
              <a:rPr lang="en-US" sz="2400" dirty="0" err="1">
                <a:latin typeface="Corbel" panose="020B0503020204020204" pitchFamily="34" charset="0"/>
                <a:cs typeface="Arial" panose="020B0604020202020204" pitchFamily="34" charset="0"/>
              </a:rPr>
              <a:t>Pertamina</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khususnya</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untuk</a:t>
            </a:r>
            <a:r>
              <a:rPr lang="en-US" sz="2400" dirty="0">
                <a:latin typeface="Corbel" panose="020B0503020204020204" pitchFamily="34" charset="0"/>
                <a:cs typeface="Arial" panose="020B0604020202020204" pitchFamily="34" charset="0"/>
              </a:rPr>
              <a:t> Wilayah Timur Indonesia. </a:t>
            </a:r>
          </a:p>
          <a:p>
            <a:pPr algn="just">
              <a:spcAft>
                <a:spcPts val="1800"/>
              </a:spcAft>
            </a:pPr>
            <a:r>
              <a:rPr lang="en-US" sz="2400" dirty="0" err="1">
                <a:latin typeface="Corbel" panose="020B0503020204020204" pitchFamily="34" charset="0"/>
                <a:cs typeface="Arial" panose="020B0604020202020204" pitchFamily="34" charset="0"/>
              </a:rPr>
              <a:t>Terhambatnya</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komisioning</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perluasan</a:t>
            </a:r>
            <a:r>
              <a:rPr lang="en-US" sz="2400" dirty="0">
                <a:latin typeface="Corbel" panose="020B0503020204020204" pitchFamily="34" charset="0"/>
                <a:cs typeface="Arial" panose="020B0604020202020204" pitchFamily="34" charset="0"/>
              </a:rPr>
              <a:t> </a:t>
            </a:r>
            <a:r>
              <a:rPr lang="en-US" sz="2400" dirty="0" err="1">
                <a:latin typeface="Corbel" panose="020B0503020204020204" pitchFamily="34" charset="0"/>
                <a:cs typeface="Arial" panose="020B0604020202020204" pitchFamily="34" charset="0"/>
              </a:rPr>
              <a:t>pabrik</a:t>
            </a:r>
            <a:r>
              <a:rPr lang="en-US" sz="2400" dirty="0">
                <a:latin typeface="Corbel" panose="020B0503020204020204" pitchFamily="34" charset="0"/>
                <a:cs typeface="Arial" panose="020B0604020202020204" pitchFamily="34" charset="0"/>
              </a:rPr>
              <a:t> BU BBN.</a:t>
            </a:r>
          </a:p>
        </p:txBody>
      </p:sp>
      <p:pic>
        <p:nvPicPr>
          <p:cNvPr id="20482" name="Picture 2" descr="About Covid - 19">
            <a:extLst>
              <a:ext uri="{FF2B5EF4-FFF2-40B4-BE49-F238E27FC236}">
                <a16:creationId xmlns:a16="http://schemas.microsoft.com/office/drawing/2014/main" xmlns="" id="{128B678E-349C-47E2-8C06-575C72C908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78" r="14479" b="25079"/>
          <a:stretch/>
        </p:blipFill>
        <p:spPr bwMode="auto">
          <a:xfrm>
            <a:off x="10019799" y="4951192"/>
            <a:ext cx="952176" cy="100095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xmlns="" id="{DD821BC6-3E0D-4C07-A481-9E9787987DC3}"/>
              </a:ext>
            </a:extLst>
          </p:cNvPr>
          <p:cNvGrpSpPr/>
          <p:nvPr/>
        </p:nvGrpSpPr>
        <p:grpSpPr>
          <a:xfrm>
            <a:off x="583322" y="1509700"/>
            <a:ext cx="347472" cy="347472"/>
            <a:chOff x="580129" y="1509700"/>
            <a:chExt cx="347472" cy="347472"/>
          </a:xfrm>
        </p:grpSpPr>
        <p:sp>
          <p:nvSpPr>
            <p:cNvPr id="10" name="Oval 9">
              <a:extLst>
                <a:ext uri="{FF2B5EF4-FFF2-40B4-BE49-F238E27FC236}">
                  <a16:creationId xmlns:a16="http://schemas.microsoft.com/office/drawing/2014/main" xmlns="" id="{7A44B2C7-62F1-4613-9452-F17F7467BFBA}"/>
                </a:ext>
              </a:extLst>
            </p:cNvPr>
            <p:cNvSpPr>
              <a:spLocks noChangeAspect="1"/>
            </p:cNvSpPr>
            <p:nvPr/>
          </p:nvSpPr>
          <p:spPr>
            <a:xfrm>
              <a:off x="580129" y="1509700"/>
              <a:ext cx="347472" cy="347472"/>
            </a:xfrm>
            <a:prstGeom prst="ellipse">
              <a:avLst/>
            </a:prstGeom>
            <a:solidFill>
              <a:schemeClr val="bg1"/>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484" name="Picture 4" descr="MARI BERSATU MELAWAN COVID 19">
              <a:extLst>
                <a:ext uri="{FF2B5EF4-FFF2-40B4-BE49-F238E27FC236}">
                  <a16:creationId xmlns:a16="http://schemas.microsoft.com/office/drawing/2014/main" xmlns="" id="{2FA73171-4525-4D0B-89F0-696FF3D6BD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600" t="43779" r="57846" b="25587"/>
            <a:stretch/>
          </p:blipFill>
          <p:spPr bwMode="auto">
            <a:xfrm>
              <a:off x="618387" y="1557162"/>
              <a:ext cx="249184"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xmlns="" id="{36CE248C-E094-4A94-A9FC-6AFE1E0634BA}"/>
              </a:ext>
            </a:extLst>
          </p:cNvPr>
          <p:cNvGrpSpPr/>
          <p:nvPr/>
        </p:nvGrpSpPr>
        <p:grpSpPr>
          <a:xfrm>
            <a:off x="583322" y="2819842"/>
            <a:ext cx="347472" cy="347472"/>
            <a:chOff x="580129" y="1509700"/>
            <a:chExt cx="347472" cy="347472"/>
          </a:xfrm>
        </p:grpSpPr>
        <p:sp>
          <p:nvSpPr>
            <p:cNvPr id="45" name="Oval 44">
              <a:extLst>
                <a:ext uri="{FF2B5EF4-FFF2-40B4-BE49-F238E27FC236}">
                  <a16:creationId xmlns:a16="http://schemas.microsoft.com/office/drawing/2014/main" xmlns="" id="{52A5E7CB-18F8-4033-8B2E-FD21818C163D}"/>
                </a:ext>
              </a:extLst>
            </p:cNvPr>
            <p:cNvSpPr>
              <a:spLocks noChangeAspect="1"/>
            </p:cNvSpPr>
            <p:nvPr/>
          </p:nvSpPr>
          <p:spPr>
            <a:xfrm>
              <a:off x="580129" y="1509700"/>
              <a:ext cx="347472" cy="347472"/>
            </a:xfrm>
            <a:prstGeom prst="ellipse">
              <a:avLst/>
            </a:prstGeom>
            <a:solidFill>
              <a:schemeClr val="bg1"/>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6" name="Picture 4" descr="MARI BERSATU MELAWAN COVID 19">
              <a:extLst>
                <a:ext uri="{FF2B5EF4-FFF2-40B4-BE49-F238E27FC236}">
                  <a16:creationId xmlns:a16="http://schemas.microsoft.com/office/drawing/2014/main" xmlns="" id="{88884AD9-4B40-48A0-9227-40F8DDEF1C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600" t="43779" r="57846" b="25587"/>
            <a:stretch/>
          </p:blipFill>
          <p:spPr bwMode="auto">
            <a:xfrm>
              <a:off x="618387" y="1557162"/>
              <a:ext cx="249184"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a:extLst>
              <a:ext uri="{FF2B5EF4-FFF2-40B4-BE49-F238E27FC236}">
                <a16:creationId xmlns:a16="http://schemas.microsoft.com/office/drawing/2014/main" xmlns="" id="{3B593B7B-966C-4DE2-82AE-1B877BCA298B}"/>
              </a:ext>
            </a:extLst>
          </p:cNvPr>
          <p:cNvGrpSpPr/>
          <p:nvPr/>
        </p:nvGrpSpPr>
        <p:grpSpPr>
          <a:xfrm>
            <a:off x="583322" y="3777787"/>
            <a:ext cx="347472" cy="347472"/>
            <a:chOff x="580129" y="1509700"/>
            <a:chExt cx="347472" cy="347472"/>
          </a:xfrm>
        </p:grpSpPr>
        <p:sp>
          <p:nvSpPr>
            <p:cNvPr id="48" name="Oval 47">
              <a:extLst>
                <a:ext uri="{FF2B5EF4-FFF2-40B4-BE49-F238E27FC236}">
                  <a16:creationId xmlns:a16="http://schemas.microsoft.com/office/drawing/2014/main" xmlns="" id="{62A897A5-82CE-48BE-95FB-560B44F925BE}"/>
                </a:ext>
              </a:extLst>
            </p:cNvPr>
            <p:cNvSpPr>
              <a:spLocks noChangeAspect="1"/>
            </p:cNvSpPr>
            <p:nvPr/>
          </p:nvSpPr>
          <p:spPr>
            <a:xfrm>
              <a:off x="580129" y="1509700"/>
              <a:ext cx="347472" cy="347472"/>
            </a:xfrm>
            <a:prstGeom prst="ellipse">
              <a:avLst/>
            </a:prstGeom>
            <a:solidFill>
              <a:schemeClr val="bg1"/>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9" name="Picture 4" descr="MARI BERSATU MELAWAN COVID 19">
              <a:extLst>
                <a:ext uri="{FF2B5EF4-FFF2-40B4-BE49-F238E27FC236}">
                  <a16:creationId xmlns:a16="http://schemas.microsoft.com/office/drawing/2014/main" xmlns="" id="{029FE608-9EA1-4D02-BB14-1E2542BBBA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600" t="43779" r="57846" b="25587"/>
            <a:stretch/>
          </p:blipFill>
          <p:spPr bwMode="auto">
            <a:xfrm>
              <a:off x="618387" y="1557162"/>
              <a:ext cx="249184"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a:extLst>
              <a:ext uri="{FF2B5EF4-FFF2-40B4-BE49-F238E27FC236}">
                <a16:creationId xmlns:a16="http://schemas.microsoft.com/office/drawing/2014/main" xmlns="" id="{E33248CF-938A-4811-A9C0-B09892E6D08B}"/>
              </a:ext>
            </a:extLst>
          </p:cNvPr>
          <p:cNvGrpSpPr/>
          <p:nvPr/>
        </p:nvGrpSpPr>
        <p:grpSpPr>
          <a:xfrm>
            <a:off x="583322" y="5022822"/>
            <a:ext cx="347472" cy="347472"/>
            <a:chOff x="580129" y="1509700"/>
            <a:chExt cx="347472" cy="347472"/>
          </a:xfrm>
        </p:grpSpPr>
        <p:sp>
          <p:nvSpPr>
            <p:cNvPr id="51" name="Oval 50">
              <a:extLst>
                <a:ext uri="{FF2B5EF4-FFF2-40B4-BE49-F238E27FC236}">
                  <a16:creationId xmlns:a16="http://schemas.microsoft.com/office/drawing/2014/main" xmlns="" id="{532CD455-218A-49C3-93C3-608A518E1E3D}"/>
                </a:ext>
              </a:extLst>
            </p:cNvPr>
            <p:cNvSpPr>
              <a:spLocks noChangeAspect="1"/>
            </p:cNvSpPr>
            <p:nvPr/>
          </p:nvSpPr>
          <p:spPr>
            <a:xfrm>
              <a:off x="580129" y="1509700"/>
              <a:ext cx="347472" cy="347472"/>
            </a:xfrm>
            <a:prstGeom prst="ellipse">
              <a:avLst/>
            </a:prstGeom>
            <a:solidFill>
              <a:schemeClr val="bg1"/>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2" name="Picture 4" descr="MARI BERSATU MELAWAN COVID 19">
              <a:extLst>
                <a:ext uri="{FF2B5EF4-FFF2-40B4-BE49-F238E27FC236}">
                  <a16:creationId xmlns:a16="http://schemas.microsoft.com/office/drawing/2014/main" xmlns="" id="{EB7F8F93-5053-4BB6-A4F6-3AAAEFA31C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600" t="43779" r="57846" b="25587"/>
            <a:stretch/>
          </p:blipFill>
          <p:spPr bwMode="auto">
            <a:xfrm>
              <a:off x="618387" y="1557162"/>
              <a:ext cx="249184" cy="2743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73559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8A97ED1-CD54-423C-8BC2-DF4D29CA630D}"/>
              </a:ext>
            </a:extLst>
          </p:cNvPr>
          <p:cNvSpPr/>
          <p:nvPr/>
        </p:nvSpPr>
        <p:spPr>
          <a:xfrm>
            <a:off x="0" y="1"/>
            <a:ext cx="2438400" cy="1800358"/>
          </a:xfrm>
          <a:prstGeom prst="rect">
            <a:avLst/>
          </a:prstGeom>
          <a:solidFill>
            <a:srgbClr val="063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EDB174E0-BC06-48A7-AB84-89AFAADFCD3D}"/>
              </a:ext>
            </a:extLst>
          </p:cNvPr>
          <p:cNvSpPr/>
          <p:nvPr/>
        </p:nvSpPr>
        <p:spPr>
          <a:xfrm>
            <a:off x="2438400" y="1"/>
            <a:ext cx="2438400" cy="1800358"/>
          </a:xfrm>
          <a:prstGeom prst="rect">
            <a:avLst/>
          </a:prstGeom>
          <a:solidFill>
            <a:srgbClr val="063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E4804C6B-74AA-4D2C-86F2-4E4D29997C4E}"/>
              </a:ext>
            </a:extLst>
          </p:cNvPr>
          <p:cNvSpPr/>
          <p:nvPr/>
        </p:nvSpPr>
        <p:spPr>
          <a:xfrm>
            <a:off x="4876800" y="1"/>
            <a:ext cx="2438400" cy="1800358"/>
          </a:xfrm>
          <a:prstGeom prst="rect">
            <a:avLst/>
          </a:prstGeom>
          <a:solidFill>
            <a:srgbClr val="063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0B0669BB-D57A-4A31-8FF0-6B37AFCE10AB}"/>
              </a:ext>
            </a:extLst>
          </p:cNvPr>
          <p:cNvSpPr/>
          <p:nvPr/>
        </p:nvSpPr>
        <p:spPr>
          <a:xfrm>
            <a:off x="7315200" y="1"/>
            <a:ext cx="2438400" cy="1800358"/>
          </a:xfrm>
          <a:prstGeom prst="rect">
            <a:avLst/>
          </a:prstGeom>
          <a:solidFill>
            <a:srgbClr val="063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E2256B5B-49A0-474F-9F17-42A555C0F783}"/>
              </a:ext>
            </a:extLst>
          </p:cNvPr>
          <p:cNvSpPr/>
          <p:nvPr/>
        </p:nvSpPr>
        <p:spPr>
          <a:xfrm>
            <a:off x="9753600" y="1"/>
            <a:ext cx="2438400" cy="1800358"/>
          </a:xfrm>
          <a:prstGeom prst="rect">
            <a:avLst/>
          </a:prstGeom>
          <a:solidFill>
            <a:srgbClr val="063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xmlns="" id="{18BBA082-B2F2-4256-A561-A751E08D4D31}"/>
              </a:ext>
            </a:extLst>
          </p:cNvPr>
          <p:cNvSpPr txBox="1">
            <a:spLocks/>
          </p:cNvSpPr>
          <p:nvPr/>
        </p:nvSpPr>
        <p:spPr>
          <a:xfrm>
            <a:off x="0" y="365125"/>
            <a:ext cx="12192000" cy="635001"/>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rPr>
              <a:t>Rencana</a:t>
            </a:r>
            <a:r>
              <a:rPr lang="en-US" b="1" dirty="0">
                <a:solidFill>
                  <a:schemeClr val="bg1"/>
                </a:solidFill>
              </a:rPr>
              <a:t> </a:t>
            </a:r>
            <a:r>
              <a:rPr lang="en-US" b="1" dirty="0" err="1">
                <a:solidFill>
                  <a:schemeClr val="bg1"/>
                </a:solidFill>
              </a:rPr>
              <a:t>Strategis</a:t>
            </a:r>
            <a:r>
              <a:rPr lang="en-US" b="1" dirty="0">
                <a:solidFill>
                  <a:schemeClr val="bg1"/>
                </a:solidFill>
              </a:rPr>
              <a:t> </a:t>
            </a:r>
            <a:r>
              <a:rPr lang="en-US" b="1" dirty="0" err="1">
                <a:solidFill>
                  <a:schemeClr val="bg1"/>
                </a:solidFill>
              </a:rPr>
              <a:t>Pengembangan</a:t>
            </a:r>
            <a:r>
              <a:rPr lang="en-US" b="1" dirty="0">
                <a:solidFill>
                  <a:schemeClr val="bg1"/>
                </a:solidFill>
              </a:rPr>
              <a:t> BBN</a:t>
            </a:r>
          </a:p>
        </p:txBody>
      </p:sp>
      <p:grpSp>
        <p:nvGrpSpPr>
          <p:cNvPr id="8" name="Group 7">
            <a:extLst>
              <a:ext uri="{FF2B5EF4-FFF2-40B4-BE49-F238E27FC236}">
                <a16:creationId xmlns:a16="http://schemas.microsoft.com/office/drawing/2014/main" xmlns="" id="{92F11593-193C-4DC1-A7F4-92266FB77957}"/>
              </a:ext>
            </a:extLst>
          </p:cNvPr>
          <p:cNvGrpSpPr/>
          <p:nvPr/>
        </p:nvGrpSpPr>
        <p:grpSpPr>
          <a:xfrm>
            <a:off x="0" y="3439509"/>
            <a:ext cx="12192000" cy="3428649"/>
            <a:chOff x="0" y="3439509"/>
            <a:chExt cx="12192000" cy="3428649"/>
          </a:xfrm>
        </p:grpSpPr>
        <p:sp>
          <p:nvSpPr>
            <p:cNvPr id="9" name="Rectangle 8">
              <a:extLst>
                <a:ext uri="{FF2B5EF4-FFF2-40B4-BE49-F238E27FC236}">
                  <a16:creationId xmlns:a16="http://schemas.microsoft.com/office/drawing/2014/main" xmlns="" id="{6B13E148-CD22-4873-B000-6F04AB0556DA}"/>
                </a:ext>
              </a:extLst>
            </p:cNvPr>
            <p:cNvSpPr/>
            <p:nvPr/>
          </p:nvSpPr>
          <p:spPr>
            <a:xfrm>
              <a:off x="0" y="3439509"/>
              <a:ext cx="2438400" cy="3418489"/>
            </a:xfrm>
            <a:prstGeom prst="rect">
              <a:avLst/>
            </a:prstGeom>
            <a:solidFill>
              <a:srgbClr val="F7935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lstStyle/>
            <a:p>
              <a:pPr algn="just">
                <a:lnSpc>
                  <a:spcPct val="80000"/>
                </a:lnSpc>
                <a:spcAft>
                  <a:spcPts val="1200"/>
                </a:spcAft>
              </a:pPr>
              <a:r>
                <a:rPr lang="en-US" sz="1400" b="1" dirty="0" err="1">
                  <a:solidFill>
                    <a:schemeClr val="bg2">
                      <a:lumMod val="10000"/>
                    </a:schemeClr>
                  </a:solidFill>
                </a:rPr>
                <a:t>Memastikan</a:t>
              </a:r>
              <a:r>
                <a:rPr lang="en-US" sz="1400" b="1" dirty="0">
                  <a:solidFill>
                    <a:schemeClr val="bg2">
                      <a:lumMod val="10000"/>
                    </a:schemeClr>
                  </a:solidFill>
                </a:rPr>
                <a:t> Program B30 </a:t>
              </a:r>
              <a:r>
                <a:rPr lang="en-US" sz="1400" b="1" dirty="0" err="1">
                  <a:solidFill>
                    <a:schemeClr val="bg2">
                      <a:lumMod val="10000"/>
                    </a:schemeClr>
                  </a:solidFill>
                </a:rPr>
                <a:t>berjalan</a:t>
              </a:r>
              <a:r>
                <a:rPr lang="en-US" sz="1400" b="1" dirty="0">
                  <a:solidFill>
                    <a:schemeClr val="bg2">
                      <a:lumMod val="10000"/>
                    </a:schemeClr>
                  </a:solidFill>
                </a:rPr>
                <a:t> </a:t>
              </a:r>
              <a:r>
                <a:rPr lang="en-US" sz="1400" b="1" dirty="0" err="1">
                  <a:solidFill>
                    <a:schemeClr val="bg2">
                      <a:lumMod val="10000"/>
                    </a:schemeClr>
                  </a:solidFill>
                </a:rPr>
                <a:t>sesuai</a:t>
              </a:r>
              <a:r>
                <a:rPr lang="en-US" sz="1400" b="1" dirty="0">
                  <a:solidFill>
                    <a:schemeClr val="bg2">
                      <a:lumMod val="10000"/>
                    </a:schemeClr>
                  </a:solidFill>
                </a:rPr>
                <a:t> target</a:t>
              </a:r>
            </a:p>
            <a:p>
              <a:pPr marL="116205" indent="-116205">
                <a:lnSpc>
                  <a:spcPct val="90000"/>
                </a:lnSpc>
                <a:spcAft>
                  <a:spcPts val="600"/>
                </a:spcAft>
                <a:buFont typeface="Arial" pitchFamily="34" charset="0"/>
                <a:buChar char="•"/>
              </a:pPr>
              <a:r>
                <a:rPr lang="en-US" sz="1400" dirty="0" err="1">
                  <a:solidFill>
                    <a:schemeClr val="bg2">
                      <a:lumMod val="10000"/>
                    </a:schemeClr>
                  </a:solidFill>
                </a:rPr>
                <a:t>Melakukan</a:t>
              </a:r>
              <a:r>
                <a:rPr lang="en-US" sz="1400" dirty="0">
                  <a:solidFill>
                    <a:schemeClr val="bg2">
                      <a:lumMod val="10000"/>
                    </a:schemeClr>
                  </a:solidFill>
                </a:rPr>
                <a:t> </a:t>
              </a:r>
              <a:r>
                <a:rPr lang="en-US" sz="1400" dirty="0" err="1">
                  <a:solidFill>
                    <a:schemeClr val="bg2">
                      <a:lumMod val="10000"/>
                    </a:schemeClr>
                  </a:solidFill>
                </a:rPr>
                <a:t>monev</a:t>
              </a:r>
              <a:r>
                <a:rPr lang="en-US" sz="1400" dirty="0">
                  <a:solidFill>
                    <a:schemeClr val="bg2">
                      <a:lumMod val="10000"/>
                    </a:schemeClr>
                  </a:solidFill>
                </a:rPr>
                <a:t> </a:t>
              </a:r>
              <a:r>
                <a:rPr lang="en-US" sz="1400" dirty="0" err="1">
                  <a:solidFill>
                    <a:schemeClr val="bg2">
                      <a:lumMod val="10000"/>
                    </a:schemeClr>
                  </a:solidFill>
                </a:rPr>
                <a:t>secara</a:t>
              </a:r>
              <a:r>
                <a:rPr lang="en-US" sz="1400" dirty="0">
                  <a:solidFill>
                    <a:schemeClr val="bg2">
                      <a:lumMod val="10000"/>
                    </a:schemeClr>
                  </a:solidFill>
                </a:rPr>
                <a:t> </a:t>
              </a:r>
              <a:r>
                <a:rPr lang="en-US" sz="1400" dirty="0" err="1">
                  <a:solidFill>
                    <a:schemeClr val="bg2">
                      <a:lumMod val="10000"/>
                    </a:schemeClr>
                  </a:solidFill>
                </a:rPr>
                <a:t>ketat</a:t>
              </a:r>
              <a:r>
                <a:rPr lang="en-US" sz="1400" dirty="0">
                  <a:solidFill>
                    <a:schemeClr val="bg2">
                      <a:lumMod val="10000"/>
                    </a:schemeClr>
                  </a:solidFill>
                </a:rPr>
                <a:t>.</a:t>
              </a:r>
            </a:p>
            <a:p>
              <a:pPr marL="116205" indent="-116205">
                <a:lnSpc>
                  <a:spcPct val="90000"/>
                </a:lnSpc>
                <a:spcAft>
                  <a:spcPts val="600"/>
                </a:spcAft>
                <a:buFont typeface="Arial" pitchFamily="34" charset="0"/>
                <a:buChar char="•"/>
              </a:pPr>
              <a:r>
                <a:rPr lang="en-US" sz="1400" dirty="0" err="1">
                  <a:solidFill>
                    <a:schemeClr val="bg2">
                      <a:lumMod val="10000"/>
                    </a:schemeClr>
                  </a:solidFill>
                </a:rPr>
                <a:t>Fasilitasi</a:t>
              </a:r>
              <a:r>
                <a:rPr lang="en-US" sz="1400" dirty="0">
                  <a:solidFill>
                    <a:schemeClr val="bg2">
                      <a:lumMod val="10000"/>
                    </a:schemeClr>
                  </a:solidFill>
                </a:rPr>
                <a:t> debottlenecking di </a:t>
              </a:r>
              <a:r>
                <a:rPr lang="en-US" sz="1400" dirty="0" err="1">
                  <a:solidFill>
                    <a:schemeClr val="bg2">
                      <a:lumMod val="10000"/>
                    </a:schemeClr>
                  </a:solidFill>
                </a:rPr>
                <a:t>lapangan</a:t>
              </a:r>
              <a:r>
                <a:rPr lang="en-US" sz="1400" dirty="0">
                  <a:solidFill>
                    <a:schemeClr val="bg2">
                      <a:lumMod val="10000"/>
                    </a:schemeClr>
                  </a:solidFill>
                </a:rPr>
                <a:t>.</a:t>
              </a:r>
            </a:p>
            <a:p>
              <a:pPr marL="116205" indent="-116205">
                <a:lnSpc>
                  <a:spcPct val="90000"/>
                </a:lnSpc>
                <a:spcAft>
                  <a:spcPts val="600"/>
                </a:spcAft>
                <a:buFont typeface="Arial" pitchFamily="34" charset="0"/>
                <a:buChar char="•"/>
              </a:pPr>
              <a:r>
                <a:rPr lang="id-ID" altLang="en-US" sz="1400" dirty="0" err="1">
                  <a:solidFill>
                    <a:schemeClr val="bg2">
                      <a:lumMod val="10000"/>
                    </a:schemeClr>
                  </a:solidFill>
                </a:rPr>
                <a:t>P</a:t>
              </a:r>
              <a:r>
                <a:rPr lang="en-US" sz="1400" dirty="0" err="1">
                  <a:solidFill>
                    <a:schemeClr val="bg2">
                      <a:lumMod val="10000"/>
                    </a:schemeClr>
                  </a:solidFill>
                </a:rPr>
                <a:t>eningkatan</a:t>
              </a:r>
              <a:r>
                <a:rPr lang="en-US" sz="1400" dirty="0">
                  <a:solidFill>
                    <a:schemeClr val="bg2">
                      <a:lumMod val="10000"/>
                    </a:schemeClr>
                  </a:solidFill>
                </a:rPr>
                <a:t> </a:t>
              </a:r>
              <a:r>
                <a:rPr lang="en-US" sz="1400" dirty="0" err="1">
                  <a:solidFill>
                    <a:schemeClr val="bg2">
                      <a:lumMod val="10000"/>
                    </a:schemeClr>
                  </a:solidFill>
                </a:rPr>
                <a:t>infrastruktur</a:t>
              </a:r>
              <a:r>
                <a:rPr lang="en-US" sz="1400" dirty="0">
                  <a:solidFill>
                    <a:schemeClr val="bg2">
                      <a:lumMod val="10000"/>
                    </a:schemeClr>
                  </a:solidFill>
                </a:rPr>
                <a:t> </a:t>
              </a:r>
              <a:r>
                <a:rPr lang="en-US" sz="1400" dirty="0" err="1">
                  <a:solidFill>
                    <a:schemeClr val="bg2">
                      <a:lumMod val="10000"/>
                    </a:schemeClr>
                  </a:solidFill>
                </a:rPr>
                <a:t>penunja</a:t>
              </a:r>
              <a:r>
                <a:rPr lang="id-ID" altLang="en-US" sz="1400" dirty="0" err="1">
                  <a:solidFill>
                    <a:schemeClr val="bg2">
                      <a:lumMod val="10000"/>
                    </a:schemeClr>
                  </a:solidFill>
                </a:rPr>
                <a:t>ng</a:t>
              </a:r>
            </a:p>
            <a:p>
              <a:pPr marL="116205" indent="-116205">
                <a:lnSpc>
                  <a:spcPct val="90000"/>
                </a:lnSpc>
                <a:spcAft>
                  <a:spcPts val="600"/>
                </a:spcAft>
                <a:buFont typeface="Arial" pitchFamily="34" charset="0"/>
                <a:buChar char="•"/>
              </a:pPr>
              <a:r>
                <a:rPr lang="id-ID" altLang="en-US" sz="1400" dirty="0" err="1">
                  <a:solidFill>
                    <a:schemeClr val="bg2">
                      <a:lumMod val="10000"/>
                    </a:schemeClr>
                  </a:solidFill>
                </a:rPr>
                <a:t>Memastikan sustainability dari insentif </a:t>
              </a:r>
            </a:p>
          </p:txBody>
        </p:sp>
        <p:sp>
          <p:nvSpPr>
            <p:cNvPr id="10" name="Rectangle 9">
              <a:extLst>
                <a:ext uri="{FF2B5EF4-FFF2-40B4-BE49-F238E27FC236}">
                  <a16:creationId xmlns:a16="http://schemas.microsoft.com/office/drawing/2014/main" xmlns="" id="{68EAC2EA-CE1F-48E8-B3F2-5BF11FE9BD30}"/>
                </a:ext>
              </a:extLst>
            </p:cNvPr>
            <p:cNvSpPr/>
            <p:nvPr/>
          </p:nvSpPr>
          <p:spPr>
            <a:xfrm>
              <a:off x="2438400" y="3439509"/>
              <a:ext cx="2438400" cy="3418489"/>
            </a:xfrm>
            <a:prstGeom prst="rect">
              <a:avLst/>
            </a:prstGeom>
            <a:solidFill>
              <a:srgbClr val="4CC1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45720" numCol="1" spcCol="0" rtlCol="0" fromWordArt="0" anchor="t" anchorCtr="0" forceAA="0" compatLnSpc="1">
              <a:noAutofit/>
            </a:bodyPr>
            <a:lstStyle/>
            <a:p>
              <a:pPr lvl="0">
                <a:lnSpc>
                  <a:spcPct val="80000"/>
                </a:lnSpc>
                <a:defRPr/>
              </a:pPr>
              <a:r>
                <a:rPr lang="en-US" sz="1400" b="1" dirty="0" err="1">
                  <a:solidFill>
                    <a:schemeClr val="bg2">
                      <a:lumMod val="10000"/>
                    </a:schemeClr>
                  </a:solidFill>
                </a:rPr>
                <a:t>Rencana</a:t>
              </a:r>
              <a:r>
                <a:rPr lang="en-US" sz="1400" b="1" dirty="0">
                  <a:solidFill>
                    <a:schemeClr val="bg2">
                      <a:lumMod val="10000"/>
                    </a:schemeClr>
                  </a:solidFill>
                </a:rPr>
                <a:t> </a:t>
              </a:r>
              <a:r>
                <a:rPr lang="en-US" sz="1400" b="1" dirty="0" err="1">
                  <a:solidFill>
                    <a:schemeClr val="bg2">
                      <a:lumMod val="10000"/>
                    </a:schemeClr>
                  </a:solidFill>
                </a:rPr>
                <a:t>Kajian</a:t>
              </a:r>
              <a:r>
                <a:rPr lang="en-US" sz="1400" b="1" dirty="0">
                  <a:solidFill>
                    <a:schemeClr val="bg2">
                      <a:lumMod val="10000"/>
                    </a:schemeClr>
                  </a:solidFill>
                </a:rPr>
                <a:t> Program </a:t>
              </a:r>
              <a:r>
                <a:rPr lang="en-US" sz="1400" b="1" dirty="0" err="1">
                  <a:solidFill>
                    <a:schemeClr val="bg2">
                      <a:lumMod val="10000"/>
                    </a:schemeClr>
                  </a:solidFill>
                </a:rPr>
                <a:t>Pengembangan</a:t>
              </a:r>
              <a:r>
                <a:rPr lang="en-US" sz="1400" b="1" dirty="0">
                  <a:solidFill>
                    <a:schemeClr val="bg2">
                      <a:lumMod val="10000"/>
                    </a:schemeClr>
                  </a:solidFill>
                </a:rPr>
                <a:t> B40 </a:t>
              </a:r>
              <a:r>
                <a:rPr lang="en-US" sz="1400" b="1" dirty="0" err="1">
                  <a:solidFill>
                    <a:schemeClr val="bg2">
                      <a:lumMod val="10000"/>
                    </a:schemeClr>
                  </a:solidFill>
                </a:rPr>
                <a:t>dan</a:t>
              </a:r>
              <a:r>
                <a:rPr lang="en-US" sz="1400" b="1" dirty="0">
                  <a:solidFill>
                    <a:schemeClr val="bg2">
                      <a:lumMod val="10000"/>
                    </a:schemeClr>
                  </a:solidFill>
                </a:rPr>
                <a:t> B50</a:t>
              </a:r>
            </a:p>
            <a:p>
              <a:pPr lvl="0">
                <a:lnSpc>
                  <a:spcPct val="80000"/>
                </a:lnSpc>
                <a:defRPr/>
              </a:pPr>
              <a:endParaRPr lang="en-US" sz="1400" b="1" dirty="0">
                <a:solidFill>
                  <a:schemeClr val="bg2">
                    <a:lumMod val="10000"/>
                  </a:schemeClr>
                </a:solidFill>
              </a:endParaRPr>
            </a:p>
            <a:p>
              <a:pPr marL="116205" indent="-116205" algn="just">
                <a:lnSpc>
                  <a:spcPct val="90000"/>
                </a:lnSpc>
                <a:spcAft>
                  <a:spcPts val="600"/>
                </a:spcAft>
                <a:buFont typeface="Arial" pitchFamily="34" charset="0"/>
                <a:buChar char="•"/>
              </a:pPr>
              <a:r>
                <a:rPr lang="en-US" sz="1400" dirty="0" err="1">
                  <a:solidFill>
                    <a:schemeClr val="bg2">
                      <a:lumMod val="10000"/>
                    </a:schemeClr>
                  </a:solidFill>
                </a:rPr>
                <a:t>Melakukan</a:t>
              </a:r>
              <a:r>
                <a:rPr lang="en-US" sz="1400" dirty="0">
                  <a:solidFill>
                    <a:schemeClr val="bg2">
                      <a:lumMod val="10000"/>
                    </a:schemeClr>
                  </a:solidFill>
                </a:rPr>
                <a:t> </a:t>
              </a:r>
              <a:r>
                <a:rPr lang="en-US" sz="1400" dirty="0" err="1">
                  <a:solidFill>
                    <a:schemeClr val="bg2">
                      <a:lumMod val="10000"/>
                    </a:schemeClr>
                  </a:solidFill>
                </a:rPr>
                <a:t>kajian</a:t>
              </a:r>
              <a:r>
                <a:rPr lang="en-US" sz="1400" dirty="0">
                  <a:solidFill>
                    <a:schemeClr val="bg2">
                      <a:lumMod val="10000"/>
                    </a:schemeClr>
                  </a:solidFill>
                </a:rPr>
                <a:t> </a:t>
              </a:r>
              <a:r>
                <a:rPr lang="en-US" sz="1400" dirty="0" err="1">
                  <a:solidFill>
                    <a:schemeClr val="bg2">
                      <a:lumMod val="10000"/>
                    </a:schemeClr>
                  </a:solidFill>
                </a:rPr>
                <a:t>teknis</a:t>
              </a:r>
              <a:r>
                <a:rPr lang="en-US" sz="1400" dirty="0">
                  <a:solidFill>
                    <a:schemeClr val="bg2">
                      <a:lumMod val="10000"/>
                    </a:schemeClr>
                  </a:solidFill>
                </a:rPr>
                <a:t>  </a:t>
              </a:r>
              <a:r>
                <a:rPr lang="id-ID" altLang="en-US" sz="1400" dirty="0">
                  <a:solidFill>
                    <a:schemeClr val="bg2">
                      <a:lumMod val="10000"/>
                    </a:schemeClr>
                  </a:solidFill>
                </a:rPr>
                <a:t>komposisi campuran untuk B40 dan B50 </a:t>
              </a:r>
            </a:p>
            <a:p>
              <a:pPr marL="116205" indent="-116205" algn="just">
                <a:lnSpc>
                  <a:spcPct val="90000"/>
                </a:lnSpc>
                <a:spcAft>
                  <a:spcPts val="600"/>
                </a:spcAft>
                <a:buFont typeface="Arial" pitchFamily="34" charset="0"/>
                <a:buChar char="•"/>
              </a:pPr>
              <a:r>
                <a:rPr lang="id-ID" altLang="en-US" sz="1400" dirty="0">
                  <a:solidFill>
                    <a:schemeClr val="bg2">
                      <a:lumMod val="10000"/>
                    </a:schemeClr>
                  </a:solidFill>
                </a:rPr>
                <a:t>Kajian ekonomi, </a:t>
              </a:r>
              <a:r>
                <a:rPr lang="en-US" sz="1400" dirty="0" err="1">
                  <a:solidFill>
                    <a:schemeClr val="bg2">
                      <a:lumMod val="10000"/>
                    </a:schemeClr>
                  </a:solidFill>
                </a:rPr>
                <a:t>kesiapan</a:t>
              </a:r>
              <a:r>
                <a:rPr lang="en-US" sz="1400" dirty="0">
                  <a:solidFill>
                    <a:schemeClr val="bg2">
                      <a:lumMod val="10000"/>
                    </a:schemeClr>
                  </a:solidFill>
                </a:rPr>
                <a:t> feedstock dan </a:t>
              </a:r>
              <a:r>
                <a:rPr lang="en-US" sz="1400" dirty="0" err="1">
                  <a:solidFill>
                    <a:schemeClr val="bg2">
                      <a:lumMod val="10000"/>
                    </a:schemeClr>
                  </a:solidFill>
                </a:rPr>
                <a:t>infrastruktur</a:t>
              </a:r>
              <a:r>
                <a:rPr lang="en-US" sz="1400" dirty="0">
                  <a:solidFill>
                    <a:schemeClr val="bg2">
                      <a:lumMod val="10000"/>
                    </a:schemeClr>
                  </a:solidFill>
                </a:rPr>
                <a:t> </a:t>
              </a:r>
              <a:r>
                <a:rPr lang="en-US" sz="1400" dirty="0" err="1">
                  <a:solidFill>
                    <a:schemeClr val="bg2">
                      <a:lumMod val="10000"/>
                    </a:schemeClr>
                  </a:solidFill>
                </a:rPr>
                <a:t>pendukung</a:t>
              </a:r>
              <a:r>
                <a:rPr lang="en-US" sz="1400" dirty="0">
                  <a:solidFill>
                    <a:schemeClr val="bg2">
                      <a:lumMod val="10000"/>
                    </a:schemeClr>
                  </a:solidFill>
                </a:rPr>
                <a:t>.</a:t>
              </a:r>
            </a:p>
            <a:p>
              <a:pPr marL="116205" indent="-116205" algn="just">
                <a:lnSpc>
                  <a:spcPct val="90000"/>
                </a:lnSpc>
                <a:spcAft>
                  <a:spcPts val="600"/>
                </a:spcAft>
                <a:buFont typeface="Arial" pitchFamily="34" charset="0"/>
                <a:buChar char="•"/>
              </a:pPr>
              <a:r>
                <a:rPr lang="id-ID" altLang="en-US" sz="1400" dirty="0">
                  <a:solidFill>
                    <a:schemeClr val="bg2">
                      <a:lumMod val="10000"/>
                    </a:schemeClr>
                  </a:solidFill>
                </a:rPr>
                <a:t>Melakukan uji jalan untuk campuran B40/B50</a:t>
              </a:r>
            </a:p>
            <a:p>
              <a:pPr marL="116205" indent="-116205" algn="just">
                <a:lnSpc>
                  <a:spcPct val="90000"/>
                </a:lnSpc>
                <a:spcAft>
                  <a:spcPts val="600"/>
                </a:spcAft>
                <a:buFont typeface="Arial" pitchFamily="34" charset="0"/>
                <a:buChar char="•"/>
              </a:pPr>
              <a:r>
                <a:rPr lang="en-US" altLang="en-US" sz="1400" dirty="0">
                  <a:solidFill>
                    <a:schemeClr val="bg2">
                      <a:lumMod val="10000"/>
                    </a:schemeClr>
                  </a:solidFill>
                </a:rPr>
                <a:t>K</a:t>
              </a:r>
              <a:r>
                <a:rPr lang="id-ID" altLang="en-US" sz="1400" dirty="0">
                  <a:solidFill>
                    <a:schemeClr val="bg2">
                      <a:lumMod val="10000"/>
                    </a:schemeClr>
                  </a:solidFill>
                </a:rPr>
                <a:t>ajian peluang penerapan B40/B50 di PLTD eksisting</a:t>
              </a:r>
              <a:endParaRPr lang="en-US" sz="1400" dirty="0"/>
            </a:p>
          </p:txBody>
        </p:sp>
        <p:sp>
          <p:nvSpPr>
            <p:cNvPr id="11" name="Rectangle 10">
              <a:extLst>
                <a:ext uri="{FF2B5EF4-FFF2-40B4-BE49-F238E27FC236}">
                  <a16:creationId xmlns:a16="http://schemas.microsoft.com/office/drawing/2014/main" xmlns="" id="{D86562EA-F846-4E45-95E9-DB03310A6879}"/>
                </a:ext>
              </a:extLst>
            </p:cNvPr>
            <p:cNvSpPr/>
            <p:nvPr/>
          </p:nvSpPr>
          <p:spPr>
            <a:xfrm>
              <a:off x="4876800" y="3449669"/>
              <a:ext cx="2438400" cy="3418489"/>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45720" numCol="1" spcCol="0" rtlCol="0" fromWordArt="0" anchor="t" anchorCtr="0" forceAA="0" compatLnSpc="1">
              <a:noAutofit/>
            </a:bodyPr>
            <a:lstStyle/>
            <a:p>
              <a:pPr>
                <a:spcAft>
                  <a:spcPts val="600"/>
                </a:spcAft>
              </a:pPr>
              <a:r>
                <a:rPr lang="en-US" sz="1400" b="1" noProof="1">
                  <a:solidFill>
                    <a:schemeClr val="bg2">
                      <a:lumMod val="10000"/>
                    </a:schemeClr>
                  </a:solidFill>
                </a:rPr>
                <a:t>Program Pengembangan Greenfuels.</a:t>
              </a:r>
            </a:p>
            <a:p>
              <a:pPr marL="116205" indent="-116205" algn="just">
                <a:lnSpc>
                  <a:spcPct val="90000"/>
                </a:lnSpc>
                <a:spcAft>
                  <a:spcPts val="600"/>
                </a:spcAft>
                <a:buFont typeface="Arial" pitchFamily="34" charset="0"/>
                <a:buChar char="•"/>
              </a:pPr>
              <a:r>
                <a:rPr lang="en-US" sz="1400" dirty="0" err="1">
                  <a:solidFill>
                    <a:schemeClr val="bg2">
                      <a:lumMod val="10000"/>
                    </a:schemeClr>
                  </a:solidFill>
                </a:rPr>
                <a:t>Pengembangan</a:t>
              </a:r>
              <a:r>
                <a:rPr lang="en-US" sz="1400" dirty="0">
                  <a:solidFill>
                    <a:schemeClr val="bg2">
                      <a:lumMod val="10000"/>
                    </a:schemeClr>
                  </a:solidFill>
                </a:rPr>
                <a:t> program </a:t>
              </a:r>
              <a:r>
                <a:rPr lang="en-US" sz="1400" i="1" dirty="0">
                  <a:solidFill>
                    <a:schemeClr val="bg2">
                      <a:lumMod val="10000"/>
                    </a:schemeClr>
                  </a:solidFill>
                </a:rPr>
                <a:t>green refinery </a:t>
              </a:r>
              <a:r>
                <a:rPr lang="en-US" sz="1400" dirty="0" err="1">
                  <a:solidFill>
                    <a:schemeClr val="bg2">
                      <a:lumMod val="10000"/>
                    </a:schemeClr>
                  </a:solidFill>
                </a:rPr>
                <a:t>untuk</a:t>
              </a:r>
              <a:r>
                <a:rPr lang="en-US" sz="1400" dirty="0">
                  <a:solidFill>
                    <a:schemeClr val="bg2">
                      <a:lumMod val="10000"/>
                    </a:schemeClr>
                  </a:solidFill>
                </a:rPr>
                <a:t> </a:t>
              </a:r>
              <a:r>
                <a:rPr lang="en-US" sz="1400" dirty="0" err="1">
                  <a:solidFill>
                    <a:schemeClr val="bg2">
                      <a:lumMod val="10000"/>
                    </a:schemeClr>
                  </a:solidFill>
                </a:rPr>
                <a:t>menghasilkan</a:t>
              </a:r>
              <a:r>
                <a:rPr lang="en-US" sz="1400" dirty="0">
                  <a:solidFill>
                    <a:schemeClr val="bg2">
                      <a:lumMod val="10000"/>
                    </a:schemeClr>
                  </a:solidFill>
                </a:rPr>
                <a:t> </a:t>
              </a:r>
              <a:r>
                <a:rPr lang="en-US" sz="1400" i="1" dirty="0">
                  <a:solidFill>
                    <a:schemeClr val="bg2">
                      <a:lumMod val="10000"/>
                    </a:schemeClr>
                  </a:solidFill>
                </a:rPr>
                <a:t>green diesel, green gasoline </a:t>
              </a:r>
              <a:r>
                <a:rPr lang="en-US" sz="1400" dirty="0">
                  <a:solidFill>
                    <a:schemeClr val="bg2">
                      <a:lumMod val="10000"/>
                    </a:schemeClr>
                  </a:solidFill>
                </a:rPr>
                <a:t>dan </a:t>
              </a:r>
              <a:r>
                <a:rPr lang="en-US" sz="1400" i="1" dirty="0">
                  <a:solidFill>
                    <a:schemeClr val="bg2">
                      <a:lumMod val="10000"/>
                    </a:schemeClr>
                  </a:solidFill>
                </a:rPr>
                <a:t>bio-</a:t>
              </a:r>
              <a:r>
                <a:rPr lang="en-US" sz="1400" i="1" dirty="0" err="1">
                  <a:solidFill>
                    <a:schemeClr val="bg2">
                      <a:lumMod val="10000"/>
                    </a:schemeClr>
                  </a:solidFill>
                </a:rPr>
                <a:t>avtur</a:t>
              </a:r>
              <a:r>
                <a:rPr lang="en-US" sz="1400" dirty="0">
                  <a:solidFill>
                    <a:schemeClr val="bg2">
                      <a:lumMod val="10000"/>
                    </a:schemeClr>
                  </a:solidFill>
                </a:rPr>
                <a:t>.</a:t>
              </a:r>
            </a:p>
            <a:p>
              <a:pPr marL="116205" indent="-116205" algn="just">
                <a:lnSpc>
                  <a:spcPct val="90000"/>
                </a:lnSpc>
                <a:spcAft>
                  <a:spcPts val="600"/>
                </a:spcAft>
                <a:buFont typeface="Arial" pitchFamily="34" charset="0"/>
                <a:buChar char="•"/>
              </a:pPr>
              <a:r>
                <a:rPr lang="en-US" sz="1400" dirty="0" err="1">
                  <a:solidFill>
                    <a:schemeClr val="bg2">
                      <a:lumMod val="10000"/>
                    </a:schemeClr>
                  </a:solidFill>
                </a:rPr>
                <a:t>Mengkaji</a:t>
              </a:r>
              <a:r>
                <a:rPr lang="en-US" sz="1400" dirty="0">
                  <a:solidFill>
                    <a:schemeClr val="bg2">
                      <a:lumMod val="10000"/>
                    </a:schemeClr>
                  </a:solidFill>
                </a:rPr>
                <a:t> </a:t>
              </a:r>
              <a:r>
                <a:rPr lang="en-US" sz="1400" dirty="0" err="1">
                  <a:solidFill>
                    <a:schemeClr val="bg2">
                      <a:lumMod val="10000"/>
                    </a:schemeClr>
                  </a:solidFill>
                </a:rPr>
                <a:t>regulasi</a:t>
              </a:r>
              <a:r>
                <a:rPr lang="en-US" sz="1400" dirty="0">
                  <a:solidFill>
                    <a:schemeClr val="bg2">
                      <a:lumMod val="10000"/>
                    </a:schemeClr>
                  </a:solidFill>
                </a:rPr>
                <a:t> yang </a:t>
              </a:r>
              <a:r>
                <a:rPr lang="en-US" sz="1400" dirty="0" err="1">
                  <a:solidFill>
                    <a:schemeClr val="bg2">
                      <a:lumMod val="10000"/>
                    </a:schemeClr>
                  </a:solidFill>
                </a:rPr>
                <a:t>diperlukan</a:t>
              </a:r>
              <a:r>
                <a:rPr lang="en-US" sz="1400" dirty="0">
                  <a:solidFill>
                    <a:schemeClr val="bg2">
                      <a:lumMod val="10000"/>
                    </a:schemeClr>
                  </a:solidFill>
                </a:rPr>
                <a:t>, </a:t>
              </a:r>
              <a:r>
                <a:rPr lang="en-US" sz="1400" dirty="0" err="1">
                  <a:solidFill>
                    <a:schemeClr val="bg2">
                      <a:lumMod val="10000"/>
                    </a:schemeClr>
                  </a:solidFill>
                </a:rPr>
                <a:t>kesiapan</a:t>
              </a:r>
              <a:r>
                <a:rPr lang="en-US" sz="1400" dirty="0">
                  <a:solidFill>
                    <a:schemeClr val="bg2">
                      <a:lumMod val="10000"/>
                    </a:schemeClr>
                  </a:solidFill>
                </a:rPr>
                <a:t> </a:t>
              </a:r>
              <a:r>
                <a:rPr lang="en-US" sz="1400" dirty="0" err="1">
                  <a:solidFill>
                    <a:schemeClr val="bg2">
                      <a:lumMod val="10000"/>
                    </a:schemeClr>
                  </a:solidFill>
                </a:rPr>
                <a:t>teknologi</a:t>
              </a:r>
              <a:r>
                <a:rPr lang="en-US" sz="1400" dirty="0">
                  <a:solidFill>
                    <a:schemeClr val="bg2">
                      <a:lumMod val="10000"/>
                    </a:schemeClr>
                  </a:solidFill>
                </a:rPr>
                <a:t>, </a:t>
              </a:r>
              <a:r>
                <a:rPr lang="en-US" sz="1400" dirty="0" err="1">
                  <a:solidFill>
                    <a:schemeClr val="bg2">
                      <a:lumMod val="10000"/>
                    </a:schemeClr>
                  </a:solidFill>
                </a:rPr>
                <a:t>bahan</a:t>
              </a:r>
              <a:r>
                <a:rPr lang="en-US" sz="1400" dirty="0">
                  <a:solidFill>
                    <a:schemeClr val="bg2">
                      <a:lumMod val="10000"/>
                    </a:schemeClr>
                  </a:solidFill>
                </a:rPr>
                <a:t> </a:t>
              </a:r>
              <a:r>
                <a:rPr lang="en-US" sz="1400" dirty="0" err="1">
                  <a:solidFill>
                    <a:schemeClr val="bg2">
                      <a:lumMod val="10000"/>
                    </a:schemeClr>
                  </a:solidFill>
                </a:rPr>
                <a:t>baku</a:t>
              </a:r>
              <a:r>
                <a:rPr lang="en-US" sz="1400" dirty="0">
                  <a:solidFill>
                    <a:schemeClr val="bg2">
                      <a:lumMod val="10000"/>
                    </a:schemeClr>
                  </a:solidFill>
                </a:rPr>
                <a:t> (</a:t>
              </a:r>
              <a:r>
                <a:rPr lang="en-US" sz="1400" i="1" dirty="0">
                  <a:solidFill>
                    <a:schemeClr val="bg2">
                      <a:lumMod val="10000"/>
                    </a:schemeClr>
                  </a:solidFill>
                </a:rPr>
                <a:t>feedstock)</a:t>
              </a:r>
              <a:r>
                <a:rPr lang="en-US" sz="1400" dirty="0">
                  <a:solidFill>
                    <a:schemeClr val="bg2">
                      <a:lumMod val="10000"/>
                    </a:schemeClr>
                  </a:solidFill>
                </a:rPr>
                <a:t>, </a:t>
              </a:r>
              <a:r>
                <a:rPr lang="en-US" sz="1400" dirty="0" err="1">
                  <a:solidFill>
                    <a:schemeClr val="bg2">
                      <a:lumMod val="10000"/>
                    </a:schemeClr>
                  </a:solidFill>
                </a:rPr>
                <a:t>insentif</a:t>
              </a:r>
              <a:r>
                <a:rPr lang="en-US" sz="1400" dirty="0">
                  <a:solidFill>
                    <a:schemeClr val="bg2">
                      <a:lumMod val="10000"/>
                    </a:schemeClr>
                  </a:solidFill>
                </a:rPr>
                <a:t> dan </a:t>
              </a:r>
              <a:r>
                <a:rPr lang="en-US" sz="1400" dirty="0" err="1">
                  <a:solidFill>
                    <a:schemeClr val="bg2">
                      <a:lumMod val="10000"/>
                    </a:schemeClr>
                  </a:solidFill>
                </a:rPr>
                <a:t>infrastruktur</a:t>
              </a:r>
              <a:r>
                <a:rPr lang="en-US" sz="1400" dirty="0">
                  <a:solidFill>
                    <a:schemeClr val="bg2">
                      <a:lumMod val="10000"/>
                    </a:schemeClr>
                  </a:solidFill>
                </a:rPr>
                <a:t> </a:t>
              </a:r>
              <a:r>
                <a:rPr lang="en-US" sz="1400" dirty="0" err="1">
                  <a:solidFill>
                    <a:schemeClr val="bg2">
                      <a:lumMod val="10000"/>
                    </a:schemeClr>
                  </a:solidFill>
                </a:rPr>
                <a:t>pendukung</a:t>
              </a:r>
              <a:r>
                <a:rPr lang="en-US" sz="1400" dirty="0">
                  <a:solidFill>
                    <a:schemeClr val="bg2">
                      <a:lumMod val="10000"/>
                    </a:schemeClr>
                  </a:solidFill>
                </a:rPr>
                <a:t>.</a:t>
              </a:r>
            </a:p>
            <a:p>
              <a:pPr marL="116205" indent="-116205" algn="just">
                <a:lnSpc>
                  <a:spcPct val="90000"/>
                </a:lnSpc>
                <a:spcAft>
                  <a:spcPts val="600"/>
                </a:spcAft>
                <a:buFont typeface="Arial" pitchFamily="34" charset="0"/>
                <a:buChar char="•"/>
              </a:pPr>
              <a:r>
                <a:rPr lang="id-ID" altLang="en-US" sz="1400" dirty="0" err="1">
                  <a:solidFill>
                    <a:schemeClr val="bg2">
                      <a:lumMod val="10000"/>
                    </a:schemeClr>
                  </a:solidFill>
                </a:rPr>
                <a:t>Pembangunan </a:t>
              </a:r>
              <a:r>
                <a:rPr lang="en-US" sz="1400" dirty="0" err="1">
                  <a:solidFill>
                    <a:schemeClr val="bg2">
                      <a:lumMod val="10000"/>
                    </a:schemeClr>
                  </a:solidFill>
                </a:rPr>
                <a:t>industri</a:t>
              </a:r>
              <a:r>
                <a:rPr lang="en-US" sz="1400" dirty="0">
                  <a:solidFill>
                    <a:schemeClr val="bg2">
                      <a:lumMod val="10000"/>
                    </a:schemeClr>
                  </a:solidFill>
                </a:rPr>
                <a:t> </a:t>
              </a:r>
              <a:r>
                <a:rPr lang="en-US" sz="1400" dirty="0" err="1">
                  <a:solidFill>
                    <a:schemeClr val="bg2">
                      <a:lumMod val="10000"/>
                    </a:schemeClr>
                  </a:solidFill>
                </a:rPr>
                <a:t>penunjang </a:t>
              </a:r>
              <a:r>
                <a:rPr lang="id-ID" altLang="en-US" sz="1400" dirty="0" err="1">
                  <a:solidFill>
                    <a:schemeClr val="bg2">
                      <a:lumMod val="10000"/>
                    </a:schemeClr>
                  </a:solidFill>
                </a:rPr>
                <a:t>(methanol, katalis , dll)</a:t>
              </a:r>
            </a:p>
          </p:txBody>
        </p:sp>
        <p:sp>
          <p:nvSpPr>
            <p:cNvPr id="12" name="Rectangle 11">
              <a:extLst>
                <a:ext uri="{FF2B5EF4-FFF2-40B4-BE49-F238E27FC236}">
                  <a16:creationId xmlns:a16="http://schemas.microsoft.com/office/drawing/2014/main" xmlns="" id="{CB9B62DD-A6FE-4EFA-96B6-0EAD2267B0B5}"/>
                </a:ext>
              </a:extLst>
            </p:cNvPr>
            <p:cNvSpPr/>
            <p:nvPr/>
          </p:nvSpPr>
          <p:spPr>
            <a:xfrm>
              <a:off x="7315200" y="3439509"/>
              <a:ext cx="2438400" cy="3418489"/>
            </a:xfrm>
            <a:prstGeom prst="rect">
              <a:avLst/>
            </a:prstGeom>
            <a:solidFill>
              <a:srgbClr val="C130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45720" numCol="1" spcCol="0" rtlCol="0" fromWordArt="0" anchor="t" anchorCtr="0" forceAA="0" compatLnSpc="1">
              <a:noAutofit/>
            </a:bodyPr>
            <a:lstStyle/>
            <a:p>
              <a:pPr lvl="0">
                <a:lnSpc>
                  <a:spcPct val="80000"/>
                </a:lnSpc>
                <a:spcAft>
                  <a:spcPts val="1200"/>
                </a:spcAft>
                <a:defRPr/>
              </a:pPr>
              <a:r>
                <a:rPr lang="en-US" sz="1400" b="1" dirty="0" err="1">
                  <a:solidFill>
                    <a:schemeClr val="bg1"/>
                  </a:solidFill>
                </a:rPr>
                <a:t>Mendorong</a:t>
              </a:r>
              <a:r>
                <a:rPr lang="en-US" sz="1400" b="1" dirty="0">
                  <a:solidFill>
                    <a:schemeClr val="bg1"/>
                  </a:solidFill>
                </a:rPr>
                <a:t> </a:t>
              </a:r>
              <a:r>
                <a:rPr lang="en-US" sz="1400" b="1" dirty="0" err="1">
                  <a:solidFill>
                    <a:schemeClr val="bg1"/>
                  </a:solidFill>
                </a:rPr>
                <a:t>Kerja</a:t>
              </a:r>
              <a:r>
                <a:rPr lang="en-US" sz="1400" b="1" dirty="0">
                  <a:solidFill>
                    <a:schemeClr val="bg1"/>
                  </a:solidFill>
                </a:rPr>
                <a:t> Sama PT </a:t>
              </a:r>
              <a:r>
                <a:rPr lang="en-US" sz="1400" b="1" dirty="0" err="1">
                  <a:solidFill>
                    <a:schemeClr val="bg1"/>
                  </a:solidFill>
                </a:rPr>
                <a:t>Pertamina</a:t>
              </a:r>
              <a:r>
                <a:rPr lang="en-US" sz="1400" b="1" dirty="0">
                  <a:solidFill>
                    <a:schemeClr val="bg1"/>
                  </a:solidFill>
                </a:rPr>
                <a:t> (Persero) &amp; PT </a:t>
              </a:r>
              <a:r>
                <a:rPr lang="en-US" sz="1400" b="1" dirty="0" err="1">
                  <a:solidFill>
                    <a:schemeClr val="bg1"/>
                  </a:solidFill>
                </a:rPr>
                <a:t>Pupuk</a:t>
              </a:r>
              <a:r>
                <a:rPr lang="en-US" sz="1400" b="1" dirty="0">
                  <a:solidFill>
                    <a:schemeClr val="bg1"/>
                  </a:solidFill>
                </a:rPr>
                <a:t> Indonesia di </a:t>
              </a:r>
              <a:r>
                <a:rPr lang="en-US" sz="1400" b="1" dirty="0" err="1">
                  <a:solidFill>
                    <a:schemeClr val="bg1"/>
                  </a:solidFill>
                </a:rPr>
                <a:t>Bidang</a:t>
              </a:r>
              <a:r>
                <a:rPr lang="en-US" sz="1400" b="1" dirty="0">
                  <a:solidFill>
                    <a:schemeClr val="bg1"/>
                  </a:solidFill>
                </a:rPr>
                <a:t> </a:t>
              </a:r>
              <a:r>
                <a:rPr lang="en-US" sz="1400" b="1" dirty="0" err="1">
                  <a:solidFill>
                    <a:schemeClr val="bg1"/>
                  </a:solidFill>
                </a:rPr>
                <a:t>Hidrogenasi</a:t>
              </a:r>
              <a:r>
                <a:rPr lang="en-US" sz="1400" b="1" dirty="0">
                  <a:solidFill>
                    <a:schemeClr val="bg1"/>
                  </a:solidFill>
                </a:rPr>
                <a:t> </a:t>
              </a:r>
              <a:r>
                <a:rPr lang="id-ID" sz="1400" b="1" dirty="0">
                  <a:solidFill>
                    <a:schemeClr val="bg1"/>
                  </a:solidFill>
                </a:rPr>
                <a:t>CPO</a:t>
              </a:r>
              <a:r>
                <a:rPr lang="en-US" sz="1400" b="1" dirty="0">
                  <a:solidFill>
                    <a:schemeClr val="bg1"/>
                  </a:solidFill>
                </a:rPr>
                <a:t>.</a:t>
              </a:r>
              <a:endParaRPr lang="id-ID" sz="1400" b="1" dirty="0">
                <a:solidFill>
                  <a:schemeClr val="bg1"/>
                </a:solidFill>
              </a:endParaRPr>
            </a:p>
            <a:p>
              <a:pPr marL="116205" indent="-116205" algn="just">
                <a:spcAft>
                  <a:spcPts val="1200"/>
                </a:spcAft>
                <a:buFont typeface="Arial" pitchFamily="34" charset="0"/>
                <a:buChar char="•"/>
              </a:pPr>
              <a:r>
                <a:rPr lang="en-US" sz="1400" dirty="0" err="1"/>
                <a:t>Balitbang</a:t>
              </a:r>
              <a:r>
                <a:rPr lang="en-US" sz="1400" dirty="0"/>
                <a:t> Kementerian ESDM, PT </a:t>
              </a:r>
              <a:r>
                <a:rPr lang="en-US" sz="1400" dirty="0" err="1"/>
                <a:t>Pertamina</a:t>
              </a:r>
              <a:r>
                <a:rPr lang="en-US" sz="1400" dirty="0"/>
                <a:t> PT </a:t>
              </a:r>
              <a:r>
                <a:rPr lang="en-US" sz="1400" dirty="0" err="1"/>
                <a:t>Pusri</a:t>
              </a:r>
              <a:r>
                <a:rPr lang="en-US" sz="1400" dirty="0"/>
                <a:t>, ITB, BPDPKS , </a:t>
              </a:r>
              <a:r>
                <a:rPr lang="en-US" sz="1400" dirty="0" err="1"/>
                <a:t>serta</a:t>
              </a:r>
              <a:r>
                <a:rPr lang="en-US" sz="1400" dirty="0"/>
                <a:t> </a:t>
              </a:r>
              <a:r>
                <a:rPr lang="en-US" sz="1400" dirty="0" err="1"/>
                <a:t>pihak</a:t>
              </a:r>
              <a:r>
                <a:rPr lang="en-US" sz="1400" dirty="0"/>
                <a:t> </a:t>
              </a:r>
              <a:r>
                <a:rPr lang="en-US" sz="1400" dirty="0" err="1"/>
                <a:t>terkait</a:t>
              </a:r>
              <a:r>
                <a:rPr lang="en-US" sz="1400" dirty="0"/>
                <a:t> </a:t>
              </a:r>
              <a:r>
                <a:rPr lang="en-US" sz="1400" dirty="0" err="1"/>
                <a:t>lainnya</a:t>
              </a:r>
              <a:r>
                <a:rPr lang="en-US" sz="1400" dirty="0"/>
                <a:t> </a:t>
              </a:r>
              <a:r>
                <a:rPr lang="en-US" sz="1400" dirty="0" err="1"/>
                <a:t>akan</a:t>
              </a:r>
              <a:r>
                <a:rPr lang="en-US" sz="1400" dirty="0"/>
                <a:t> </a:t>
              </a:r>
              <a:r>
                <a:rPr lang="en-US" sz="1400" dirty="0" err="1"/>
                <a:t>membuat</a:t>
              </a:r>
              <a:r>
                <a:rPr lang="en-US" sz="1400" dirty="0"/>
                <a:t> </a:t>
              </a:r>
              <a:r>
                <a:rPr lang="id-ID" sz="1400" i="1" dirty="0"/>
                <a:t>Demo Plant Stand Alone Green Diesel</a:t>
              </a:r>
              <a:r>
                <a:rPr lang="en-US" sz="1400" i="1" dirty="0"/>
                <a:t>.</a:t>
              </a:r>
            </a:p>
            <a:p>
              <a:pPr marL="116205" indent="-116205" algn="just">
                <a:spcAft>
                  <a:spcPts val="1200"/>
                </a:spcAft>
                <a:buFont typeface="Arial" pitchFamily="34" charset="0"/>
                <a:buChar char="•"/>
              </a:pPr>
              <a:r>
                <a:rPr lang="id-ID" sz="1400" dirty="0"/>
                <a:t>Uji Pilot &amp; Pengujian Produk</a:t>
              </a:r>
              <a:r>
                <a:rPr lang="en-US" sz="1400" dirty="0"/>
                <a:t> </a:t>
              </a:r>
              <a:r>
                <a:rPr lang="en-US" sz="1400" dirty="0" err="1"/>
                <a:t>akan</a:t>
              </a:r>
              <a:r>
                <a:rPr lang="en-US" sz="1400" dirty="0"/>
                <a:t> </a:t>
              </a:r>
              <a:r>
                <a:rPr lang="en-US" sz="1400" dirty="0" err="1"/>
                <a:t>dilakukan</a:t>
              </a:r>
              <a:r>
                <a:rPr lang="en-US" sz="1400" dirty="0"/>
                <a:t> pada </a:t>
              </a:r>
              <a:r>
                <a:rPr lang="en-US" sz="1400" dirty="0" err="1"/>
                <a:t>Desember</a:t>
              </a:r>
              <a:r>
                <a:rPr lang="en-US" sz="1400" dirty="0"/>
                <a:t> 2021.</a:t>
              </a:r>
            </a:p>
            <a:p>
              <a:pPr marL="116205" indent="-116205" algn="just">
                <a:spcAft>
                  <a:spcPts val="1200"/>
                </a:spcAft>
                <a:buFont typeface="Arial" pitchFamily="34" charset="0"/>
                <a:buChar char="•"/>
              </a:pPr>
              <a:endParaRPr lang="en-US" sz="1400" i="1" dirty="0"/>
            </a:p>
            <a:p>
              <a:pPr marL="116205" indent="-116205" algn="just">
                <a:spcAft>
                  <a:spcPts val="1200"/>
                </a:spcAft>
                <a:buFont typeface="Arial" pitchFamily="34" charset="0"/>
                <a:buChar char="•"/>
              </a:pPr>
              <a:endParaRPr lang="en-US" sz="1400" dirty="0"/>
            </a:p>
            <a:p>
              <a:pPr algn="just">
                <a:spcAft>
                  <a:spcPts val="1200"/>
                </a:spcAft>
              </a:pPr>
              <a:endParaRPr lang="en-US" sz="1400" noProof="1">
                <a:solidFill>
                  <a:schemeClr val="bg1"/>
                </a:solidFill>
              </a:endParaRPr>
            </a:p>
          </p:txBody>
        </p:sp>
        <p:sp>
          <p:nvSpPr>
            <p:cNvPr id="13" name="Rectangle 12">
              <a:extLst>
                <a:ext uri="{FF2B5EF4-FFF2-40B4-BE49-F238E27FC236}">
                  <a16:creationId xmlns:a16="http://schemas.microsoft.com/office/drawing/2014/main" xmlns="" id="{BFB96F10-F72E-4FC2-A617-11F2687FA3A7}"/>
                </a:ext>
              </a:extLst>
            </p:cNvPr>
            <p:cNvSpPr/>
            <p:nvPr/>
          </p:nvSpPr>
          <p:spPr>
            <a:xfrm>
              <a:off x="9753600" y="3439509"/>
              <a:ext cx="2438400" cy="3418489"/>
            </a:xfrm>
            <a:prstGeom prst="rect">
              <a:avLst/>
            </a:prstGeom>
            <a:solidFill>
              <a:srgbClr val="A2B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91440" bIns="45720" numCol="1" spcCol="0" rtlCol="0" fromWordArt="0" anchor="t" anchorCtr="0" forceAA="0" compatLnSpc="1">
              <a:noAutofit/>
            </a:bodyPr>
            <a:lstStyle/>
            <a:p>
              <a:pPr lvl="0">
                <a:lnSpc>
                  <a:spcPct val="80000"/>
                </a:lnSpc>
                <a:defRPr/>
              </a:pPr>
              <a:r>
                <a:rPr lang="id-ID" sz="1400" b="1" dirty="0">
                  <a:solidFill>
                    <a:schemeClr val="bg2">
                      <a:lumMod val="10000"/>
                    </a:schemeClr>
                  </a:solidFill>
                </a:rPr>
                <a:t>Pemanfaatan </a:t>
              </a:r>
              <a:r>
                <a:rPr lang="sv-SE" sz="1400" b="1" dirty="0">
                  <a:solidFill>
                    <a:schemeClr val="bg2">
                      <a:lumMod val="10000"/>
                    </a:schemeClr>
                  </a:solidFill>
                </a:rPr>
                <a:t>Bekas Tambang </a:t>
              </a:r>
              <a:r>
                <a:rPr lang="id-ID" sz="1400" b="1" dirty="0">
                  <a:solidFill>
                    <a:schemeClr val="bg2">
                      <a:lumMod val="10000"/>
                    </a:schemeClr>
                  </a:solidFill>
                </a:rPr>
                <a:t>untuk Lahan EBT (PLTS dan Biofuel/Sawit)</a:t>
              </a:r>
              <a:r>
                <a:rPr lang="en-US" sz="1400" b="1" dirty="0">
                  <a:solidFill>
                    <a:schemeClr val="bg2">
                      <a:lumMod val="10000"/>
                    </a:schemeClr>
                  </a:solidFill>
                </a:rPr>
                <a:t>.</a:t>
              </a:r>
            </a:p>
            <a:p>
              <a:pPr lvl="0">
                <a:lnSpc>
                  <a:spcPct val="80000"/>
                </a:lnSpc>
                <a:defRPr/>
              </a:pPr>
              <a:endParaRPr lang="id-ID" sz="1400" dirty="0">
                <a:solidFill>
                  <a:schemeClr val="dk1"/>
                </a:solidFill>
              </a:endParaRPr>
            </a:p>
            <a:p>
              <a:pPr marL="116205" indent="-116205" algn="just">
                <a:lnSpc>
                  <a:spcPct val="90000"/>
                </a:lnSpc>
                <a:spcAft>
                  <a:spcPts val="600"/>
                </a:spcAft>
                <a:buFont typeface="Arial" pitchFamily="34" charset="0"/>
                <a:buChar char="•"/>
              </a:pPr>
              <a:r>
                <a:rPr lang="en-US" sz="1400" dirty="0" err="1">
                  <a:solidFill>
                    <a:schemeClr val="bg2">
                      <a:lumMod val="10000"/>
                    </a:schemeClr>
                  </a:solidFill>
                </a:rPr>
                <a:t>Bekerja</a:t>
              </a:r>
              <a:r>
                <a:rPr lang="en-US" sz="1400" dirty="0">
                  <a:solidFill>
                    <a:schemeClr val="bg2">
                      <a:lumMod val="10000"/>
                    </a:schemeClr>
                  </a:solidFill>
                </a:rPr>
                <a:t> </a:t>
              </a:r>
              <a:r>
                <a:rPr lang="en-US" sz="1400" dirty="0" err="1">
                  <a:solidFill>
                    <a:schemeClr val="bg2">
                      <a:lumMod val="10000"/>
                    </a:schemeClr>
                  </a:solidFill>
                </a:rPr>
                <a:t>sama</a:t>
              </a:r>
              <a:r>
                <a:rPr lang="en-US" sz="1400" dirty="0">
                  <a:solidFill>
                    <a:schemeClr val="bg2">
                      <a:lumMod val="10000"/>
                    </a:schemeClr>
                  </a:solidFill>
                </a:rPr>
                <a:t> </a:t>
              </a:r>
              <a:r>
                <a:rPr lang="en-US" sz="1400" dirty="0" err="1">
                  <a:solidFill>
                    <a:schemeClr val="bg2">
                      <a:lumMod val="10000"/>
                    </a:schemeClr>
                  </a:solidFill>
                </a:rPr>
                <a:t>dengan</a:t>
              </a:r>
              <a:r>
                <a:rPr lang="en-US" sz="1400" dirty="0">
                  <a:solidFill>
                    <a:schemeClr val="bg2">
                      <a:lumMod val="10000"/>
                    </a:schemeClr>
                  </a:solidFill>
                </a:rPr>
                <a:t> </a:t>
              </a:r>
              <a:r>
                <a:rPr lang="en-US" sz="1400" dirty="0" err="1">
                  <a:solidFill>
                    <a:schemeClr val="bg2">
                      <a:lumMod val="10000"/>
                    </a:schemeClr>
                  </a:solidFill>
                </a:rPr>
                <a:t>Ditjen</a:t>
              </a:r>
              <a:r>
                <a:rPr lang="en-US" sz="1400" dirty="0">
                  <a:solidFill>
                    <a:schemeClr val="bg2">
                      <a:lumMod val="10000"/>
                    </a:schemeClr>
                  </a:solidFill>
                </a:rPr>
                <a:t> </a:t>
              </a:r>
              <a:r>
                <a:rPr lang="en-US" sz="1400" dirty="0" err="1">
                  <a:solidFill>
                    <a:schemeClr val="bg2">
                      <a:lumMod val="10000"/>
                    </a:schemeClr>
                  </a:solidFill>
                </a:rPr>
                <a:t>Minerba</a:t>
              </a:r>
              <a:r>
                <a:rPr lang="en-US" sz="1400" dirty="0">
                  <a:solidFill>
                    <a:schemeClr val="bg2">
                      <a:lumMod val="10000"/>
                    </a:schemeClr>
                  </a:solidFill>
                </a:rPr>
                <a:t> SDM dan </a:t>
              </a:r>
              <a:r>
                <a:rPr lang="en-US" sz="1400" dirty="0" err="1">
                  <a:solidFill>
                    <a:schemeClr val="bg2">
                      <a:lumMod val="10000"/>
                    </a:schemeClr>
                  </a:solidFill>
                </a:rPr>
                <a:t>Pemda</a:t>
              </a:r>
              <a:r>
                <a:rPr lang="en-US" sz="1400" dirty="0">
                  <a:solidFill>
                    <a:schemeClr val="bg2">
                      <a:lumMod val="10000"/>
                    </a:schemeClr>
                  </a:solidFill>
                </a:rPr>
                <a:t> </a:t>
              </a:r>
              <a:r>
                <a:rPr lang="en-US" sz="1400" dirty="0" err="1">
                  <a:solidFill>
                    <a:schemeClr val="bg2">
                      <a:lumMod val="10000"/>
                    </a:schemeClr>
                  </a:solidFill>
                </a:rPr>
                <a:t>untuk</a:t>
              </a:r>
              <a:r>
                <a:rPr lang="en-US" sz="1400" dirty="0">
                  <a:solidFill>
                    <a:schemeClr val="bg2">
                      <a:lumMod val="10000"/>
                    </a:schemeClr>
                  </a:solidFill>
                </a:rPr>
                <a:t> </a:t>
              </a:r>
              <a:r>
                <a:rPr lang="en-US" sz="1400" dirty="0" err="1">
                  <a:solidFill>
                    <a:schemeClr val="bg2">
                      <a:lumMod val="10000"/>
                    </a:schemeClr>
                  </a:solidFill>
                </a:rPr>
                <a:t>pendataan</a:t>
              </a:r>
              <a:r>
                <a:rPr lang="en-US" sz="1400" dirty="0">
                  <a:solidFill>
                    <a:schemeClr val="bg2">
                      <a:lumMod val="10000"/>
                    </a:schemeClr>
                  </a:solidFill>
                </a:rPr>
                <a:t> </a:t>
              </a:r>
              <a:r>
                <a:rPr lang="en-US" sz="1400" dirty="0" err="1">
                  <a:solidFill>
                    <a:schemeClr val="bg2">
                      <a:lumMod val="10000"/>
                    </a:schemeClr>
                  </a:solidFill>
                </a:rPr>
                <a:t>potensi</a:t>
              </a:r>
              <a:r>
                <a:rPr lang="en-US" sz="1400" dirty="0">
                  <a:solidFill>
                    <a:schemeClr val="bg2">
                      <a:lumMod val="10000"/>
                    </a:schemeClr>
                  </a:solidFill>
                </a:rPr>
                <a:t> </a:t>
              </a:r>
              <a:r>
                <a:rPr lang="en-US" sz="1400" dirty="0" err="1">
                  <a:solidFill>
                    <a:schemeClr val="bg2">
                      <a:lumMod val="10000"/>
                    </a:schemeClr>
                  </a:solidFill>
                </a:rPr>
                <a:t>lahan</a:t>
              </a:r>
              <a:r>
                <a:rPr lang="en-US" sz="1400" dirty="0">
                  <a:solidFill>
                    <a:schemeClr val="bg2">
                      <a:lumMod val="10000"/>
                    </a:schemeClr>
                  </a:solidFill>
                </a:rPr>
                <a:t> </a:t>
              </a:r>
              <a:r>
                <a:rPr lang="en-US" sz="1400" dirty="0" err="1">
                  <a:solidFill>
                    <a:schemeClr val="bg2">
                      <a:lumMod val="10000"/>
                    </a:schemeClr>
                  </a:solidFill>
                </a:rPr>
                <a:t>bekas</a:t>
              </a:r>
              <a:r>
                <a:rPr lang="en-US" sz="1400" dirty="0">
                  <a:solidFill>
                    <a:schemeClr val="bg2">
                      <a:lumMod val="10000"/>
                    </a:schemeClr>
                  </a:solidFill>
                </a:rPr>
                <a:t> </a:t>
              </a:r>
              <a:r>
                <a:rPr lang="en-US" sz="1400" dirty="0" err="1">
                  <a:solidFill>
                    <a:schemeClr val="bg2">
                      <a:lumMod val="10000"/>
                    </a:schemeClr>
                  </a:solidFill>
                </a:rPr>
                <a:t>tambang</a:t>
              </a:r>
              <a:r>
                <a:rPr lang="en-US" sz="1400" dirty="0">
                  <a:solidFill>
                    <a:schemeClr val="bg2">
                      <a:lumMod val="10000"/>
                    </a:schemeClr>
                  </a:solidFill>
                </a:rPr>
                <a:t> yang </a:t>
              </a:r>
              <a:r>
                <a:rPr lang="en-US" sz="1400" dirty="0" err="1">
                  <a:solidFill>
                    <a:schemeClr val="bg2">
                      <a:lumMod val="10000"/>
                    </a:schemeClr>
                  </a:solidFill>
                </a:rPr>
                <a:t>dapat</a:t>
              </a:r>
              <a:r>
                <a:rPr lang="en-US" sz="1400" dirty="0">
                  <a:solidFill>
                    <a:schemeClr val="bg2">
                      <a:lumMod val="10000"/>
                    </a:schemeClr>
                  </a:solidFill>
                </a:rPr>
                <a:t> </a:t>
              </a:r>
              <a:r>
                <a:rPr lang="en-US" sz="1400" dirty="0" err="1">
                  <a:solidFill>
                    <a:schemeClr val="bg2">
                      <a:lumMod val="10000"/>
                    </a:schemeClr>
                  </a:solidFill>
                </a:rPr>
                <a:t>dimanfaatkan</a:t>
              </a:r>
              <a:r>
                <a:rPr lang="en-US" sz="1400" dirty="0">
                  <a:solidFill>
                    <a:schemeClr val="bg2">
                      <a:lumMod val="10000"/>
                    </a:schemeClr>
                  </a:solidFill>
                </a:rPr>
                <a:t>.</a:t>
              </a:r>
            </a:p>
            <a:p>
              <a:pPr marL="116205" indent="-116205" algn="just">
                <a:lnSpc>
                  <a:spcPct val="90000"/>
                </a:lnSpc>
                <a:spcAft>
                  <a:spcPts val="600"/>
                </a:spcAft>
                <a:buFont typeface="Arial" pitchFamily="34" charset="0"/>
                <a:buChar char="•"/>
              </a:pPr>
              <a:r>
                <a:rPr lang="en-US" sz="1400" dirty="0" err="1">
                  <a:solidFill>
                    <a:schemeClr val="bg2">
                      <a:lumMod val="10000"/>
                    </a:schemeClr>
                  </a:solidFill>
                </a:rPr>
                <a:t>Bekerja</a:t>
              </a:r>
              <a:r>
                <a:rPr lang="en-US" sz="1400" dirty="0">
                  <a:solidFill>
                    <a:schemeClr val="bg2">
                      <a:lumMod val="10000"/>
                    </a:schemeClr>
                  </a:solidFill>
                </a:rPr>
                <a:t> </a:t>
              </a:r>
              <a:r>
                <a:rPr lang="en-US" sz="1400" dirty="0" err="1">
                  <a:solidFill>
                    <a:schemeClr val="bg2">
                      <a:lumMod val="10000"/>
                    </a:schemeClr>
                  </a:solidFill>
                </a:rPr>
                <a:t>sama</a:t>
              </a:r>
              <a:r>
                <a:rPr lang="en-US" sz="1400" dirty="0">
                  <a:solidFill>
                    <a:schemeClr val="bg2">
                      <a:lumMod val="10000"/>
                    </a:schemeClr>
                  </a:solidFill>
                </a:rPr>
                <a:t> </a:t>
              </a:r>
              <a:r>
                <a:rPr lang="en-US" sz="1400" dirty="0" err="1">
                  <a:solidFill>
                    <a:schemeClr val="bg2">
                      <a:lumMod val="10000"/>
                    </a:schemeClr>
                  </a:solidFill>
                </a:rPr>
                <a:t>dengan</a:t>
              </a:r>
              <a:r>
                <a:rPr lang="en-US" sz="1400" dirty="0">
                  <a:solidFill>
                    <a:schemeClr val="bg2">
                      <a:lumMod val="10000"/>
                    </a:schemeClr>
                  </a:solidFill>
                </a:rPr>
                <a:t> </a:t>
              </a:r>
              <a:r>
                <a:rPr lang="en-US" sz="1400" dirty="0" err="1">
                  <a:solidFill>
                    <a:schemeClr val="bg2">
                      <a:lumMod val="10000"/>
                    </a:schemeClr>
                  </a:solidFill>
                </a:rPr>
                <a:t>Balitbang</a:t>
              </a:r>
              <a:r>
                <a:rPr lang="en-US" sz="1400" dirty="0">
                  <a:solidFill>
                    <a:schemeClr val="bg2">
                      <a:lumMod val="10000"/>
                    </a:schemeClr>
                  </a:solidFill>
                </a:rPr>
                <a:t> KESDM dan </a:t>
              </a:r>
              <a:r>
                <a:rPr lang="en-US" sz="1400" dirty="0" err="1">
                  <a:solidFill>
                    <a:schemeClr val="bg2">
                      <a:lumMod val="10000"/>
                    </a:schemeClr>
                  </a:solidFill>
                </a:rPr>
                <a:t>Kementan</a:t>
              </a:r>
              <a:r>
                <a:rPr lang="en-US" sz="1400" dirty="0">
                  <a:solidFill>
                    <a:schemeClr val="bg2">
                      <a:lumMod val="10000"/>
                    </a:schemeClr>
                  </a:solidFill>
                </a:rPr>
                <a:t> </a:t>
              </a:r>
              <a:r>
                <a:rPr lang="en-US" sz="1400" dirty="0" err="1">
                  <a:solidFill>
                    <a:schemeClr val="bg2">
                      <a:lumMod val="10000"/>
                    </a:schemeClr>
                  </a:solidFill>
                </a:rPr>
                <a:t>untuk</a:t>
              </a:r>
              <a:r>
                <a:rPr lang="en-US" sz="1400" dirty="0">
                  <a:solidFill>
                    <a:schemeClr val="bg2">
                      <a:lumMod val="10000"/>
                    </a:schemeClr>
                  </a:solidFill>
                </a:rPr>
                <a:t> </a:t>
              </a:r>
              <a:r>
                <a:rPr lang="en-US" sz="1400" dirty="0" err="1">
                  <a:solidFill>
                    <a:schemeClr val="bg2">
                      <a:lumMod val="10000"/>
                    </a:schemeClr>
                  </a:solidFill>
                </a:rPr>
                <a:t>menentukan</a:t>
              </a:r>
              <a:r>
                <a:rPr lang="en-US" sz="1400" dirty="0">
                  <a:solidFill>
                    <a:schemeClr val="bg2">
                      <a:lumMod val="10000"/>
                    </a:schemeClr>
                  </a:solidFill>
                </a:rPr>
                <a:t> </a:t>
              </a:r>
              <a:r>
                <a:rPr lang="en-US" sz="1400" dirty="0" err="1">
                  <a:solidFill>
                    <a:schemeClr val="bg2">
                      <a:lumMod val="10000"/>
                    </a:schemeClr>
                  </a:solidFill>
                </a:rPr>
                <a:t>jenis</a:t>
              </a:r>
              <a:r>
                <a:rPr lang="en-US" sz="1400" dirty="0">
                  <a:solidFill>
                    <a:schemeClr val="bg2">
                      <a:lumMod val="10000"/>
                    </a:schemeClr>
                  </a:solidFill>
                </a:rPr>
                <a:t> </a:t>
              </a:r>
              <a:r>
                <a:rPr lang="en-US" sz="1400" dirty="0" err="1">
                  <a:solidFill>
                    <a:schemeClr val="bg2">
                      <a:lumMod val="10000"/>
                    </a:schemeClr>
                  </a:solidFill>
                </a:rPr>
                <a:t>tanaman</a:t>
              </a:r>
              <a:r>
                <a:rPr lang="en-US" sz="1400" dirty="0">
                  <a:solidFill>
                    <a:schemeClr val="bg2">
                      <a:lumMod val="10000"/>
                    </a:schemeClr>
                  </a:solidFill>
                </a:rPr>
                <a:t> yang </a:t>
              </a:r>
              <a:r>
                <a:rPr lang="en-US" sz="1400" dirty="0" err="1">
                  <a:solidFill>
                    <a:schemeClr val="bg2">
                      <a:lumMod val="10000"/>
                    </a:schemeClr>
                  </a:solidFill>
                </a:rPr>
                <a:t>cocok</a:t>
              </a:r>
              <a:r>
                <a:rPr lang="en-US" sz="1400" dirty="0">
                  <a:solidFill>
                    <a:schemeClr val="bg2">
                      <a:lumMod val="10000"/>
                    </a:schemeClr>
                  </a:solidFill>
                </a:rPr>
                <a:t> </a:t>
              </a:r>
              <a:r>
                <a:rPr lang="en-US" sz="1400" dirty="0" err="1">
                  <a:solidFill>
                    <a:schemeClr val="bg2">
                      <a:lumMod val="10000"/>
                    </a:schemeClr>
                  </a:solidFill>
                </a:rPr>
                <a:t>dengan</a:t>
              </a:r>
              <a:r>
                <a:rPr lang="en-US" sz="1400" dirty="0">
                  <a:solidFill>
                    <a:schemeClr val="bg2">
                      <a:lumMod val="10000"/>
                    </a:schemeClr>
                  </a:solidFill>
                </a:rPr>
                <a:t> </a:t>
              </a:r>
              <a:r>
                <a:rPr lang="en-US" sz="1400" dirty="0" err="1">
                  <a:solidFill>
                    <a:schemeClr val="bg2">
                      <a:lumMod val="10000"/>
                    </a:schemeClr>
                  </a:solidFill>
                </a:rPr>
                <a:t>ketersediaan</a:t>
              </a:r>
              <a:r>
                <a:rPr lang="en-US" sz="1400" dirty="0">
                  <a:solidFill>
                    <a:schemeClr val="bg2">
                      <a:lumMod val="10000"/>
                    </a:schemeClr>
                  </a:solidFill>
                </a:rPr>
                <a:t> </a:t>
              </a:r>
              <a:r>
                <a:rPr lang="en-US" sz="1400" dirty="0" err="1">
                  <a:solidFill>
                    <a:schemeClr val="bg2">
                      <a:lumMod val="10000"/>
                    </a:schemeClr>
                  </a:solidFill>
                </a:rPr>
                <a:t>lahan</a:t>
              </a:r>
              <a:r>
                <a:rPr lang="en-US" sz="1400" dirty="0">
                  <a:solidFill>
                    <a:schemeClr val="bg2">
                      <a:lumMod val="10000"/>
                    </a:schemeClr>
                  </a:solidFill>
                </a:rPr>
                <a:t> dan potential </a:t>
              </a:r>
              <a:r>
                <a:rPr lang="en-US" sz="1400" i="1" dirty="0">
                  <a:solidFill>
                    <a:schemeClr val="bg2">
                      <a:lumMod val="10000"/>
                    </a:schemeClr>
                  </a:solidFill>
                </a:rPr>
                <a:t>off-taker</a:t>
              </a:r>
              <a:r>
                <a:rPr lang="en-US" sz="1400" dirty="0">
                  <a:solidFill>
                    <a:schemeClr val="bg2">
                      <a:lumMod val="10000"/>
                    </a:schemeClr>
                  </a:solidFill>
                </a:rPr>
                <a:t>.</a:t>
              </a:r>
            </a:p>
          </p:txBody>
        </p:sp>
      </p:grpSp>
      <p:sp>
        <p:nvSpPr>
          <p:cNvPr id="14" name="Oval 13">
            <a:extLst>
              <a:ext uri="{FF2B5EF4-FFF2-40B4-BE49-F238E27FC236}">
                <a16:creationId xmlns:a16="http://schemas.microsoft.com/office/drawing/2014/main" xmlns="" id="{002901B8-8CDE-4318-8722-8803AE9819BF}"/>
              </a:ext>
            </a:extLst>
          </p:cNvPr>
          <p:cNvSpPr/>
          <p:nvPr/>
        </p:nvSpPr>
        <p:spPr>
          <a:xfrm>
            <a:off x="901700" y="1482859"/>
            <a:ext cx="635000" cy="635000"/>
          </a:xfrm>
          <a:prstGeom prst="ellipse">
            <a:avLst/>
          </a:prstGeom>
          <a:gradFill>
            <a:gsLst>
              <a:gs pos="0">
                <a:srgbClr val="F79351"/>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a:solidFill>
                  <a:schemeClr val="tx1">
                    <a:lumMod val="85000"/>
                    <a:lumOff val="15000"/>
                  </a:schemeClr>
                </a:solidFill>
              </a:rPr>
              <a:t>1</a:t>
            </a:r>
          </a:p>
        </p:txBody>
      </p:sp>
      <p:sp>
        <p:nvSpPr>
          <p:cNvPr id="15" name="Oval 14">
            <a:extLst>
              <a:ext uri="{FF2B5EF4-FFF2-40B4-BE49-F238E27FC236}">
                <a16:creationId xmlns:a16="http://schemas.microsoft.com/office/drawing/2014/main" xmlns="" id="{3026E3D8-4395-48B6-A83E-CA96AAFCA492}"/>
              </a:ext>
            </a:extLst>
          </p:cNvPr>
          <p:cNvSpPr/>
          <p:nvPr/>
        </p:nvSpPr>
        <p:spPr>
          <a:xfrm>
            <a:off x="3340100" y="1482859"/>
            <a:ext cx="635000" cy="635000"/>
          </a:xfrm>
          <a:prstGeom prst="ellipse">
            <a:avLst/>
          </a:prstGeom>
          <a:gradFill>
            <a:gsLst>
              <a:gs pos="0">
                <a:srgbClr val="4CC1EF"/>
              </a:gs>
              <a:gs pos="50000">
                <a:srgbClr val="4CC1EF"/>
              </a:gs>
              <a:gs pos="100000">
                <a:srgbClr val="4CC1EF"/>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chemeClr val="tx1">
                    <a:lumMod val="85000"/>
                    <a:lumOff val="15000"/>
                  </a:schemeClr>
                </a:solidFill>
              </a:rPr>
              <a:t>2</a:t>
            </a:r>
          </a:p>
        </p:txBody>
      </p:sp>
      <p:sp>
        <p:nvSpPr>
          <p:cNvPr id="16" name="Oval 15">
            <a:extLst>
              <a:ext uri="{FF2B5EF4-FFF2-40B4-BE49-F238E27FC236}">
                <a16:creationId xmlns:a16="http://schemas.microsoft.com/office/drawing/2014/main" xmlns="" id="{15A3B0F7-0688-412A-8F5E-69C2646DC518}"/>
              </a:ext>
            </a:extLst>
          </p:cNvPr>
          <p:cNvSpPr/>
          <p:nvPr/>
        </p:nvSpPr>
        <p:spPr>
          <a:xfrm>
            <a:off x="5778500" y="1482859"/>
            <a:ext cx="635000" cy="635000"/>
          </a:xfrm>
          <a:prstGeom prst="ellipse">
            <a:avLst/>
          </a:prstGeom>
          <a:gradFill>
            <a:gsLst>
              <a:gs pos="0">
                <a:srgbClr val="FFCC4C"/>
              </a:gs>
              <a:gs pos="50000">
                <a:srgbClr val="FFCC4C"/>
              </a:gs>
              <a:gs pos="100000">
                <a:schemeClr val="accent4">
                  <a:lumMod val="99000"/>
                  <a:satMod val="120000"/>
                  <a:shade val="78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b="1" dirty="0">
                <a:solidFill>
                  <a:schemeClr val="tx1">
                    <a:lumMod val="85000"/>
                    <a:lumOff val="15000"/>
                  </a:schemeClr>
                </a:solidFill>
              </a:rPr>
              <a:t>3</a:t>
            </a:r>
          </a:p>
        </p:txBody>
      </p:sp>
      <p:sp>
        <p:nvSpPr>
          <p:cNvPr id="17" name="Oval 16">
            <a:extLst>
              <a:ext uri="{FF2B5EF4-FFF2-40B4-BE49-F238E27FC236}">
                <a16:creationId xmlns:a16="http://schemas.microsoft.com/office/drawing/2014/main" xmlns="" id="{8D9EBD2C-5485-4B36-AC5D-A996FA53C381}"/>
              </a:ext>
            </a:extLst>
          </p:cNvPr>
          <p:cNvSpPr/>
          <p:nvPr/>
        </p:nvSpPr>
        <p:spPr>
          <a:xfrm>
            <a:off x="8216900" y="1482859"/>
            <a:ext cx="635000" cy="635000"/>
          </a:xfrm>
          <a:prstGeom prst="ellipse">
            <a:avLst/>
          </a:prstGeom>
          <a:gradFill>
            <a:gsLst>
              <a:gs pos="0">
                <a:srgbClr val="C13018"/>
              </a:gs>
              <a:gs pos="50000">
                <a:srgbClr val="C13018"/>
              </a:gs>
              <a:gs pos="100000">
                <a:srgbClr val="C13018"/>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a:solidFill>
                  <a:schemeClr val="bg1"/>
                </a:solidFill>
              </a:rPr>
              <a:t>4</a:t>
            </a:r>
          </a:p>
        </p:txBody>
      </p:sp>
      <p:sp>
        <p:nvSpPr>
          <p:cNvPr id="18" name="Oval 17">
            <a:extLst>
              <a:ext uri="{FF2B5EF4-FFF2-40B4-BE49-F238E27FC236}">
                <a16:creationId xmlns:a16="http://schemas.microsoft.com/office/drawing/2014/main" xmlns="" id="{8D034B35-E435-4E02-9468-3EE3A9DF84E7}"/>
              </a:ext>
            </a:extLst>
          </p:cNvPr>
          <p:cNvSpPr/>
          <p:nvPr/>
        </p:nvSpPr>
        <p:spPr>
          <a:xfrm>
            <a:off x="10655300" y="1482859"/>
            <a:ext cx="635000" cy="635000"/>
          </a:xfrm>
          <a:prstGeom prst="ellipse">
            <a:avLst/>
          </a:prstGeom>
          <a:gradFill>
            <a:gsLst>
              <a:gs pos="0">
                <a:srgbClr val="A2B969"/>
              </a:gs>
              <a:gs pos="50000">
                <a:srgbClr val="A2B969"/>
              </a:gs>
              <a:gs pos="100000">
                <a:schemeClr val="accent6">
                  <a:lumMod val="99000"/>
                  <a:satMod val="120000"/>
                  <a:shade val="78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a:solidFill>
                  <a:schemeClr val="tx1">
                    <a:lumMod val="85000"/>
                    <a:lumOff val="15000"/>
                  </a:schemeClr>
                </a:solidFill>
              </a:rPr>
              <a:t>5</a:t>
            </a:r>
          </a:p>
        </p:txBody>
      </p:sp>
      <p:grpSp>
        <p:nvGrpSpPr>
          <p:cNvPr id="19" name="Graphic 8" descr="Gears">
            <a:extLst>
              <a:ext uri="{FF2B5EF4-FFF2-40B4-BE49-F238E27FC236}">
                <a16:creationId xmlns:a16="http://schemas.microsoft.com/office/drawing/2014/main" xmlns="" id="{1A5D0606-622F-4F2D-AB64-629C3CF4DC51}"/>
              </a:ext>
            </a:extLst>
          </p:cNvPr>
          <p:cNvGrpSpPr/>
          <p:nvPr/>
        </p:nvGrpSpPr>
        <p:grpSpPr>
          <a:xfrm rot="2028666">
            <a:off x="5871844" y="2960180"/>
            <a:ext cx="392456" cy="474920"/>
            <a:chOff x="3461371" y="2283740"/>
            <a:chExt cx="392456" cy="474920"/>
          </a:xfrm>
          <a:solidFill>
            <a:srgbClr val="000000"/>
          </a:solidFill>
        </p:grpSpPr>
        <p:sp>
          <p:nvSpPr>
            <p:cNvPr id="20" name="Freeform: Shape 19">
              <a:extLst>
                <a:ext uri="{FF2B5EF4-FFF2-40B4-BE49-F238E27FC236}">
                  <a16:creationId xmlns:a16="http://schemas.microsoft.com/office/drawing/2014/main" xmlns="" id="{2321EE34-5328-4CA9-88EE-225B891CCF9E}"/>
                </a:ext>
              </a:extLst>
            </p:cNvPr>
            <p:cNvSpPr/>
            <p:nvPr/>
          </p:nvSpPr>
          <p:spPr>
            <a:xfrm>
              <a:off x="3597407" y="2283740"/>
              <a:ext cx="256420" cy="255819"/>
            </a:xfrm>
            <a:custGeom>
              <a:avLst/>
              <a:gdLst>
                <a:gd name="connsiteX0" fmla="*/ 128210 w 256420"/>
                <a:gd name="connsiteY0" fmla="*/ 173355 h 255819"/>
                <a:gd name="connsiteX1" fmla="*/ 83066 w 256420"/>
                <a:gd name="connsiteY1" fmla="*/ 128210 h 255819"/>
                <a:gd name="connsiteX2" fmla="*/ 128210 w 256420"/>
                <a:gd name="connsiteY2" fmla="*/ 83066 h 255819"/>
                <a:gd name="connsiteX3" fmla="*/ 173355 w 256420"/>
                <a:gd name="connsiteY3" fmla="*/ 128210 h 255819"/>
                <a:gd name="connsiteX4" fmla="*/ 128210 w 256420"/>
                <a:gd name="connsiteY4" fmla="*/ 173355 h 255819"/>
                <a:gd name="connsiteX5" fmla="*/ 229936 w 256420"/>
                <a:gd name="connsiteY5" fmla="*/ 99920 h 255819"/>
                <a:gd name="connsiteX6" fmla="*/ 220305 w 256420"/>
                <a:gd name="connsiteY6" fmla="*/ 76445 h 255819"/>
                <a:gd name="connsiteX7" fmla="*/ 229936 w 256420"/>
                <a:gd name="connsiteY7" fmla="*/ 48154 h 255819"/>
                <a:gd name="connsiteX8" fmla="*/ 208267 w 256420"/>
                <a:gd name="connsiteY8" fmla="*/ 26485 h 255819"/>
                <a:gd name="connsiteX9" fmla="*/ 179976 w 256420"/>
                <a:gd name="connsiteY9" fmla="*/ 36116 h 255819"/>
                <a:gd name="connsiteX10" fmla="*/ 156501 w 256420"/>
                <a:gd name="connsiteY10" fmla="*/ 26485 h 255819"/>
                <a:gd name="connsiteX11" fmla="*/ 143259 w 256420"/>
                <a:gd name="connsiteY11" fmla="*/ 0 h 255819"/>
                <a:gd name="connsiteX12" fmla="*/ 113162 w 256420"/>
                <a:gd name="connsiteY12" fmla="*/ 0 h 255819"/>
                <a:gd name="connsiteX13" fmla="*/ 99920 w 256420"/>
                <a:gd name="connsiteY13" fmla="*/ 26485 h 255819"/>
                <a:gd name="connsiteX14" fmla="*/ 76445 w 256420"/>
                <a:gd name="connsiteY14" fmla="*/ 36116 h 255819"/>
                <a:gd name="connsiteX15" fmla="*/ 48154 w 256420"/>
                <a:gd name="connsiteY15" fmla="*/ 26485 h 255819"/>
                <a:gd name="connsiteX16" fmla="*/ 26485 w 256420"/>
                <a:gd name="connsiteY16" fmla="*/ 48154 h 255819"/>
                <a:gd name="connsiteX17" fmla="*/ 36116 w 256420"/>
                <a:gd name="connsiteY17" fmla="*/ 76445 h 255819"/>
                <a:gd name="connsiteX18" fmla="*/ 26485 w 256420"/>
                <a:gd name="connsiteY18" fmla="*/ 99920 h 255819"/>
                <a:gd name="connsiteX19" fmla="*/ 0 w 256420"/>
                <a:gd name="connsiteY19" fmla="*/ 113162 h 255819"/>
                <a:gd name="connsiteX20" fmla="*/ 0 w 256420"/>
                <a:gd name="connsiteY20" fmla="*/ 143259 h 255819"/>
                <a:gd name="connsiteX21" fmla="*/ 26485 w 256420"/>
                <a:gd name="connsiteY21" fmla="*/ 156501 h 255819"/>
                <a:gd name="connsiteX22" fmla="*/ 36116 w 256420"/>
                <a:gd name="connsiteY22" fmla="*/ 179976 h 255819"/>
                <a:gd name="connsiteX23" fmla="*/ 26485 w 256420"/>
                <a:gd name="connsiteY23" fmla="*/ 208267 h 255819"/>
                <a:gd name="connsiteX24" fmla="*/ 47552 w 256420"/>
                <a:gd name="connsiteY24" fmla="*/ 229334 h 255819"/>
                <a:gd name="connsiteX25" fmla="*/ 75843 w 256420"/>
                <a:gd name="connsiteY25" fmla="*/ 219703 h 255819"/>
                <a:gd name="connsiteX26" fmla="*/ 99318 w 256420"/>
                <a:gd name="connsiteY26" fmla="*/ 229334 h 255819"/>
                <a:gd name="connsiteX27" fmla="*/ 112560 w 256420"/>
                <a:gd name="connsiteY27" fmla="*/ 255819 h 255819"/>
                <a:gd name="connsiteX28" fmla="*/ 142657 w 256420"/>
                <a:gd name="connsiteY28" fmla="*/ 255819 h 255819"/>
                <a:gd name="connsiteX29" fmla="*/ 155899 w 256420"/>
                <a:gd name="connsiteY29" fmla="*/ 229334 h 255819"/>
                <a:gd name="connsiteX30" fmla="*/ 179374 w 256420"/>
                <a:gd name="connsiteY30" fmla="*/ 219703 h 255819"/>
                <a:gd name="connsiteX31" fmla="*/ 207665 w 256420"/>
                <a:gd name="connsiteY31" fmla="*/ 229334 h 255819"/>
                <a:gd name="connsiteX32" fmla="*/ 229334 w 256420"/>
                <a:gd name="connsiteY32" fmla="*/ 208267 h 255819"/>
                <a:gd name="connsiteX33" fmla="*/ 219703 w 256420"/>
                <a:gd name="connsiteY33" fmla="*/ 179976 h 255819"/>
                <a:gd name="connsiteX34" fmla="*/ 229936 w 256420"/>
                <a:gd name="connsiteY34" fmla="*/ 156501 h 255819"/>
                <a:gd name="connsiteX35" fmla="*/ 256421 w 256420"/>
                <a:gd name="connsiteY35" fmla="*/ 143259 h 255819"/>
                <a:gd name="connsiteX36" fmla="*/ 256421 w 256420"/>
                <a:gd name="connsiteY36" fmla="*/ 113162 h 255819"/>
                <a:gd name="connsiteX37" fmla="*/ 229936 w 256420"/>
                <a:gd name="connsiteY37" fmla="*/ 99920 h 2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6420" h="255819">
                  <a:moveTo>
                    <a:pt x="128210" y="173355"/>
                  </a:moveTo>
                  <a:cubicBezTo>
                    <a:pt x="102930" y="173355"/>
                    <a:pt x="83066" y="152889"/>
                    <a:pt x="83066" y="128210"/>
                  </a:cubicBezTo>
                  <a:cubicBezTo>
                    <a:pt x="83066" y="103531"/>
                    <a:pt x="103531" y="83066"/>
                    <a:pt x="128210" y="83066"/>
                  </a:cubicBezTo>
                  <a:cubicBezTo>
                    <a:pt x="153491" y="83066"/>
                    <a:pt x="173355" y="103531"/>
                    <a:pt x="173355" y="128210"/>
                  </a:cubicBezTo>
                  <a:cubicBezTo>
                    <a:pt x="173355" y="152889"/>
                    <a:pt x="152889" y="173355"/>
                    <a:pt x="128210" y="173355"/>
                  </a:cubicBezTo>
                  <a:close/>
                  <a:moveTo>
                    <a:pt x="229936" y="99920"/>
                  </a:moveTo>
                  <a:cubicBezTo>
                    <a:pt x="227528" y="91493"/>
                    <a:pt x="224519" y="83668"/>
                    <a:pt x="220305" y="76445"/>
                  </a:cubicBezTo>
                  <a:lnTo>
                    <a:pt x="229936" y="48154"/>
                  </a:lnTo>
                  <a:lnTo>
                    <a:pt x="208267" y="26485"/>
                  </a:lnTo>
                  <a:lnTo>
                    <a:pt x="179976" y="36116"/>
                  </a:lnTo>
                  <a:cubicBezTo>
                    <a:pt x="172753" y="31902"/>
                    <a:pt x="164928" y="28893"/>
                    <a:pt x="156501" y="26485"/>
                  </a:cubicBezTo>
                  <a:lnTo>
                    <a:pt x="143259" y="0"/>
                  </a:lnTo>
                  <a:lnTo>
                    <a:pt x="113162" y="0"/>
                  </a:lnTo>
                  <a:lnTo>
                    <a:pt x="99920" y="26485"/>
                  </a:lnTo>
                  <a:cubicBezTo>
                    <a:pt x="91493" y="28893"/>
                    <a:pt x="83668" y="31902"/>
                    <a:pt x="76445" y="36116"/>
                  </a:cubicBezTo>
                  <a:lnTo>
                    <a:pt x="48154" y="26485"/>
                  </a:lnTo>
                  <a:lnTo>
                    <a:pt x="26485" y="48154"/>
                  </a:lnTo>
                  <a:lnTo>
                    <a:pt x="36116" y="76445"/>
                  </a:lnTo>
                  <a:cubicBezTo>
                    <a:pt x="31902" y="83668"/>
                    <a:pt x="28892" y="91493"/>
                    <a:pt x="26485" y="99920"/>
                  </a:cubicBezTo>
                  <a:lnTo>
                    <a:pt x="0" y="113162"/>
                  </a:lnTo>
                  <a:lnTo>
                    <a:pt x="0" y="143259"/>
                  </a:lnTo>
                  <a:lnTo>
                    <a:pt x="26485" y="156501"/>
                  </a:lnTo>
                  <a:cubicBezTo>
                    <a:pt x="28892" y="164928"/>
                    <a:pt x="31902" y="172753"/>
                    <a:pt x="36116" y="179976"/>
                  </a:cubicBezTo>
                  <a:lnTo>
                    <a:pt x="26485" y="208267"/>
                  </a:lnTo>
                  <a:lnTo>
                    <a:pt x="47552" y="229334"/>
                  </a:lnTo>
                  <a:lnTo>
                    <a:pt x="75843" y="219703"/>
                  </a:lnTo>
                  <a:cubicBezTo>
                    <a:pt x="83066" y="223917"/>
                    <a:pt x="90891" y="226927"/>
                    <a:pt x="99318" y="229334"/>
                  </a:cubicBezTo>
                  <a:lnTo>
                    <a:pt x="112560" y="255819"/>
                  </a:lnTo>
                  <a:lnTo>
                    <a:pt x="142657" y="255819"/>
                  </a:lnTo>
                  <a:lnTo>
                    <a:pt x="155899" y="229334"/>
                  </a:lnTo>
                  <a:cubicBezTo>
                    <a:pt x="164326" y="226927"/>
                    <a:pt x="172151" y="223917"/>
                    <a:pt x="179374" y="219703"/>
                  </a:cubicBezTo>
                  <a:lnTo>
                    <a:pt x="207665" y="229334"/>
                  </a:lnTo>
                  <a:lnTo>
                    <a:pt x="229334" y="208267"/>
                  </a:lnTo>
                  <a:lnTo>
                    <a:pt x="219703" y="179976"/>
                  </a:lnTo>
                  <a:cubicBezTo>
                    <a:pt x="223917" y="172753"/>
                    <a:pt x="227528" y="164326"/>
                    <a:pt x="229936" y="156501"/>
                  </a:cubicBezTo>
                  <a:lnTo>
                    <a:pt x="256421" y="143259"/>
                  </a:lnTo>
                  <a:lnTo>
                    <a:pt x="256421" y="113162"/>
                  </a:lnTo>
                  <a:lnTo>
                    <a:pt x="229936" y="99920"/>
                  </a:lnTo>
                  <a:close/>
                </a:path>
              </a:pathLst>
            </a:custGeom>
            <a:solidFill>
              <a:srgbClr val="000000"/>
            </a:solidFill>
            <a:ln w="595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A761EEF7-C7B4-4D99-B430-F033CF12FB74}"/>
                </a:ext>
              </a:extLst>
            </p:cNvPr>
            <p:cNvSpPr/>
            <p:nvPr/>
          </p:nvSpPr>
          <p:spPr>
            <a:xfrm>
              <a:off x="3461371" y="2502842"/>
              <a:ext cx="256420" cy="255819"/>
            </a:xfrm>
            <a:custGeom>
              <a:avLst/>
              <a:gdLst>
                <a:gd name="connsiteX0" fmla="*/ 128210 w 256420"/>
                <a:gd name="connsiteY0" fmla="*/ 173355 h 255819"/>
                <a:gd name="connsiteX1" fmla="*/ 83066 w 256420"/>
                <a:gd name="connsiteY1" fmla="*/ 128210 h 255819"/>
                <a:gd name="connsiteX2" fmla="*/ 128210 w 256420"/>
                <a:gd name="connsiteY2" fmla="*/ 83066 h 255819"/>
                <a:gd name="connsiteX3" fmla="*/ 173355 w 256420"/>
                <a:gd name="connsiteY3" fmla="*/ 128210 h 255819"/>
                <a:gd name="connsiteX4" fmla="*/ 128210 w 256420"/>
                <a:gd name="connsiteY4" fmla="*/ 173355 h 255819"/>
                <a:gd name="connsiteX5" fmla="*/ 128210 w 256420"/>
                <a:gd name="connsiteY5" fmla="*/ 173355 h 255819"/>
                <a:gd name="connsiteX6" fmla="*/ 220305 w 256420"/>
                <a:gd name="connsiteY6" fmla="*/ 76445 h 255819"/>
                <a:gd name="connsiteX7" fmla="*/ 229936 w 256420"/>
                <a:gd name="connsiteY7" fmla="*/ 48154 h 255819"/>
                <a:gd name="connsiteX8" fmla="*/ 208267 w 256420"/>
                <a:gd name="connsiteY8" fmla="*/ 26485 h 255819"/>
                <a:gd name="connsiteX9" fmla="*/ 179976 w 256420"/>
                <a:gd name="connsiteY9" fmla="*/ 36116 h 255819"/>
                <a:gd name="connsiteX10" fmla="*/ 156501 w 256420"/>
                <a:gd name="connsiteY10" fmla="*/ 26485 h 255819"/>
                <a:gd name="connsiteX11" fmla="*/ 143259 w 256420"/>
                <a:gd name="connsiteY11" fmla="*/ 0 h 255819"/>
                <a:gd name="connsiteX12" fmla="*/ 113162 w 256420"/>
                <a:gd name="connsiteY12" fmla="*/ 0 h 255819"/>
                <a:gd name="connsiteX13" fmla="*/ 99920 w 256420"/>
                <a:gd name="connsiteY13" fmla="*/ 26485 h 255819"/>
                <a:gd name="connsiteX14" fmla="*/ 76445 w 256420"/>
                <a:gd name="connsiteY14" fmla="*/ 36116 h 255819"/>
                <a:gd name="connsiteX15" fmla="*/ 48154 w 256420"/>
                <a:gd name="connsiteY15" fmla="*/ 26485 h 255819"/>
                <a:gd name="connsiteX16" fmla="*/ 27087 w 256420"/>
                <a:gd name="connsiteY16" fmla="*/ 47552 h 255819"/>
                <a:gd name="connsiteX17" fmla="*/ 36116 w 256420"/>
                <a:gd name="connsiteY17" fmla="*/ 75843 h 255819"/>
                <a:gd name="connsiteX18" fmla="*/ 26485 w 256420"/>
                <a:gd name="connsiteY18" fmla="*/ 99318 h 255819"/>
                <a:gd name="connsiteX19" fmla="*/ 0 w 256420"/>
                <a:gd name="connsiteY19" fmla="*/ 112560 h 255819"/>
                <a:gd name="connsiteX20" fmla="*/ 0 w 256420"/>
                <a:gd name="connsiteY20" fmla="*/ 142657 h 255819"/>
                <a:gd name="connsiteX21" fmla="*/ 26485 w 256420"/>
                <a:gd name="connsiteY21" fmla="*/ 155899 h 255819"/>
                <a:gd name="connsiteX22" fmla="*/ 36116 w 256420"/>
                <a:gd name="connsiteY22" fmla="*/ 179374 h 255819"/>
                <a:gd name="connsiteX23" fmla="*/ 27087 w 256420"/>
                <a:gd name="connsiteY23" fmla="*/ 207665 h 255819"/>
                <a:gd name="connsiteX24" fmla="*/ 48154 w 256420"/>
                <a:gd name="connsiteY24" fmla="*/ 228732 h 255819"/>
                <a:gd name="connsiteX25" fmla="*/ 76445 w 256420"/>
                <a:gd name="connsiteY25" fmla="*/ 219703 h 255819"/>
                <a:gd name="connsiteX26" fmla="*/ 99920 w 256420"/>
                <a:gd name="connsiteY26" fmla="*/ 229334 h 255819"/>
                <a:gd name="connsiteX27" fmla="*/ 113162 w 256420"/>
                <a:gd name="connsiteY27" fmla="*/ 255819 h 255819"/>
                <a:gd name="connsiteX28" fmla="*/ 143259 w 256420"/>
                <a:gd name="connsiteY28" fmla="*/ 255819 h 255819"/>
                <a:gd name="connsiteX29" fmla="*/ 156501 w 256420"/>
                <a:gd name="connsiteY29" fmla="*/ 229334 h 255819"/>
                <a:gd name="connsiteX30" fmla="*/ 179976 w 256420"/>
                <a:gd name="connsiteY30" fmla="*/ 219703 h 255819"/>
                <a:gd name="connsiteX31" fmla="*/ 208267 w 256420"/>
                <a:gd name="connsiteY31" fmla="*/ 229334 h 255819"/>
                <a:gd name="connsiteX32" fmla="*/ 229334 w 256420"/>
                <a:gd name="connsiteY32" fmla="*/ 207665 h 255819"/>
                <a:gd name="connsiteX33" fmla="*/ 220305 w 256420"/>
                <a:gd name="connsiteY33" fmla="*/ 179976 h 255819"/>
                <a:gd name="connsiteX34" fmla="*/ 229936 w 256420"/>
                <a:gd name="connsiteY34" fmla="*/ 156501 h 255819"/>
                <a:gd name="connsiteX35" fmla="*/ 256421 w 256420"/>
                <a:gd name="connsiteY35" fmla="*/ 143259 h 255819"/>
                <a:gd name="connsiteX36" fmla="*/ 256421 w 256420"/>
                <a:gd name="connsiteY36" fmla="*/ 113162 h 255819"/>
                <a:gd name="connsiteX37" fmla="*/ 229936 w 256420"/>
                <a:gd name="connsiteY37" fmla="*/ 99920 h 255819"/>
                <a:gd name="connsiteX38" fmla="*/ 220305 w 256420"/>
                <a:gd name="connsiteY38" fmla="*/ 76445 h 2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6420" h="255819">
                  <a:moveTo>
                    <a:pt x="128210" y="173355"/>
                  </a:moveTo>
                  <a:cubicBezTo>
                    <a:pt x="102930" y="173355"/>
                    <a:pt x="83066" y="152889"/>
                    <a:pt x="83066" y="128210"/>
                  </a:cubicBezTo>
                  <a:cubicBezTo>
                    <a:pt x="83066" y="102930"/>
                    <a:pt x="103531" y="83066"/>
                    <a:pt x="128210" y="83066"/>
                  </a:cubicBezTo>
                  <a:cubicBezTo>
                    <a:pt x="153491" y="83066"/>
                    <a:pt x="173355" y="103531"/>
                    <a:pt x="173355" y="128210"/>
                  </a:cubicBezTo>
                  <a:cubicBezTo>
                    <a:pt x="173355" y="152889"/>
                    <a:pt x="153491" y="173355"/>
                    <a:pt x="128210" y="173355"/>
                  </a:cubicBezTo>
                  <a:lnTo>
                    <a:pt x="128210" y="173355"/>
                  </a:lnTo>
                  <a:close/>
                  <a:moveTo>
                    <a:pt x="220305" y="76445"/>
                  </a:moveTo>
                  <a:lnTo>
                    <a:pt x="229936" y="48154"/>
                  </a:lnTo>
                  <a:lnTo>
                    <a:pt x="208267" y="26485"/>
                  </a:lnTo>
                  <a:lnTo>
                    <a:pt x="179976" y="36116"/>
                  </a:lnTo>
                  <a:cubicBezTo>
                    <a:pt x="172753" y="31902"/>
                    <a:pt x="164326" y="28892"/>
                    <a:pt x="156501" y="26485"/>
                  </a:cubicBezTo>
                  <a:lnTo>
                    <a:pt x="143259" y="0"/>
                  </a:lnTo>
                  <a:lnTo>
                    <a:pt x="113162" y="0"/>
                  </a:lnTo>
                  <a:lnTo>
                    <a:pt x="99920" y="26485"/>
                  </a:lnTo>
                  <a:cubicBezTo>
                    <a:pt x="91493" y="28892"/>
                    <a:pt x="83668" y="31902"/>
                    <a:pt x="76445" y="36116"/>
                  </a:cubicBezTo>
                  <a:lnTo>
                    <a:pt x="48154" y="26485"/>
                  </a:lnTo>
                  <a:lnTo>
                    <a:pt x="27087" y="47552"/>
                  </a:lnTo>
                  <a:lnTo>
                    <a:pt x="36116" y="75843"/>
                  </a:lnTo>
                  <a:cubicBezTo>
                    <a:pt x="31902" y="83066"/>
                    <a:pt x="28893" y="91493"/>
                    <a:pt x="26485" y="99318"/>
                  </a:cubicBezTo>
                  <a:lnTo>
                    <a:pt x="0" y="112560"/>
                  </a:lnTo>
                  <a:lnTo>
                    <a:pt x="0" y="142657"/>
                  </a:lnTo>
                  <a:lnTo>
                    <a:pt x="26485" y="155899"/>
                  </a:lnTo>
                  <a:cubicBezTo>
                    <a:pt x="28893" y="164326"/>
                    <a:pt x="31902" y="172151"/>
                    <a:pt x="36116" y="179374"/>
                  </a:cubicBezTo>
                  <a:lnTo>
                    <a:pt x="27087" y="207665"/>
                  </a:lnTo>
                  <a:lnTo>
                    <a:pt x="48154" y="228732"/>
                  </a:lnTo>
                  <a:lnTo>
                    <a:pt x="76445" y="219703"/>
                  </a:lnTo>
                  <a:cubicBezTo>
                    <a:pt x="83668" y="223917"/>
                    <a:pt x="91493" y="226926"/>
                    <a:pt x="99920" y="229334"/>
                  </a:cubicBezTo>
                  <a:lnTo>
                    <a:pt x="113162" y="255819"/>
                  </a:lnTo>
                  <a:lnTo>
                    <a:pt x="143259" y="255819"/>
                  </a:lnTo>
                  <a:lnTo>
                    <a:pt x="156501" y="229334"/>
                  </a:lnTo>
                  <a:cubicBezTo>
                    <a:pt x="164928" y="226926"/>
                    <a:pt x="172753" y="223917"/>
                    <a:pt x="179976" y="219703"/>
                  </a:cubicBezTo>
                  <a:lnTo>
                    <a:pt x="208267" y="229334"/>
                  </a:lnTo>
                  <a:lnTo>
                    <a:pt x="229334" y="207665"/>
                  </a:lnTo>
                  <a:lnTo>
                    <a:pt x="220305" y="179976"/>
                  </a:lnTo>
                  <a:cubicBezTo>
                    <a:pt x="224519" y="172753"/>
                    <a:pt x="227528" y="164928"/>
                    <a:pt x="229936" y="156501"/>
                  </a:cubicBezTo>
                  <a:lnTo>
                    <a:pt x="256421" y="143259"/>
                  </a:lnTo>
                  <a:lnTo>
                    <a:pt x="256421" y="113162"/>
                  </a:lnTo>
                  <a:lnTo>
                    <a:pt x="229936" y="99920"/>
                  </a:lnTo>
                  <a:cubicBezTo>
                    <a:pt x="227528" y="91493"/>
                    <a:pt x="224519" y="83668"/>
                    <a:pt x="220305" y="76445"/>
                  </a:cubicBezTo>
                  <a:close/>
                </a:path>
              </a:pathLst>
            </a:custGeom>
            <a:solidFill>
              <a:srgbClr val="000000"/>
            </a:solidFill>
            <a:ln w="5953" cap="flat">
              <a:noFill/>
              <a:prstDash val="solid"/>
              <a:miter/>
            </a:ln>
          </p:spPr>
          <p:txBody>
            <a:bodyPr rtlCol="0" anchor="ctr"/>
            <a:lstStyle/>
            <a:p>
              <a:endParaRPr lang="en-US"/>
            </a:p>
          </p:txBody>
        </p:sp>
      </p:grpSp>
      <p:grpSp>
        <p:nvGrpSpPr>
          <p:cNvPr id="22" name="Graphic 12" descr="Database">
            <a:extLst>
              <a:ext uri="{FF2B5EF4-FFF2-40B4-BE49-F238E27FC236}">
                <a16:creationId xmlns:a16="http://schemas.microsoft.com/office/drawing/2014/main" xmlns="" id="{22EB12B9-95A7-4768-87F6-395D2E64D38D}"/>
              </a:ext>
            </a:extLst>
          </p:cNvPr>
          <p:cNvGrpSpPr/>
          <p:nvPr/>
        </p:nvGrpSpPr>
        <p:grpSpPr>
          <a:xfrm>
            <a:off x="1050660" y="2895781"/>
            <a:ext cx="337079" cy="457464"/>
            <a:chOff x="8365860" y="2292769"/>
            <a:chExt cx="337079" cy="457464"/>
          </a:xfrm>
          <a:solidFill>
            <a:srgbClr val="000000"/>
          </a:solidFill>
        </p:grpSpPr>
        <p:sp>
          <p:nvSpPr>
            <p:cNvPr id="23" name="Freeform: Shape 22">
              <a:extLst>
                <a:ext uri="{FF2B5EF4-FFF2-40B4-BE49-F238E27FC236}">
                  <a16:creationId xmlns:a16="http://schemas.microsoft.com/office/drawing/2014/main" xmlns="" id="{6C4357BD-5DDA-4BE3-817D-68D3EBFA8546}"/>
                </a:ext>
              </a:extLst>
            </p:cNvPr>
            <p:cNvSpPr/>
            <p:nvPr/>
          </p:nvSpPr>
          <p:spPr>
            <a:xfrm>
              <a:off x="8365860" y="2292769"/>
              <a:ext cx="337079" cy="96308"/>
            </a:xfrm>
            <a:custGeom>
              <a:avLst/>
              <a:gdLst>
                <a:gd name="connsiteX0" fmla="*/ 337079 w 337079"/>
                <a:gd name="connsiteY0" fmla="*/ 48154 h 96308"/>
                <a:gd name="connsiteX1" fmla="*/ 168540 w 337079"/>
                <a:gd name="connsiteY1" fmla="*/ 96308 h 96308"/>
                <a:gd name="connsiteX2" fmla="*/ 0 w 337079"/>
                <a:gd name="connsiteY2" fmla="*/ 48154 h 96308"/>
                <a:gd name="connsiteX3" fmla="*/ 168540 w 337079"/>
                <a:gd name="connsiteY3" fmla="*/ 0 h 96308"/>
                <a:gd name="connsiteX4" fmla="*/ 337079 w 337079"/>
                <a:gd name="connsiteY4" fmla="*/ 48154 h 96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79" h="96308">
                  <a:moveTo>
                    <a:pt x="337079" y="48154"/>
                  </a:moveTo>
                  <a:cubicBezTo>
                    <a:pt x="337079" y="74749"/>
                    <a:pt x="261621" y="96308"/>
                    <a:pt x="168540" y="96308"/>
                  </a:cubicBezTo>
                  <a:cubicBezTo>
                    <a:pt x="75458" y="96308"/>
                    <a:pt x="0" y="74749"/>
                    <a:pt x="0" y="48154"/>
                  </a:cubicBezTo>
                  <a:cubicBezTo>
                    <a:pt x="0" y="21559"/>
                    <a:pt x="75458" y="0"/>
                    <a:pt x="168540" y="0"/>
                  </a:cubicBezTo>
                  <a:cubicBezTo>
                    <a:pt x="261621" y="0"/>
                    <a:pt x="337079" y="21559"/>
                    <a:pt x="337079" y="48154"/>
                  </a:cubicBezTo>
                  <a:close/>
                </a:path>
              </a:pathLst>
            </a:custGeom>
            <a:solidFill>
              <a:srgbClr val="000000"/>
            </a:solidFill>
            <a:ln w="595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E807428C-B889-426C-93E0-4105961D47F3}"/>
                </a:ext>
              </a:extLst>
            </p:cNvPr>
            <p:cNvSpPr/>
            <p:nvPr/>
          </p:nvSpPr>
          <p:spPr>
            <a:xfrm>
              <a:off x="8365860" y="2365000"/>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solidFill>
              <a:srgbClr val="000000"/>
            </a:solidFill>
            <a:ln w="595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13789D07-28CE-43E2-A5ED-0A1AC8388E43}"/>
                </a:ext>
              </a:extLst>
            </p:cNvPr>
            <p:cNvSpPr/>
            <p:nvPr/>
          </p:nvSpPr>
          <p:spPr>
            <a:xfrm>
              <a:off x="8365860" y="2485386"/>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solidFill>
              <a:srgbClr val="000000"/>
            </a:solidFill>
            <a:ln w="5953"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712F6E71-67D1-459A-A3E5-64A475D5800D}"/>
                </a:ext>
              </a:extLst>
            </p:cNvPr>
            <p:cNvSpPr/>
            <p:nvPr/>
          </p:nvSpPr>
          <p:spPr>
            <a:xfrm>
              <a:off x="8365860" y="2605771"/>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solidFill>
              <a:srgbClr val="000000"/>
            </a:solidFill>
            <a:ln w="5953" cap="flat">
              <a:noFill/>
              <a:prstDash val="solid"/>
              <a:miter/>
            </a:ln>
          </p:spPr>
          <p:txBody>
            <a:bodyPr rtlCol="0" anchor="ctr"/>
            <a:lstStyle/>
            <a:p>
              <a:endParaRPr lang="en-US"/>
            </a:p>
          </p:txBody>
        </p:sp>
      </p:grpSp>
      <p:sp>
        <p:nvSpPr>
          <p:cNvPr id="27" name="Rectangle 26">
            <a:extLst>
              <a:ext uri="{FF2B5EF4-FFF2-40B4-BE49-F238E27FC236}">
                <a16:creationId xmlns:a16="http://schemas.microsoft.com/office/drawing/2014/main" xmlns="" id="{ECE1D0A9-5814-445A-AF9F-392196E66604}"/>
              </a:ext>
            </a:extLst>
          </p:cNvPr>
          <p:cNvSpPr/>
          <p:nvPr/>
        </p:nvSpPr>
        <p:spPr>
          <a:xfrm>
            <a:off x="2942401" y="2110988"/>
            <a:ext cx="1458542" cy="875665"/>
          </a:xfrm>
          <a:prstGeom prst="rect">
            <a:avLst/>
          </a:prstGeom>
        </p:spPr>
        <p:txBody>
          <a:bodyPr wrap="square" anchor="ctr">
            <a:spAutoFit/>
          </a:bodyPr>
          <a:lstStyle/>
          <a:p>
            <a:pPr algn="ctr">
              <a:lnSpc>
                <a:spcPct val="80000"/>
              </a:lnSpc>
            </a:pPr>
            <a:r>
              <a:rPr lang="id-ID" altLang="en-US" sz="2000" b="1" dirty="0">
                <a:solidFill>
                  <a:schemeClr val="bg2">
                    <a:lumMod val="10000"/>
                  </a:schemeClr>
                </a:solidFill>
              </a:rPr>
              <a:t>Kajian untuk </a:t>
            </a:r>
            <a:r>
              <a:rPr lang="en-US" sz="2000" b="1" dirty="0">
                <a:solidFill>
                  <a:schemeClr val="bg2">
                    <a:lumMod val="10000"/>
                  </a:schemeClr>
                </a:solidFill>
              </a:rPr>
              <a:t>B40 &amp; B</a:t>
            </a:r>
            <a:r>
              <a:rPr lang="id-ID" altLang="en-US" sz="2000" b="1" dirty="0">
                <a:solidFill>
                  <a:schemeClr val="bg2">
                    <a:lumMod val="10000"/>
                  </a:schemeClr>
                </a:solidFill>
              </a:rPr>
              <a:t>5</a:t>
            </a:r>
            <a:r>
              <a:rPr lang="en-US" sz="2000" b="1" dirty="0">
                <a:solidFill>
                  <a:schemeClr val="bg2">
                    <a:lumMod val="10000"/>
                  </a:schemeClr>
                </a:solidFill>
              </a:rPr>
              <a:t>0 </a:t>
            </a:r>
          </a:p>
        </p:txBody>
      </p:sp>
      <p:sp>
        <p:nvSpPr>
          <p:cNvPr id="28" name="Rectangle 27">
            <a:extLst>
              <a:ext uri="{FF2B5EF4-FFF2-40B4-BE49-F238E27FC236}">
                <a16:creationId xmlns:a16="http://schemas.microsoft.com/office/drawing/2014/main" xmlns="" id="{3D3BA78C-FE20-451B-AB0C-76FFC2EFF526}"/>
              </a:ext>
            </a:extLst>
          </p:cNvPr>
          <p:cNvSpPr/>
          <p:nvPr/>
        </p:nvSpPr>
        <p:spPr>
          <a:xfrm>
            <a:off x="5125290" y="2223291"/>
            <a:ext cx="1852549" cy="590931"/>
          </a:xfrm>
          <a:prstGeom prst="rect">
            <a:avLst/>
          </a:prstGeom>
        </p:spPr>
        <p:txBody>
          <a:bodyPr wrap="square" anchor="ctr">
            <a:spAutoFit/>
          </a:bodyPr>
          <a:lstStyle/>
          <a:p>
            <a:pPr algn="ctr">
              <a:lnSpc>
                <a:spcPct val="80000"/>
              </a:lnSpc>
            </a:pPr>
            <a:r>
              <a:rPr lang="en-US" sz="2000" b="1" dirty="0">
                <a:solidFill>
                  <a:schemeClr val="bg2">
                    <a:lumMod val="10000"/>
                  </a:schemeClr>
                </a:solidFill>
              </a:rPr>
              <a:t>Program </a:t>
            </a:r>
            <a:r>
              <a:rPr lang="en-US" sz="2000" b="1" i="1" dirty="0" err="1">
                <a:solidFill>
                  <a:schemeClr val="bg2">
                    <a:lumMod val="10000"/>
                  </a:schemeClr>
                </a:solidFill>
              </a:rPr>
              <a:t>Greenfuels</a:t>
            </a:r>
            <a:endParaRPr lang="en-US" sz="2000" b="1" i="1" dirty="0">
              <a:solidFill>
                <a:schemeClr val="bg2">
                  <a:lumMod val="10000"/>
                </a:schemeClr>
              </a:solidFill>
            </a:endParaRPr>
          </a:p>
        </p:txBody>
      </p:sp>
      <p:sp>
        <p:nvSpPr>
          <p:cNvPr id="29" name="Rectangle 28">
            <a:extLst>
              <a:ext uri="{FF2B5EF4-FFF2-40B4-BE49-F238E27FC236}">
                <a16:creationId xmlns:a16="http://schemas.microsoft.com/office/drawing/2014/main" xmlns="" id="{F250BE7C-7837-4E43-A988-F0E1AB3F67C9}"/>
              </a:ext>
            </a:extLst>
          </p:cNvPr>
          <p:cNvSpPr/>
          <p:nvPr/>
        </p:nvSpPr>
        <p:spPr>
          <a:xfrm>
            <a:off x="406210" y="2316412"/>
            <a:ext cx="1551259" cy="400110"/>
          </a:xfrm>
          <a:prstGeom prst="rect">
            <a:avLst/>
          </a:prstGeom>
        </p:spPr>
        <p:txBody>
          <a:bodyPr wrap="none" anchor="ctr">
            <a:spAutoFit/>
          </a:bodyPr>
          <a:lstStyle/>
          <a:p>
            <a:pPr algn="ctr"/>
            <a:r>
              <a:rPr lang="en-US" sz="2000" b="1" dirty="0">
                <a:solidFill>
                  <a:schemeClr val="bg2">
                    <a:lumMod val="10000"/>
                  </a:schemeClr>
                </a:solidFill>
              </a:rPr>
              <a:t>Program B30</a:t>
            </a:r>
            <a:endParaRPr lang="en-US" sz="2000" b="1" cap="all" dirty="0">
              <a:solidFill>
                <a:schemeClr val="bg2">
                  <a:lumMod val="10000"/>
                </a:schemeClr>
              </a:solidFill>
            </a:endParaRPr>
          </a:p>
        </p:txBody>
      </p:sp>
      <p:sp>
        <p:nvSpPr>
          <p:cNvPr id="30" name="Rectangle 29">
            <a:extLst>
              <a:ext uri="{FF2B5EF4-FFF2-40B4-BE49-F238E27FC236}">
                <a16:creationId xmlns:a16="http://schemas.microsoft.com/office/drawing/2014/main" xmlns="" id="{7D28FFC0-5040-439C-82AD-75EDAB95074F}"/>
              </a:ext>
            </a:extLst>
          </p:cNvPr>
          <p:cNvSpPr/>
          <p:nvPr/>
        </p:nvSpPr>
        <p:spPr>
          <a:xfrm>
            <a:off x="7616074" y="2222433"/>
            <a:ext cx="1852549" cy="631825"/>
          </a:xfrm>
          <a:prstGeom prst="rect">
            <a:avLst/>
          </a:prstGeom>
        </p:spPr>
        <p:txBody>
          <a:bodyPr wrap="square" anchor="ctr">
            <a:spAutoFit/>
          </a:bodyPr>
          <a:lstStyle/>
          <a:p>
            <a:pPr algn="ctr">
              <a:lnSpc>
                <a:spcPct val="80000"/>
              </a:lnSpc>
            </a:pPr>
            <a:r>
              <a:rPr lang="en-US" sz="2000" b="1" dirty="0" err="1">
                <a:solidFill>
                  <a:schemeClr val="bg2">
                    <a:lumMod val="10000"/>
                  </a:schemeClr>
                </a:solidFill>
              </a:rPr>
              <a:t>Hidrogenasi</a:t>
            </a:r>
            <a:r>
              <a:rPr lang="en-US" sz="2000" b="1" dirty="0">
                <a:solidFill>
                  <a:schemeClr val="bg2">
                    <a:lumMod val="10000"/>
                  </a:schemeClr>
                </a:solidFill>
              </a:rPr>
              <a:t> CPO </a:t>
            </a:r>
          </a:p>
        </p:txBody>
      </p:sp>
      <p:sp>
        <p:nvSpPr>
          <p:cNvPr id="31" name="Rectangle 30">
            <a:extLst>
              <a:ext uri="{FF2B5EF4-FFF2-40B4-BE49-F238E27FC236}">
                <a16:creationId xmlns:a16="http://schemas.microsoft.com/office/drawing/2014/main" xmlns="" id="{3D3AE47C-EE04-4FF9-BC0C-5F6225D9949C}"/>
              </a:ext>
            </a:extLst>
          </p:cNvPr>
          <p:cNvSpPr/>
          <p:nvPr/>
        </p:nvSpPr>
        <p:spPr>
          <a:xfrm>
            <a:off x="10081435" y="2280151"/>
            <a:ext cx="1852549" cy="491160"/>
          </a:xfrm>
          <a:prstGeom prst="rect">
            <a:avLst/>
          </a:prstGeom>
        </p:spPr>
        <p:txBody>
          <a:bodyPr wrap="square" anchor="ctr">
            <a:spAutoFit/>
          </a:bodyPr>
          <a:lstStyle/>
          <a:p>
            <a:pPr algn="ctr">
              <a:lnSpc>
                <a:spcPct val="80000"/>
              </a:lnSpc>
            </a:pPr>
            <a:r>
              <a:rPr lang="en-US" sz="1600" b="1" dirty="0" err="1">
                <a:solidFill>
                  <a:schemeClr val="bg2">
                    <a:lumMod val="10000"/>
                  </a:schemeClr>
                </a:solidFill>
              </a:rPr>
              <a:t>Pemanfaatan</a:t>
            </a:r>
            <a:r>
              <a:rPr lang="en-US" sz="1600" b="1" dirty="0">
                <a:solidFill>
                  <a:schemeClr val="bg2">
                    <a:lumMod val="10000"/>
                  </a:schemeClr>
                </a:solidFill>
              </a:rPr>
              <a:t> </a:t>
            </a:r>
            <a:r>
              <a:rPr lang="en-US" sz="1600" b="1" dirty="0" err="1">
                <a:solidFill>
                  <a:schemeClr val="bg2">
                    <a:lumMod val="10000"/>
                  </a:schemeClr>
                </a:solidFill>
              </a:rPr>
              <a:t>Lahan</a:t>
            </a:r>
            <a:r>
              <a:rPr lang="en-US" sz="1600" b="1" dirty="0">
                <a:solidFill>
                  <a:schemeClr val="bg2">
                    <a:lumMod val="10000"/>
                  </a:schemeClr>
                </a:solidFill>
              </a:rPr>
              <a:t> </a:t>
            </a:r>
            <a:r>
              <a:rPr lang="en-US" sz="1600" b="1" dirty="0" err="1">
                <a:solidFill>
                  <a:schemeClr val="bg2">
                    <a:lumMod val="10000"/>
                  </a:schemeClr>
                </a:solidFill>
              </a:rPr>
              <a:t>Bekas</a:t>
            </a:r>
            <a:r>
              <a:rPr lang="en-US" sz="1600" b="1" dirty="0">
                <a:solidFill>
                  <a:schemeClr val="bg2">
                    <a:lumMod val="10000"/>
                  </a:schemeClr>
                </a:solidFill>
              </a:rPr>
              <a:t> Tambang</a:t>
            </a:r>
          </a:p>
        </p:txBody>
      </p:sp>
      <p:pic>
        <p:nvPicPr>
          <p:cNvPr id="32" name="Picture 2" descr="Image result for tree logo transparent in black">
            <a:extLst>
              <a:ext uri="{FF2B5EF4-FFF2-40B4-BE49-F238E27FC236}">
                <a16:creationId xmlns:a16="http://schemas.microsoft.com/office/drawing/2014/main" xmlns="" id="{2F776DC7-B6FC-4E50-B84D-9D16CA6A5F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8389" y="2791853"/>
            <a:ext cx="655213" cy="62663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Image result for refinery icons transparent in black">
            <a:extLst>
              <a:ext uri="{FF2B5EF4-FFF2-40B4-BE49-F238E27FC236}">
                <a16:creationId xmlns:a16="http://schemas.microsoft.com/office/drawing/2014/main" xmlns="" id="{ED04D770-9F64-4F25-A3FF-5F4F17C182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1134" y="2751401"/>
            <a:ext cx="707539" cy="70753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Image result for power plant icons transparent in black">
            <a:extLst>
              <a:ext uri="{FF2B5EF4-FFF2-40B4-BE49-F238E27FC236}">
                <a16:creationId xmlns:a16="http://schemas.microsoft.com/office/drawing/2014/main" xmlns="" id="{066D2652-C4BD-4989-8C76-5409F0BDB6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0420" y="2895781"/>
            <a:ext cx="483614" cy="48899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xmlns="" id="{FFD90D9A-704A-48B0-9EDF-D4F82069C173}"/>
              </a:ext>
            </a:extLst>
          </p:cNvPr>
          <p:cNvSpPr txBox="1"/>
          <p:nvPr/>
        </p:nvSpPr>
        <p:spPr>
          <a:xfrm>
            <a:off x="11842233" y="6563897"/>
            <a:ext cx="349767" cy="294103"/>
          </a:xfrm>
          <a:prstGeom prst="rect">
            <a:avLst/>
          </a:prstGeom>
          <a:solidFill>
            <a:schemeClr val="tx2">
              <a:lumMod val="50000"/>
            </a:schemeClr>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000F9-7087-4D82-9A44-535FA89F96FA}" type="slidenum">
              <a:rPr kumimoji="0" lang="en-US" sz="1200" b="1" i="0" u="none" strike="noStrike" kern="1200" cap="none" spc="0" normalizeH="0" baseline="0" noProof="0">
                <a:ln>
                  <a:noFill/>
                </a:ln>
                <a:solidFill>
                  <a:prstClr val="white"/>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3616703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23A3FF3-A319-407A-946A-AA890C716C0F}"/>
              </a:ext>
            </a:extLst>
          </p:cNvPr>
          <p:cNvSpPr>
            <a:spLocks noGrp="1"/>
          </p:cNvSpPr>
          <p:nvPr>
            <p:ph type="sldNum" sz="quarter" idx="4294967295"/>
          </p:nvPr>
        </p:nvSpPr>
        <p:spPr>
          <a:xfrm>
            <a:off x="8610600" y="6356350"/>
            <a:ext cx="2743200" cy="365125"/>
          </a:xfrm>
        </p:spPr>
        <p:txBody>
          <a:bodyPr/>
          <a:lstStyle/>
          <a:p>
            <a:fld id="{AEDF8F18-11F1-433E-90CF-9D1BA7D9C3BD}" type="slidenum">
              <a:rPr lang="id-ID" smtClean="0"/>
              <a:pPr/>
              <a:t>12</a:t>
            </a:fld>
            <a:endParaRPr lang="id-ID"/>
          </a:p>
        </p:txBody>
      </p:sp>
      <p:graphicFrame>
        <p:nvGraphicFramePr>
          <p:cNvPr id="4" name="Table 3">
            <a:extLst>
              <a:ext uri="{FF2B5EF4-FFF2-40B4-BE49-F238E27FC236}">
                <a16:creationId xmlns="" xmlns:a16="http://schemas.microsoft.com/office/drawing/2014/main" id="{3E3AE4A3-DB5C-4EB1-8355-D2AE7D83889A}"/>
              </a:ext>
            </a:extLst>
          </p:cNvPr>
          <p:cNvGraphicFramePr>
            <a:graphicFrameLocks noGrp="1"/>
          </p:cNvGraphicFramePr>
          <p:nvPr/>
        </p:nvGraphicFramePr>
        <p:xfrm>
          <a:off x="84171" y="688046"/>
          <a:ext cx="11988087" cy="5639515"/>
        </p:xfrm>
        <a:graphic>
          <a:graphicData uri="http://schemas.openxmlformats.org/drawingml/2006/table">
            <a:tbl>
              <a:tblPr firstRow="1" bandRow="1"/>
              <a:tblGrid>
                <a:gridCol w="2001805">
                  <a:extLst>
                    <a:ext uri="{9D8B030D-6E8A-4147-A177-3AD203B41FA5}">
                      <a16:colId xmlns="" xmlns:a16="http://schemas.microsoft.com/office/drawing/2014/main" val="2564411398"/>
                    </a:ext>
                  </a:extLst>
                </a:gridCol>
                <a:gridCol w="5196202">
                  <a:extLst>
                    <a:ext uri="{9D8B030D-6E8A-4147-A177-3AD203B41FA5}">
                      <a16:colId xmlns="" xmlns:a16="http://schemas.microsoft.com/office/drawing/2014/main" val="2851696159"/>
                    </a:ext>
                  </a:extLst>
                </a:gridCol>
                <a:gridCol w="4790080">
                  <a:extLst>
                    <a:ext uri="{9D8B030D-6E8A-4147-A177-3AD203B41FA5}">
                      <a16:colId xmlns="" xmlns:a16="http://schemas.microsoft.com/office/drawing/2014/main" val="1005280288"/>
                    </a:ext>
                  </a:extLst>
                </a:gridCol>
              </a:tblGrid>
              <a:tr h="488395">
                <a:tc>
                  <a:txBody>
                    <a:bodyPr/>
                    <a:lstStyle>
                      <a:lvl1pPr marL="0" algn="l" defTabSz="914400" rtl="0" eaLnBrk="1" latinLnBrk="0" hangingPunct="1">
                        <a:defRPr sz="1800" b="1" kern="1200">
                          <a:solidFill>
                            <a:schemeClr val="lt1"/>
                          </a:solidFill>
                          <a:latin typeface="Corbel" panose="020B0503020204020204"/>
                        </a:defRPr>
                      </a:lvl1pPr>
                      <a:lvl2pPr marL="457200" algn="l" defTabSz="914400" rtl="0" eaLnBrk="1" latinLnBrk="0" hangingPunct="1">
                        <a:defRPr sz="1800" b="1" kern="1200">
                          <a:solidFill>
                            <a:schemeClr val="lt1"/>
                          </a:solidFill>
                          <a:latin typeface="Corbel" panose="020B0503020204020204"/>
                        </a:defRPr>
                      </a:lvl2pPr>
                      <a:lvl3pPr marL="914400" algn="l" defTabSz="914400" rtl="0" eaLnBrk="1" latinLnBrk="0" hangingPunct="1">
                        <a:defRPr sz="1800" b="1" kern="1200">
                          <a:solidFill>
                            <a:schemeClr val="lt1"/>
                          </a:solidFill>
                          <a:latin typeface="Corbel" panose="020B0503020204020204"/>
                        </a:defRPr>
                      </a:lvl3pPr>
                      <a:lvl4pPr marL="1371600" algn="l" defTabSz="914400" rtl="0" eaLnBrk="1" latinLnBrk="0" hangingPunct="1">
                        <a:defRPr sz="1800" b="1" kern="1200">
                          <a:solidFill>
                            <a:schemeClr val="lt1"/>
                          </a:solidFill>
                          <a:latin typeface="Corbel" panose="020B0503020204020204"/>
                        </a:defRPr>
                      </a:lvl4pPr>
                      <a:lvl5pPr marL="1828800" algn="l" defTabSz="914400" rtl="0" eaLnBrk="1" latinLnBrk="0" hangingPunct="1">
                        <a:defRPr sz="1800" b="1" kern="1200">
                          <a:solidFill>
                            <a:schemeClr val="lt1"/>
                          </a:solidFill>
                          <a:latin typeface="Corbel" panose="020B0503020204020204"/>
                        </a:defRPr>
                      </a:lvl5pPr>
                      <a:lvl6pPr marL="2286000" algn="l" defTabSz="914400" rtl="0" eaLnBrk="1" latinLnBrk="0" hangingPunct="1">
                        <a:defRPr sz="1800" b="1" kern="1200">
                          <a:solidFill>
                            <a:schemeClr val="lt1"/>
                          </a:solidFill>
                          <a:latin typeface="Corbel" panose="020B0503020204020204"/>
                        </a:defRPr>
                      </a:lvl6pPr>
                      <a:lvl7pPr marL="2743200" algn="l" defTabSz="914400" rtl="0" eaLnBrk="1" latinLnBrk="0" hangingPunct="1">
                        <a:defRPr sz="1800" b="1" kern="1200">
                          <a:solidFill>
                            <a:schemeClr val="lt1"/>
                          </a:solidFill>
                          <a:latin typeface="Corbel" panose="020B0503020204020204"/>
                        </a:defRPr>
                      </a:lvl7pPr>
                      <a:lvl8pPr marL="3200400" algn="l" defTabSz="914400" rtl="0" eaLnBrk="1" latinLnBrk="0" hangingPunct="1">
                        <a:defRPr sz="1800" b="1" kern="1200">
                          <a:solidFill>
                            <a:schemeClr val="lt1"/>
                          </a:solidFill>
                          <a:latin typeface="Corbel" panose="020B0503020204020204"/>
                        </a:defRPr>
                      </a:lvl8pPr>
                      <a:lvl9pPr marL="3657600" algn="l" defTabSz="914400" rtl="0" eaLnBrk="1" latinLnBrk="0" hangingPunct="1">
                        <a:defRPr sz="1800" b="1" kern="1200">
                          <a:solidFill>
                            <a:schemeClr val="lt1"/>
                          </a:solidFill>
                          <a:latin typeface="Corbel" panose="020B0503020204020204"/>
                        </a:defRPr>
                      </a:lvl9pPr>
                    </a:lstStyle>
                    <a:p>
                      <a:pPr algn="ctr"/>
                      <a:endParaRPr lang="en-US" dirty="0"/>
                    </a:p>
                  </a:txBody>
                  <a:tcPr anchor="ctr">
                    <a:lnL w="12700" cmpd="sng">
                      <a:noFill/>
                    </a:lnL>
                    <a:lnR w="6350" cap="flat" cmpd="sng" algn="ctr">
                      <a:solidFill>
                        <a:sysClr val="window" lastClr="FFFFFF"/>
                      </a:solidFill>
                      <a:prstDash val="solid"/>
                      <a:round/>
                      <a:headEnd type="none" w="med" len="med"/>
                      <a:tailEnd type="none" w="med" len="med"/>
                    </a:lnR>
                    <a:lnT w="12700" cmpd="sng">
                      <a:noFill/>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orbel" panose="020B0503020204020204"/>
                        </a:defRPr>
                      </a:lvl1pPr>
                      <a:lvl2pPr marL="457200" algn="l" defTabSz="914400" rtl="0" eaLnBrk="1" latinLnBrk="0" hangingPunct="1">
                        <a:defRPr sz="1800" b="1" kern="1200">
                          <a:solidFill>
                            <a:schemeClr val="lt1"/>
                          </a:solidFill>
                          <a:latin typeface="Corbel" panose="020B0503020204020204"/>
                        </a:defRPr>
                      </a:lvl2pPr>
                      <a:lvl3pPr marL="914400" algn="l" defTabSz="914400" rtl="0" eaLnBrk="1" latinLnBrk="0" hangingPunct="1">
                        <a:defRPr sz="1800" b="1" kern="1200">
                          <a:solidFill>
                            <a:schemeClr val="lt1"/>
                          </a:solidFill>
                          <a:latin typeface="Corbel" panose="020B0503020204020204"/>
                        </a:defRPr>
                      </a:lvl3pPr>
                      <a:lvl4pPr marL="1371600" algn="l" defTabSz="914400" rtl="0" eaLnBrk="1" latinLnBrk="0" hangingPunct="1">
                        <a:defRPr sz="1800" b="1" kern="1200">
                          <a:solidFill>
                            <a:schemeClr val="lt1"/>
                          </a:solidFill>
                          <a:latin typeface="Corbel" panose="020B0503020204020204"/>
                        </a:defRPr>
                      </a:lvl4pPr>
                      <a:lvl5pPr marL="1828800" algn="l" defTabSz="914400" rtl="0" eaLnBrk="1" latinLnBrk="0" hangingPunct="1">
                        <a:defRPr sz="1800" b="1" kern="1200">
                          <a:solidFill>
                            <a:schemeClr val="lt1"/>
                          </a:solidFill>
                          <a:latin typeface="Corbel" panose="020B0503020204020204"/>
                        </a:defRPr>
                      </a:lvl5pPr>
                      <a:lvl6pPr marL="2286000" algn="l" defTabSz="914400" rtl="0" eaLnBrk="1" latinLnBrk="0" hangingPunct="1">
                        <a:defRPr sz="1800" b="1" kern="1200">
                          <a:solidFill>
                            <a:schemeClr val="lt1"/>
                          </a:solidFill>
                          <a:latin typeface="Corbel" panose="020B0503020204020204"/>
                        </a:defRPr>
                      </a:lvl6pPr>
                      <a:lvl7pPr marL="2743200" algn="l" defTabSz="914400" rtl="0" eaLnBrk="1" latinLnBrk="0" hangingPunct="1">
                        <a:defRPr sz="1800" b="1" kern="1200">
                          <a:solidFill>
                            <a:schemeClr val="lt1"/>
                          </a:solidFill>
                          <a:latin typeface="Corbel" panose="020B0503020204020204"/>
                        </a:defRPr>
                      </a:lvl7pPr>
                      <a:lvl8pPr marL="3200400" algn="l" defTabSz="914400" rtl="0" eaLnBrk="1" latinLnBrk="0" hangingPunct="1">
                        <a:defRPr sz="1800" b="1" kern="1200">
                          <a:solidFill>
                            <a:schemeClr val="lt1"/>
                          </a:solidFill>
                          <a:latin typeface="Corbel" panose="020B0503020204020204"/>
                        </a:defRPr>
                      </a:lvl8pPr>
                      <a:lvl9pPr marL="3657600" algn="l" defTabSz="914400" rtl="0" eaLnBrk="1" latinLnBrk="0" hangingPunct="1">
                        <a:defRPr sz="1800" b="1" kern="1200">
                          <a:solidFill>
                            <a:schemeClr val="lt1"/>
                          </a:solidFill>
                          <a:latin typeface="Corbel" panose="020B0503020204020204"/>
                        </a:defRPr>
                      </a:lvl9pPr>
                    </a:lstStyle>
                    <a:p>
                      <a:pPr algn="ctr"/>
                      <a:r>
                        <a:rPr lang="en-US" dirty="0"/>
                        <a:t>Issue</a:t>
                      </a:r>
                    </a:p>
                  </a:txBody>
                  <a:tcPr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2700" cmpd="sng">
                      <a:noFill/>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879D"/>
                    </a:solidFill>
                  </a:tcPr>
                </a:tc>
                <a:tc>
                  <a:txBody>
                    <a:bodyPr/>
                    <a:lstStyle>
                      <a:lvl1pPr marL="0" algn="l" defTabSz="914400" rtl="0" eaLnBrk="1" latinLnBrk="0" hangingPunct="1">
                        <a:defRPr sz="1800" b="1" kern="1200">
                          <a:solidFill>
                            <a:schemeClr val="lt1"/>
                          </a:solidFill>
                          <a:latin typeface="Corbel" panose="020B0503020204020204"/>
                        </a:defRPr>
                      </a:lvl1pPr>
                      <a:lvl2pPr marL="457200" algn="l" defTabSz="914400" rtl="0" eaLnBrk="1" latinLnBrk="0" hangingPunct="1">
                        <a:defRPr sz="1800" b="1" kern="1200">
                          <a:solidFill>
                            <a:schemeClr val="lt1"/>
                          </a:solidFill>
                          <a:latin typeface="Corbel" panose="020B0503020204020204"/>
                        </a:defRPr>
                      </a:lvl2pPr>
                      <a:lvl3pPr marL="914400" algn="l" defTabSz="914400" rtl="0" eaLnBrk="1" latinLnBrk="0" hangingPunct="1">
                        <a:defRPr sz="1800" b="1" kern="1200">
                          <a:solidFill>
                            <a:schemeClr val="lt1"/>
                          </a:solidFill>
                          <a:latin typeface="Corbel" panose="020B0503020204020204"/>
                        </a:defRPr>
                      </a:lvl3pPr>
                      <a:lvl4pPr marL="1371600" algn="l" defTabSz="914400" rtl="0" eaLnBrk="1" latinLnBrk="0" hangingPunct="1">
                        <a:defRPr sz="1800" b="1" kern="1200">
                          <a:solidFill>
                            <a:schemeClr val="lt1"/>
                          </a:solidFill>
                          <a:latin typeface="Corbel" panose="020B0503020204020204"/>
                        </a:defRPr>
                      </a:lvl4pPr>
                      <a:lvl5pPr marL="1828800" algn="l" defTabSz="914400" rtl="0" eaLnBrk="1" latinLnBrk="0" hangingPunct="1">
                        <a:defRPr sz="1800" b="1" kern="1200">
                          <a:solidFill>
                            <a:schemeClr val="lt1"/>
                          </a:solidFill>
                          <a:latin typeface="Corbel" panose="020B0503020204020204"/>
                        </a:defRPr>
                      </a:lvl5pPr>
                      <a:lvl6pPr marL="2286000" algn="l" defTabSz="914400" rtl="0" eaLnBrk="1" latinLnBrk="0" hangingPunct="1">
                        <a:defRPr sz="1800" b="1" kern="1200">
                          <a:solidFill>
                            <a:schemeClr val="lt1"/>
                          </a:solidFill>
                          <a:latin typeface="Corbel" panose="020B0503020204020204"/>
                        </a:defRPr>
                      </a:lvl6pPr>
                      <a:lvl7pPr marL="2743200" algn="l" defTabSz="914400" rtl="0" eaLnBrk="1" latinLnBrk="0" hangingPunct="1">
                        <a:defRPr sz="1800" b="1" kern="1200">
                          <a:solidFill>
                            <a:schemeClr val="lt1"/>
                          </a:solidFill>
                          <a:latin typeface="Corbel" panose="020B0503020204020204"/>
                        </a:defRPr>
                      </a:lvl7pPr>
                      <a:lvl8pPr marL="3200400" algn="l" defTabSz="914400" rtl="0" eaLnBrk="1" latinLnBrk="0" hangingPunct="1">
                        <a:defRPr sz="1800" b="1" kern="1200">
                          <a:solidFill>
                            <a:schemeClr val="lt1"/>
                          </a:solidFill>
                          <a:latin typeface="Corbel" panose="020B0503020204020204"/>
                        </a:defRPr>
                      </a:lvl8pPr>
                      <a:lvl9pPr marL="3657600" algn="l" defTabSz="914400" rtl="0" eaLnBrk="1" latinLnBrk="0" hangingPunct="1">
                        <a:defRPr sz="1800" b="1" kern="1200">
                          <a:solidFill>
                            <a:schemeClr val="lt1"/>
                          </a:solidFill>
                          <a:latin typeface="Corbel" panose="020B0503020204020204"/>
                        </a:defRPr>
                      </a:lvl9pPr>
                    </a:lstStyle>
                    <a:p>
                      <a:pPr algn="ctr"/>
                      <a:r>
                        <a:rPr lang="en-US" dirty="0"/>
                        <a:t>Status / </a:t>
                      </a:r>
                      <a:r>
                        <a:rPr lang="en-US" dirty="0" err="1"/>
                        <a:t>Keterangan</a:t>
                      </a:r>
                      <a:endParaRPr lang="en-US" dirty="0"/>
                    </a:p>
                  </a:txBody>
                  <a:tcPr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2700" cmpd="sng">
                      <a:noFill/>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879D"/>
                    </a:solidFill>
                  </a:tcPr>
                </a:tc>
                <a:extLst>
                  <a:ext uri="{0D108BD9-81ED-4DB2-BD59-A6C34878D82A}">
                    <a16:rowId xmlns="" xmlns:a16="http://schemas.microsoft.com/office/drawing/2014/main" val="108385598"/>
                  </a:ext>
                </a:extLst>
              </a:tr>
              <a:tr h="670437">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457200" indent="-457200" algn="l">
                        <a:buAutoNum type="arabicPeriod"/>
                      </a:pPr>
                      <a:r>
                        <a:rPr lang="en-US" sz="1600" b="1" dirty="0" err="1">
                          <a:solidFill>
                            <a:schemeClr val="bg1"/>
                          </a:solidFill>
                        </a:rPr>
                        <a:t>Infrasturktur</a:t>
                      </a:r>
                      <a:endParaRPr lang="en-US" sz="1600" b="1" dirty="0">
                        <a:solidFill>
                          <a:schemeClr val="bg1"/>
                        </a:solidFill>
                      </a:endParaRPr>
                    </a:p>
                  </a:txBody>
                  <a:tcPr anchor="ctr">
                    <a:lnL w="12700" cmpd="sng">
                      <a:noFill/>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75E"/>
                    </a:solidFill>
                  </a:tcPr>
                </a:tc>
                <a:tc>
                  <a:txBody>
                    <a:bodyPr/>
                    <a:lstStyle/>
                    <a:p>
                      <a:pPr algn="just"/>
                      <a:r>
                        <a:rPr lang="en-US" sz="1400" dirty="0" err="1"/>
                        <a:t>Perlu</a:t>
                      </a:r>
                      <a:r>
                        <a:rPr lang="en-US" sz="1400" dirty="0"/>
                        <a:t> </a:t>
                      </a:r>
                      <a:r>
                        <a:rPr lang="en-US" sz="1400" dirty="0" err="1"/>
                        <a:t>dilakukan</a:t>
                      </a:r>
                      <a:r>
                        <a:rPr lang="en-US" sz="1400" dirty="0"/>
                        <a:t> </a:t>
                      </a:r>
                      <a:r>
                        <a:rPr lang="en-US" sz="1400" dirty="0" err="1"/>
                        <a:t>penambahan</a:t>
                      </a:r>
                      <a:r>
                        <a:rPr lang="en-US" sz="1400" dirty="0"/>
                        <a:t> </a:t>
                      </a:r>
                      <a:r>
                        <a:rPr lang="en-US" sz="1400" dirty="0" err="1"/>
                        <a:t>tangki</a:t>
                      </a:r>
                      <a:r>
                        <a:rPr lang="en-US" sz="1400" dirty="0"/>
                        <a:t> </a:t>
                      </a:r>
                      <a:r>
                        <a:rPr lang="en-US" sz="1400" dirty="0" err="1"/>
                        <a:t>penyimpanan</a:t>
                      </a:r>
                      <a:r>
                        <a:rPr lang="en-US" sz="1400" dirty="0"/>
                        <a:t> </a:t>
                      </a:r>
                      <a:r>
                        <a:rPr lang="en-US" sz="1400" dirty="0" err="1"/>
                        <a:t>dari</a:t>
                      </a:r>
                      <a:r>
                        <a:rPr lang="en-US" sz="1400" dirty="0"/>
                        <a:t> BU BBN </a:t>
                      </a:r>
                      <a:r>
                        <a:rPr lang="en-US" sz="1400" dirty="0" err="1"/>
                        <a:t>sebagai</a:t>
                      </a:r>
                      <a:r>
                        <a:rPr lang="en-US" sz="1400" dirty="0"/>
                        <a:t> </a:t>
                      </a:r>
                      <a:r>
                        <a:rPr lang="en-US" sz="1400" dirty="0" err="1"/>
                        <a:t>tambahan</a:t>
                      </a:r>
                      <a:r>
                        <a:rPr lang="en-US" sz="1400" dirty="0"/>
                        <a:t> buffer </a:t>
                      </a:r>
                      <a:r>
                        <a:rPr lang="en-US" sz="1400" dirty="0" err="1"/>
                        <a:t>jika</a:t>
                      </a:r>
                      <a:r>
                        <a:rPr lang="en-US" sz="1400" dirty="0"/>
                        <a:t> volume </a:t>
                      </a:r>
                      <a:r>
                        <a:rPr lang="en-US" sz="1400" dirty="0" err="1"/>
                        <a:t>produksi</a:t>
                      </a:r>
                      <a:r>
                        <a:rPr lang="en-US" sz="1400" dirty="0"/>
                        <a:t> </a:t>
                      </a:r>
                      <a:r>
                        <a:rPr lang="en-US" sz="1400" dirty="0" err="1"/>
                        <a:t>melebihi</a:t>
                      </a:r>
                      <a:r>
                        <a:rPr lang="en-US" sz="1400" dirty="0"/>
                        <a:t> </a:t>
                      </a:r>
                      <a:r>
                        <a:rPr lang="en-US" sz="1400" dirty="0" err="1"/>
                        <a:t>dari</a:t>
                      </a:r>
                      <a:r>
                        <a:rPr lang="en-US" sz="1400" dirty="0"/>
                        <a:t> </a:t>
                      </a:r>
                      <a:r>
                        <a:rPr lang="en-US" sz="1400" dirty="0" err="1"/>
                        <a:t>kebutuhan</a:t>
                      </a:r>
                      <a:r>
                        <a:rPr lang="en-US" sz="1400" dirty="0"/>
                        <a:t> </a:t>
                      </a:r>
                      <a:r>
                        <a:rPr lang="en-US" sz="1400" dirty="0" err="1"/>
                        <a:t>dari</a:t>
                      </a:r>
                      <a:r>
                        <a:rPr lang="en-US" sz="1400" dirty="0"/>
                        <a:t> BU BBM, </a:t>
                      </a:r>
                      <a:r>
                        <a:rPr lang="en-US" sz="1400" dirty="0" err="1"/>
                        <a:t>maupun</a:t>
                      </a:r>
                      <a:r>
                        <a:rPr lang="en-US" sz="1400" dirty="0"/>
                        <a:t> </a:t>
                      </a:r>
                      <a:r>
                        <a:rPr lang="en-US" sz="1400" dirty="0" err="1"/>
                        <a:t>tangki</a:t>
                      </a:r>
                      <a:r>
                        <a:rPr lang="en-US" sz="1400" dirty="0"/>
                        <a:t> </a:t>
                      </a:r>
                      <a:r>
                        <a:rPr lang="en-US" sz="1400" dirty="0" err="1"/>
                        <a:t>penerimaan</a:t>
                      </a:r>
                      <a:r>
                        <a:rPr lang="en-US" sz="1400" dirty="0"/>
                        <a:t> </a:t>
                      </a:r>
                      <a:r>
                        <a:rPr lang="en-US" sz="1400" dirty="0" err="1"/>
                        <a:t>dari</a:t>
                      </a:r>
                      <a:r>
                        <a:rPr lang="en-US" sz="1400" dirty="0"/>
                        <a:t> BU BBM </a:t>
                      </a:r>
                      <a:r>
                        <a:rPr lang="en-US" sz="1400" dirty="0" err="1"/>
                        <a:t>seperti</a:t>
                      </a:r>
                      <a:r>
                        <a:rPr lang="en-US" sz="1400" dirty="0"/>
                        <a:t> </a:t>
                      </a:r>
                      <a:r>
                        <a:rPr lang="en-US" sz="1400" i="1" dirty="0"/>
                        <a:t>shore</a:t>
                      </a:r>
                      <a:r>
                        <a:rPr lang="en-US" sz="1400" dirty="0"/>
                        <a:t> terminal Balikpapan</a:t>
                      </a:r>
                      <a:endParaRPr lang="en-ID" sz="1400" dirty="0"/>
                    </a:p>
                  </a:txBody>
                  <a:tcP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4625" indent="-174625" algn="just">
                        <a:buFontTx/>
                        <a:buChar char="-"/>
                      </a:pPr>
                      <a:r>
                        <a:rPr lang="en-US" sz="1400" dirty="0" err="1"/>
                        <a:t>Beberapa</a:t>
                      </a:r>
                      <a:r>
                        <a:rPr lang="en-US" sz="1400" dirty="0"/>
                        <a:t> BU BBN </a:t>
                      </a:r>
                      <a:r>
                        <a:rPr lang="en-US" sz="1400" dirty="0" err="1"/>
                        <a:t>sudah</a:t>
                      </a:r>
                      <a:r>
                        <a:rPr lang="en-US" sz="1400" dirty="0"/>
                        <a:t> </a:t>
                      </a:r>
                      <a:r>
                        <a:rPr lang="en-US" sz="1400" dirty="0" err="1"/>
                        <a:t>melakukan</a:t>
                      </a:r>
                      <a:r>
                        <a:rPr lang="en-US" sz="1400" dirty="0"/>
                        <a:t> </a:t>
                      </a:r>
                      <a:r>
                        <a:rPr lang="en-US" sz="1400" dirty="0" err="1"/>
                        <a:t>penambahan</a:t>
                      </a:r>
                      <a:r>
                        <a:rPr lang="en-US" sz="1400" dirty="0"/>
                        <a:t> </a:t>
                      </a:r>
                      <a:r>
                        <a:rPr lang="en-US" sz="1400" dirty="0" err="1"/>
                        <a:t>tangki</a:t>
                      </a:r>
                      <a:r>
                        <a:rPr lang="en-US" sz="1400" dirty="0"/>
                        <a:t> </a:t>
                      </a:r>
                      <a:r>
                        <a:rPr lang="en-US" sz="1400" dirty="0" err="1"/>
                        <a:t>penyimpanan</a:t>
                      </a:r>
                      <a:r>
                        <a:rPr lang="en-US" sz="1400" dirty="0"/>
                        <a:t>.</a:t>
                      </a:r>
                    </a:p>
                    <a:p>
                      <a:pPr marL="174625" indent="-174625" algn="just">
                        <a:buFontTx/>
                        <a:buChar char="-"/>
                      </a:pPr>
                      <a:r>
                        <a:rPr lang="en-US" sz="1400" i="1" dirty="0"/>
                        <a:t>Shore</a:t>
                      </a:r>
                      <a:r>
                        <a:rPr lang="en-US" sz="1400" dirty="0"/>
                        <a:t> Terminal Balikpapan </a:t>
                      </a:r>
                      <a:r>
                        <a:rPr lang="en-US" sz="1400" dirty="0" err="1"/>
                        <a:t>dalam</a:t>
                      </a:r>
                      <a:r>
                        <a:rPr lang="en-US" sz="1400" dirty="0"/>
                        <a:t> </a:t>
                      </a:r>
                      <a:r>
                        <a:rPr lang="en-US" sz="1400" dirty="0" err="1"/>
                        <a:t>tahap</a:t>
                      </a:r>
                      <a:r>
                        <a:rPr lang="en-US" sz="1400" dirty="0"/>
                        <a:t> </a:t>
                      </a:r>
                      <a:r>
                        <a:rPr lang="en-US" sz="1400" dirty="0" err="1"/>
                        <a:t>finalisasi</a:t>
                      </a:r>
                      <a:r>
                        <a:rPr lang="en-US" sz="1400" dirty="0"/>
                        <a:t> </a:t>
                      </a:r>
                      <a:r>
                        <a:rPr lang="en-US" sz="1400" dirty="0" err="1"/>
                        <a:t>sebelum</a:t>
                      </a:r>
                      <a:r>
                        <a:rPr lang="en-US" sz="1400" dirty="0"/>
                        <a:t> </a:t>
                      </a:r>
                      <a:r>
                        <a:rPr lang="en-US" sz="1400" dirty="0" err="1"/>
                        <a:t>dilakukan</a:t>
                      </a:r>
                      <a:r>
                        <a:rPr lang="en-US" sz="1400" dirty="0"/>
                        <a:t> </a:t>
                      </a:r>
                      <a:r>
                        <a:rPr lang="en-US" sz="1400" i="1" dirty="0"/>
                        <a:t>commissioning</a:t>
                      </a:r>
                      <a:r>
                        <a:rPr lang="en-US" sz="1400" dirty="0"/>
                        <a:t> dan </a:t>
                      </a:r>
                      <a:r>
                        <a:rPr lang="en-US" sz="1400" dirty="0" err="1"/>
                        <a:t>penyaluran</a:t>
                      </a:r>
                      <a:r>
                        <a:rPr lang="en-US" sz="1400" dirty="0"/>
                        <a:t>.</a:t>
                      </a:r>
                      <a:endParaRPr lang="en-ID" sz="1400" dirty="0"/>
                    </a:p>
                  </a:txBody>
                  <a:tcP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3728516819"/>
                  </a:ext>
                </a:extLst>
              </a:tr>
              <a:tr h="670437">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6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Kualitas</a:t>
                      </a:r>
                      <a:endParaRPr kumimoji="0" lang="en-US" sz="16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txBody>
                  <a:tcPr anchor="ctr">
                    <a:lnL w="12700" cmpd="sng">
                      <a:noFill/>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75E"/>
                    </a:solidFill>
                  </a:tcPr>
                </a:tc>
                <a:tc>
                  <a:txBody>
                    <a:bodyPr/>
                    <a:lstStyle/>
                    <a:p>
                      <a:pPr algn="just"/>
                      <a:r>
                        <a:rPr lang="en-US" sz="1400" dirty="0" err="1"/>
                        <a:t>Perbaikan</a:t>
                      </a:r>
                      <a:r>
                        <a:rPr lang="en-US" sz="1400" dirty="0"/>
                        <a:t> </a:t>
                      </a:r>
                      <a:r>
                        <a:rPr lang="en-US" sz="1400" dirty="0" err="1"/>
                        <a:t>spesifikasi</a:t>
                      </a:r>
                      <a:r>
                        <a:rPr lang="en-US" sz="1400" dirty="0"/>
                        <a:t> B100 </a:t>
                      </a:r>
                      <a:r>
                        <a:rPr lang="en-US" sz="1400" dirty="0" err="1"/>
                        <a:t>untuk</a:t>
                      </a:r>
                      <a:r>
                        <a:rPr lang="en-US" sz="1400" dirty="0"/>
                        <a:t> </a:t>
                      </a:r>
                      <a:r>
                        <a:rPr lang="en-US" sz="1400" dirty="0" err="1"/>
                        <a:t>pencampuran</a:t>
                      </a:r>
                      <a:r>
                        <a:rPr lang="en-US" sz="1400" dirty="0"/>
                        <a:t> </a:t>
                      </a:r>
                      <a:r>
                        <a:rPr lang="en-US" sz="1400" dirty="0" err="1"/>
                        <a:t>dalam</a:t>
                      </a:r>
                      <a:r>
                        <a:rPr lang="en-US" sz="1400" dirty="0"/>
                        <a:t> B30 </a:t>
                      </a:r>
                      <a:r>
                        <a:rPr lang="en-US" sz="1400" dirty="0" err="1"/>
                        <a:t>sehingga</a:t>
                      </a:r>
                      <a:r>
                        <a:rPr lang="en-US" sz="1400" dirty="0"/>
                        <a:t> </a:t>
                      </a:r>
                      <a:r>
                        <a:rPr lang="en-US" sz="1400" dirty="0" err="1"/>
                        <a:t>menyebabkan</a:t>
                      </a:r>
                      <a:r>
                        <a:rPr lang="en-US" sz="1400" dirty="0"/>
                        <a:t> </a:t>
                      </a:r>
                      <a:r>
                        <a:rPr lang="en-US" sz="1400" dirty="0" err="1"/>
                        <a:t>banyaknya</a:t>
                      </a:r>
                      <a:r>
                        <a:rPr lang="en-US" sz="1400" dirty="0"/>
                        <a:t> B100 yang </a:t>
                      </a:r>
                      <a:r>
                        <a:rPr lang="en-US" sz="1400" i="1" dirty="0"/>
                        <a:t>off-spec </a:t>
                      </a:r>
                      <a:r>
                        <a:rPr lang="en-US" sz="1400" dirty="0"/>
                        <a:t>pada </a:t>
                      </a:r>
                      <a:r>
                        <a:rPr lang="en-US" sz="1400" dirty="0" err="1"/>
                        <a:t>awal</a:t>
                      </a:r>
                      <a:r>
                        <a:rPr lang="en-US" sz="1400" dirty="0"/>
                        <a:t> </a:t>
                      </a:r>
                      <a:r>
                        <a:rPr lang="en-US" sz="1400" dirty="0" err="1"/>
                        <a:t>penyaluran</a:t>
                      </a:r>
                      <a:r>
                        <a:rPr lang="en-US" sz="1400" dirty="0"/>
                        <a:t>.</a:t>
                      </a:r>
                      <a:endParaRPr lang="en-ID" sz="1400" dirty="0"/>
                    </a:p>
                  </a:txBody>
                  <a:tcP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just"/>
                      <a:r>
                        <a:rPr lang="en-US" sz="1400" dirty="0" err="1"/>
                        <a:t>Saat</a:t>
                      </a:r>
                      <a:r>
                        <a:rPr lang="en-US" sz="1400" dirty="0"/>
                        <a:t> </a:t>
                      </a:r>
                      <a:r>
                        <a:rPr lang="en-US" sz="1400" dirty="0" err="1"/>
                        <a:t>ini</a:t>
                      </a:r>
                      <a:r>
                        <a:rPr lang="en-US" sz="1400" dirty="0"/>
                        <a:t> BU BBN </a:t>
                      </a:r>
                      <a:r>
                        <a:rPr lang="en-US" sz="1400" dirty="0" err="1"/>
                        <a:t>sudah</a:t>
                      </a:r>
                      <a:r>
                        <a:rPr lang="en-US" sz="1400" dirty="0"/>
                        <a:t> </a:t>
                      </a:r>
                      <a:r>
                        <a:rPr lang="en-US" sz="1400" dirty="0" err="1"/>
                        <a:t>mampu</a:t>
                      </a:r>
                      <a:r>
                        <a:rPr lang="en-US" sz="1400" dirty="0"/>
                        <a:t> </a:t>
                      </a:r>
                      <a:r>
                        <a:rPr lang="en-US" sz="1400" dirty="0" err="1"/>
                        <a:t>menjaga</a:t>
                      </a:r>
                      <a:r>
                        <a:rPr lang="en-US" sz="1400" dirty="0"/>
                        <a:t> </a:t>
                      </a:r>
                      <a:r>
                        <a:rPr lang="en-US" sz="1400" dirty="0" err="1"/>
                        <a:t>kualitas</a:t>
                      </a:r>
                      <a:r>
                        <a:rPr lang="en-US" sz="1400" dirty="0"/>
                        <a:t> </a:t>
                      </a:r>
                      <a:r>
                        <a:rPr lang="en-US" sz="1400" dirty="0" err="1"/>
                        <a:t>sampai</a:t>
                      </a:r>
                      <a:r>
                        <a:rPr lang="en-US" sz="1400" dirty="0"/>
                        <a:t> </a:t>
                      </a:r>
                      <a:r>
                        <a:rPr lang="en-US" sz="1400" dirty="0" err="1"/>
                        <a:t>dengan</a:t>
                      </a:r>
                      <a:r>
                        <a:rPr lang="en-US" sz="1400" dirty="0"/>
                        <a:t> </a:t>
                      </a:r>
                      <a:r>
                        <a:rPr lang="en-US" sz="1400" dirty="0" err="1"/>
                        <a:t>titik</a:t>
                      </a:r>
                      <a:r>
                        <a:rPr lang="en-US" sz="1400" dirty="0"/>
                        <a:t> </a:t>
                      </a:r>
                      <a:r>
                        <a:rPr lang="en-US" sz="1400" dirty="0" err="1"/>
                        <a:t>serah</a:t>
                      </a:r>
                      <a:r>
                        <a:rPr lang="en-US" sz="1400" dirty="0"/>
                        <a:t> BU BBM, </a:t>
                      </a:r>
                      <a:r>
                        <a:rPr lang="en-US" sz="1400" dirty="0" err="1"/>
                        <a:t>sehingga</a:t>
                      </a:r>
                      <a:r>
                        <a:rPr lang="en-US" sz="1400" dirty="0"/>
                        <a:t> </a:t>
                      </a:r>
                      <a:r>
                        <a:rPr lang="en-US" sz="1400" dirty="0" err="1"/>
                        <a:t>permasalahan</a:t>
                      </a:r>
                      <a:r>
                        <a:rPr lang="en-US" sz="1400" dirty="0"/>
                        <a:t> </a:t>
                      </a:r>
                      <a:r>
                        <a:rPr lang="en-US" sz="1400" dirty="0" err="1"/>
                        <a:t>ini</a:t>
                      </a:r>
                      <a:r>
                        <a:rPr lang="en-US" sz="1400" dirty="0"/>
                        <a:t> </a:t>
                      </a:r>
                      <a:r>
                        <a:rPr lang="en-US" sz="1400" dirty="0" err="1"/>
                        <a:t>sudah</a:t>
                      </a:r>
                      <a:r>
                        <a:rPr lang="en-US" sz="1400" dirty="0"/>
                        <a:t> </a:t>
                      </a:r>
                      <a:r>
                        <a:rPr lang="en-US" sz="1400" dirty="0" err="1"/>
                        <a:t>berkurang</a:t>
                      </a:r>
                      <a:endParaRPr lang="en-ID" sz="1400" dirty="0"/>
                    </a:p>
                  </a:txBody>
                  <a:tcP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 xmlns:a16="http://schemas.microsoft.com/office/drawing/2014/main" val="926273471"/>
                  </a:ext>
                </a:extLst>
              </a:tr>
              <a:tr h="670437">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16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Logistik</a:t>
                      </a:r>
                      <a:endParaRPr kumimoji="0" lang="en-US" sz="16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txBody>
                  <a:tcPr anchor="ctr">
                    <a:lnL w="12700" cmpd="sng">
                      <a:noFill/>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75E"/>
                    </a:solidFill>
                  </a:tcPr>
                </a:tc>
                <a:tc>
                  <a:txBody>
                    <a:bodyPr/>
                    <a:lstStyle/>
                    <a:p>
                      <a:pPr marL="174625" indent="-174625" algn="just">
                        <a:buFontTx/>
                        <a:buChar char="-"/>
                      </a:pPr>
                      <a:r>
                        <a:rPr lang="en-US" sz="1400" dirty="0"/>
                        <a:t>Banyak </a:t>
                      </a:r>
                      <a:r>
                        <a:rPr lang="en-US" sz="1400" dirty="0" err="1"/>
                        <a:t>kapal</a:t>
                      </a:r>
                      <a:r>
                        <a:rPr lang="en-US" sz="1400" dirty="0"/>
                        <a:t> </a:t>
                      </a:r>
                      <a:r>
                        <a:rPr lang="en-US" sz="1400" dirty="0" err="1"/>
                        <a:t>pengangkutan</a:t>
                      </a:r>
                      <a:r>
                        <a:rPr lang="en-US" sz="1400" dirty="0"/>
                        <a:t> Biodiesel yang </a:t>
                      </a:r>
                      <a:r>
                        <a:rPr lang="en-US" sz="1400" dirty="0" err="1"/>
                        <a:t>belum</a:t>
                      </a:r>
                      <a:r>
                        <a:rPr lang="en-US" sz="1400" dirty="0"/>
                        <a:t> </a:t>
                      </a:r>
                      <a:r>
                        <a:rPr lang="en-US" sz="1400" dirty="0" err="1"/>
                        <a:t>menggunakan</a:t>
                      </a:r>
                      <a:r>
                        <a:rPr lang="en-US" sz="1400" dirty="0"/>
                        <a:t> </a:t>
                      </a:r>
                      <a:r>
                        <a:rPr lang="en-US" sz="1400" i="1" dirty="0"/>
                        <a:t>Nitrogen Blanketing </a:t>
                      </a:r>
                      <a:r>
                        <a:rPr lang="en-US" sz="1400" dirty="0" err="1"/>
                        <a:t>untuk</a:t>
                      </a:r>
                      <a:r>
                        <a:rPr lang="en-US" sz="1400" dirty="0"/>
                        <a:t> </a:t>
                      </a:r>
                      <a:r>
                        <a:rPr lang="en-US" sz="1400" dirty="0" err="1"/>
                        <a:t>penyaluran</a:t>
                      </a:r>
                      <a:r>
                        <a:rPr lang="en-US" sz="1400" dirty="0"/>
                        <a:t> </a:t>
                      </a:r>
                      <a:r>
                        <a:rPr lang="en-US" sz="1400" dirty="0" err="1"/>
                        <a:t>sehingga</a:t>
                      </a:r>
                      <a:r>
                        <a:rPr lang="en-US" sz="1400" dirty="0"/>
                        <a:t> </a:t>
                      </a:r>
                      <a:r>
                        <a:rPr lang="en-US" sz="1400" dirty="0" err="1"/>
                        <a:t>rentan</a:t>
                      </a:r>
                      <a:r>
                        <a:rPr lang="en-US" sz="1400" dirty="0"/>
                        <a:t> </a:t>
                      </a:r>
                      <a:r>
                        <a:rPr lang="en-US" sz="1400" i="1" dirty="0"/>
                        <a:t>off-spec.</a:t>
                      </a:r>
                    </a:p>
                    <a:p>
                      <a:pPr marL="174625" indent="-174625" algn="just">
                        <a:buFontTx/>
                        <a:buChar char="-"/>
                      </a:pPr>
                      <a:r>
                        <a:rPr lang="en-US" sz="1400" dirty="0" err="1"/>
                        <a:t>Penggunaan</a:t>
                      </a:r>
                      <a:r>
                        <a:rPr lang="en-US" sz="1400" dirty="0"/>
                        <a:t> </a:t>
                      </a:r>
                      <a:r>
                        <a:rPr lang="en-US" sz="1400" dirty="0" err="1"/>
                        <a:t>truk</a:t>
                      </a:r>
                      <a:r>
                        <a:rPr lang="en-US" sz="1400" dirty="0"/>
                        <a:t> </a:t>
                      </a:r>
                      <a:r>
                        <a:rPr lang="en-US" sz="1400" dirty="0" err="1"/>
                        <a:t>dengan</a:t>
                      </a:r>
                      <a:r>
                        <a:rPr lang="en-US" sz="1400" dirty="0"/>
                        <a:t> </a:t>
                      </a:r>
                      <a:r>
                        <a:rPr lang="en-US" sz="1400" dirty="0" err="1"/>
                        <a:t>spesifikasi</a:t>
                      </a:r>
                      <a:r>
                        <a:rPr lang="en-US" sz="1400" dirty="0"/>
                        <a:t> Non-ODOL (</a:t>
                      </a:r>
                      <a:r>
                        <a:rPr lang="en-US" sz="1400" i="1" dirty="0"/>
                        <a:t>Over Dimension Overload</a:t>
                      </a:r>
                      <a:r>
                        <a:rPr lang="en-US" sz="1400" dirty="0"/>
                        <a:t>).</a:t>
                      </a:r>
                      <a:endParaRPr lang="en-ID" sz="1400" dirty="0"/>
                    </a:p>
                  </a:txBody>
                  <a:tcP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4625" indent="-174625" algn="just">
                        <a:buFontTx/>
                        <a:buChar char="-"/>
                      </a:pPr>
                      <a:r>
                        <a:rPr lang="en-US" sz="1400" dirty="0"/>
                        <a:t>Sebagian </a:t>
                      </a:r>
                      <a:r>
                        <a:rPr lang="en-US" sz="1400" dirty="0" err="1"/>
                        <a:t>besar</a:t>
                      </a:r>
                      <a:r>
                        <a:rPr lang="en-US" sz="1400" dirty="0"/>
                        <a:t> BU BBN </a:t>
                      </a:r>
                      <a:r>
                        <a:rPr lang="en-US" sz="1400" dirty="0" err="1"/>
                        <a:t>telah</a:t>
                      </a:r>
                      <a:r>
                        <a:rPr lang="en-US" sz="1400" dirty="0"/>
                        <a:t> </a:t>
                      </a:r>
                      <a:r>
                        <a:rPr lang="en-US" sz="1400" dirty="0" err="1"/>
                        <a:t>menggunakan</a:t>
                      </a:r>
                      <a:r>
                        <a:rPr lang="en-US" sz="1400" dirty="0"/>
                        <a:t> </a:t>
                      </a:r>
                      <a:r>
                        <a:rPr lang="en-US" sz="1400" dirty="0" err="1"/>
                        <a:t>kapal</a:t>
                      </a:r>
                      <a:r>
                        <a:rPr lang="en-US" sz="1400" dirty="0"/>
                        <a:t> </a:t>
                      </a:r>
                      <a:r>
                        <a:rPr lang="en-US" sz="1400" dirty="0" err="1"/>
                        <a:t>dengan</a:t>
                      </a:r>
                      <a:r>
                        <a:rPr lang="en-US" sz="1400" dirty="0"/>
                        <a:t> </a:t>
                      </a:r>
                      <a:r>
                        <a:rPr lang="en-US" sz="1400" i="1" dirty="0"/>
                        <a:t>Nitrogen Blanketing</a:t>
                      </a:r>
                      <a:r>
                        <a:rPr lang="en-US" sz="1400" dirty="0"/>
                        <a:t>.</a:t>
                      </a:r>
                    </a:p>
                    <a:p>
                      <a:pPr marL="174625" indent="-174625" algn="just">
                        <a:buFontTx/>
                        <a:buChar char="-"/>
                      </a:pPr>
                      <a:r>
                        <a:rPr lang="en-US" sz="1400" dirty="0"/>
                        <a:t>PT </a:t>
                      </a:r>
                      <a:r>
                        <a:rPr lang="en-US" sz="1400" dirty="0" err="1"/>
                        <a:t>Pertamina</a:t>
                      </a:r>
                      <a:r>
                        <a:rPr lang="en-US" sz="1400" dirty="0"/>
                        <a:t> (Persero) juga </a:t>
                      </a:r>
                      <a:r>
                        <a:rPr lang="en-US" sz="1400" dirty="0" err="1"/>
                        <a:t>telah</a:t>
                      </a:r>
                      <a:r>
                        <a:rPr lang="en-US" sz="1400" dirty="0"/>
                        <a:t> </a:t>
                      </a:r>
                      <a:r>
                        <a:rPr lang="en-US" sz="1400" dirty="0" err="1"/>
                        <a:t>memberikan</a:t>
                      </a:r>
                      <a:r>
                        <a:rPr lang="en-US" sz="1400" dirty="0"/>
                        <a:t> </a:t>
                      </a:r>
                      <a:r>
                        <a:rPr lang="en-US" sz="1400" dirty="0" err="1"/>
                        <a:t>relaksasi</a:t>
                      </a:r>
                      <a:r>
                        <a:rPr lang="en-US" sz="1400" dirty="0"/>
                        <a:t> </a:t>
                      </a:r>
                      <a:r>
                        <a:rPr lang="en-US" sz="1400" dirty="0" err="1"/>
                        <a:t>waktu</a:t>
                      </a:r>
                      <a:r>
                        <a:rPr lang="en-US" sz="1400" dirty="0"/>
                        <a:t> </a:t>
                      </a:r>
                      <a:r>
                        <a:rPr lang="en-US" sz="1400" dirty="0" err="1"/>
                        <a:t>penggunaan</a:t>
                      </a:r>
                      <a:r>
                        <a:rPr lang="en-US" sz="1400" dirty="0"/>
                        <a:t> </a:t>
                      </a:r>
                      <a:r>
                        <a:rPr lang="en-US" sz="1400" dirty="0" err="1"/>
                        <a:t>truk</a:t>
                      </a:r>
                      <a:r>
                        <a:rPr lang="en-US" sz="1400" dirty="0"/>
                        <a:t> Non-ODOL.</a:t>
                      </a:r>
                      <a:endParaRPr lang="en-ID" sz="1400" dirty="0"/>
                    </a:p>
                  </a:txBody>
                  <a:tcP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674212300"/>
                  </a:ext>
                </a:extLst>
              </a:tr>
              <a:tr h="670437">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1600" b="1" i="1" u="none" strike="noStrike" kern="1200" cap="none" spc="0" normalizeH="0" baseline="0" noProof="0" dirty="0">
                          <a:ln>
                            <a:noFill/>
                          </a:ln>
                          <a:solidFill>
                            <a:prstClr val="white"/>
                          </a:solidFill>
                          <a:effectLst/>
                          <a:uLnTx/>
                          <a:uFillTx/>
                          <a:latin typeface="Corbel" panose="020B0503020204020204" pitchFamily="34" charset="0"/>
                          <a:ea typeface="+mn-ea"/>
                          <a:cs typeface="+mn-cs"/>
                        </a:rPr>
                        <a:t>Demand</a:t>
                      </a:r>
                    </a:p>
                  </a:txBody>
                  <a:tcPr anchor="ctr">
                    <a:lnL w="12700" cmpd="sng">
                      <a:noFill/>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7375E"/>
                    </a:solidFill>
                  </a:tcPr>
                </a:tc>
                <a:tc>
                  <a:txBody>
                    <a:bodyPr/>
                    <a:lstStyle/>
                    <a:p>
                      <a:pPr algn="just"/>
                      <a:r>
                        <a:rPr lang="en-US" sz="1400" dirty="0" err="1"/>
                        <a:t>Penurunan</a:t>
                      </a:r>
                      <a:r>
                        <a:rPr lang="en-US" sz="1400" dirty="0"/>
                        <a:t> </a:t>
                      </a:r>
                      <a:r>
                        <a:rPr lang="en-US" sz="1400" i="1" dirty="0"/>
                        <a:t>demand</a:t>
                      </a:r>
                      <a:r>
                        <a:rPr lang="en-US" sz="1400" dirty="0"/>
                        <a:t> solar </a:t>
                      </a:r>
                      <a:r>
                        <a:rPr lang="en-US" sz="1400" dirty="0" err="1"/>
                        <a:t>secara</a:t>
                      </a:r>
                      <a:r>
                        <a:rPr lang="en-US" sz="1400" dirty="0"/>
                        <a:t> </a:t>
                      </a:r>
                      <a:r>
                        <a:rPr lang="en-US" sz="1400" dirty="0" err="1"/>
                        <a:t>nasional</a:t>
                      </a:r>
                      <a:r>
                        <a:rPr lang="en-US" sz="1400" dirty="0"/>
                        <a:t> yang </a:t>
                      </a:r>
                      <a:r>
                        <a:rPr lang="en-US" sz="1400" dirty="0" err="1"/>
                        <a:t>menyebabkan</a:t>
                      </a:r>
                      <a:r>
                        <a:rPr lang="en-US" sz="1400" dirty="0"/>
                        <a:t> </a:t>
                      </a:r>
                      <a:r>
                        <a:rPr lang="en-US" sz="1400" dirty="0" err="1"/>
                        <a:t>turunnya</a:t>
                      </a:r>
                      <a:r>
                        <a:rPr lang="en-US" sz="1400" dirty="0"/>
                        <a:t> volume </a:t>
                      </a:r>
                      <a:r>
                        <a:rPr lang="en-US" sz="1400" dirty="0" err="1"/>
                        <a:t>pemanfaatan</a:t>
                      </a:r>
                      <a:r>
                        <a:rPr lang="en-US" sz="1400" dirty="0"/>
                        <a:t> Biodiesel, </a:t>
                      </a:r>
                      <a:r>
                        <a:rPr lang="en-US" sz="1400" dirty="0" err="1"/>
                        <a:t>selain</a:t>
                      </a:r>
                      <a:r>
                        <a:rPr lang="en-US" sz="1400" dirty="0"/>
                        <a:t> </a:t>
                      </a:r>
                      <a:r>
                        <a:rPr lang="en-US" sz="1400" dirty="0" err="1"/>
                        <a:t>itu</a:t>
                      </a:r>
                      <a:r>
                        <a:rPr lang="en-US" sz="1400" dirty="0"/>
                        <a:t> </a:t>
                      </a:r>
                      <a:r>
                        <a:rPr lang="en-US" sz="1400" dirty="0" err="1"/>
                        <a:t>tidak</a:t>
                      </a:r>
                      <a:r>
                        <a:rPr lang="en-US" sz="1400" dirty="0"/>
                        <a:t> </a:t>
                      </a:r>
                      <a:r>
                        <a:rPr lang="en-US" sz="1400" dirty="0" err="1"/>
                        <a:t>dapat</a:t>
                      </a:r>
                      <a:r>
                        <a:rPr lang="en-US" sz="1400" dirty="0"/>
                        <a:t> </a:t>
                      </a:r>
                      <a:r>
                        <a:rPr lang="en-US" sz="1400" dirty="0" err="1"/>
                        <a:t>dicocokkan</a:t>
                      </a:r>
                      <a:r>
                        <a:rPr lang="en-US" sz="1400" dirty="0"/>
                        <a:t> </a:t>
                      </a:r>
                      <a:r>
                        <a:rPr lang="en-US" sz="1400" dirty="0" err="1"/>
                        <a:t>antara</a:t>
                      </a:r>
                      <a:r>
                        <a:rPr lang="en-US" sz="1400" dirty="0"/>
                        <a:t> </a:t>
                      </a:r>
                      <a:r>
                        <a:rPr lang="en-US" sz="1400" dirty="0" err="1"/>
                        <a:t>produksi</a:t>
                      </a:r>
                      <a:r>
                        <a:rPr lang="en-US" sz="1400" dirty="0"/>
                        <a:t> Biodiesel </a:t>
                      </a:r>
                      <a:r>
                        <a:rPr lang="en-US" sz="1400" dirty="0" err="1"/>
                        <a:t>dengan</a:t>
                      </a:r>
                      <a:r>
                        <a:rPr lang="en-US" sz="1400" dirty="0"/>
                        <a:t> BU BBN dan </a:t>
                      </a:r>
                      <a:r>
                        <a:rPr lang="en-US" sz="1400" dirty="0" err="1"/>
                        <a:t>waktu</a:t>
                      </a:r>
                      <a:r>
                        <a:rPr lang="en-US" sz="1400" dirty="0"/>
                        <a:t> </a:t>
                      </a:r>
                      <a:r>
                        <a:rPr lang="en-US" sz="1400" dirty="0" err="1"/>
                        <a:t>impor</a:t>
                      </a:r>
                      <a:r>
                        <a:rPr lang="en-US" sz="1400" dirty="0"/>
                        <a:t> </a:t>
                      </a:r>
                      <a:r>
                        <a:rPr lang="en-US" sz="1400" dirty="0" err="1"/>
                        <a:t>serta</a:t>
                      </a:r>
                      <a:r>
                        <a:rPr lang="en-US" sz="1400" dirty="0"/>
                        <a:t> </a:t>
                      </a:r>
                      <a:r>
                        <a:rPr lang="en-US" sz="1400" dirty="0" err="1"/>
                        <a:t>penyaluran</a:t>
                      </a:r>
                      <a:r>
                        <a:rPr lang="en-US" sz="1400" dirty="0"/>
                        <a:t> B30 </a:t>
                      </a:r>
                      <a:r>
                        <a:rPr lang="en-US" sz="1400" dirty="0" err="1"/>
                        <a:t>dari</a:t>
                      </a:r>
                      <a:r>
                        <a:rPr lang="en-US" sz="1400" dirty="0"/>
                        <a:t> BU BBM</a:t>
                      </a:r>
                      <a:endParaRPr lang="en-ID" sz="1400" dirty="0"/>
                    </a:p>
                  </a:txBody>
                  <a:tcP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just"/>
                      <a:r>
                        <a:rPr lang="en-US" sz="1400" dirty="0" err="1"/>
                        <a:t>Berkurangnya</a:t>
                      </a:r>
                      <a:r>
                        <a:rPr lang="en-US" sz="1400" dirty="0"/>
                        <a:t> volume </a:t>
                      </a:r>
                      <a:r>
                        <a:rPr lang="en-US" sz="1400" dirty="0" err="1"/>
                        <a:t>serapan</a:t>
                      </a:r>
                      <a:r>
                        <a:rPr lang="en-US" sz="1400" dirty="0"/>
                        <a:t> </a:t>
                      </a:r>
                      <a:r>
                        <a:rPr lang="en-US" sz="1400" dirty="0" err="1"/>
                        <a:t>dari</a:t>
                      </a:r>
                      <a:r>
                        <a:rPr lang="en-US" sz="1400" dirty="0"/>
                        <a:t> Biodiesel dan </a:t>
                      </a:r>
                      <a:r>
                        <a:rPr lang="en-US" sz="1400" dirty="0" err="1"/>
                        <a:t>tidak</a:t>
                      </a:r>
                      <a:r>
                        <a:rPr lang="en-US" sz="1400" dirty="0"/>
                        <a:t> </a:t>
                      </a:r>
                      <a:r>
                        <a:rPr lang="en-US" sz="1400" dirty="0" err="1"/>
                        <a:t>dapat</a:t>
                      </a:r>
                      <a:r>
                        <a:rPr lang="en-US" sz="1400" dirty="0"/>
                        <a:t> </a:t>
                      </a:r>
                      <a:r>
                        <a:rPr lang="en-US" sz="1400" dirty="0" err="1"/>
                        <a:t>dikompensasikan</a:t>
                      </a:r>
                      <a:r>
                        <a:rPr lang="en-US" sz="1400" dirty="0"/>
                        <a:t> pada </a:t>
                      </a:r>
                      <a:r>
                        <a:rPr lang="en-US" sz="1400" dirty="0" err="1"/>
                        <a:t>bulan-bulan</a:t>
                      </a:r>
                      <a:r>
                        <a:rPr lang="en-US" sz="1400" dirty="0"/>
                        <a:t> </a:t>
                      </a:r>
                      <a:r>
                        <a:rPr lang="en-US" sz="1400" dirty="0" err="1"/>
                        <a:t>berikutnya</a:t>
                      </a:r>
                      <a:r>
                        <a:rPr lang="en-US" sz="1400" dirty="0"/>
                        <a:t>, </a:t>
                      </a:r>
                      <a:r>
                        <a:rPr lang="en-US" sz="1400" dirty="0" err="1"/>
                        <a:t>diharapkan</a:t>
                      </a:r>
                      <a:r>
                        <a:rPr lang="en-US" sz="1400" dirty="0"/>
                        <a:t> </a:t>
                      </a:r>
                      <a:r>
                        <a:rPr lang="en-US" sz="1400" dirty="0" err="1"/>
                        <a:t>tambahan</a:t>
                      </a:r>
                      <a:r>
                        <a:rPr lang="en-US" sz="1400" dirty="0"/>
                        <a:t> </a:t>
                      </a:r>
                      <a:r>
                        <a:rPr lang="en-US" sz="1400" dirty="0" err="1"/>
                        <a:t>kapasitas</a:t>
                      </a:r>
                      <a:r>
                        <a:rPr lang="en-US" sz="1400" dirty="0"/>
                        <a:t> </a:t>
                      </a:r>
                      <a:r>
                        <a:rPr lang="en-US" sz="1400" dirty="0" err="1"/>
                        <a:t>produksi</a:t>
                      </a:r>
                      <a:r>
                        <a:rPr lang="en-US" sz="1400" dirty="0"/>
                        <a:t> </a:t>
                      </a:r>
                      <a:r>
                        <a:rPr lang="en-US" sz="1400" dirty="0" err="1"/>
                        <a:t>dari</a:t>
                      </a:r>
                      <a:r>
                        <a:rPr lang="en-US" sz="1400" dirty="0"/>
                        <a:t> BU BBN yang </a:t>
                      </a:r>
                      <a:r>
                        <a:rPr lang="en-US" sz="1400" dirty="0" err="1"/>
                        <a:t>akan</a:t>
                      </a:r>
                      <a:r>
                        <a:rPr lang="en-US" sz="1400" dirty="0"/>
                        <a:t> </a:t>
                      </a:r>
                      <a:r>
                        <a:rPr lang="en-US" sz="1400" dirty="0" err="1"/>
                        <a:t>melakukan</a:t>
                      </a:r>
                      <a:r>
                        <a:rPr lang="en-US" sz="1400" dirty="0"/>
                        <a:t> </a:t>
                      </a:r>
                      <a:r>
                        <a:rPr lang="en-US" sz="1400" dirty="0" err="1"/>
                        <a:t>perluasan</a:t>
                      </a:r>
                      <a:r>
                        <a:rPr lang="en-US" sz="1400" dirty="0"/>
                        <a:t> </a:t>
                      </a:r>
                      <a:r>
                        <a:rPr lang="en-US" sz="1400" dirty="0" err="1"/>
                        <a:t>pabrik</a:t>
                      </a:r>
                      <a:r>
                        <a:rPr lang="en-US" sz="1400" dirty="0"/>
                        <a:t> </a:t>
                      </a:r>
                      <a:r>
                        <a:rPr lang="en-US" sz="1400" dirty="0" err="1"/>
                        <a:t>dapat</a:t>
                      </a:r>
                      <a:r>
                        <a:rPr lang="en-US" sz="1400" dirty="0"/>
                        <a:t> </a:t>
                      </a:r>
                      <a:r>
                        <a:rPr lang="en-US" sz="1400" dirty="0" err="1"/>
                        <a:t>segera</a:t>
                      </a:r>
                      <a:r>
                        <a:rPr lang="en-US" sz="1400" dirty="0"/>
                        <a:t> </a:t>
                      </a:r>
                      <a:r>
                        <a:rPr lang="en-US" sz="1400" dirty="0" err="1"/>
                        <a:t>terealisasi</a:t>
                      </a:r>
                      <a:r>
                        <a:rPr lang="en-US" sz="1400" dirty="0"/>
                        <a:t>.</a:t>
                      </a:r>
                      <a:endParaRPr lang="en-ID" sz="1400" dirty="0"/>
                    </a:p>
                  </a:txBody>
                  <a:tcP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 xmlns:a16="http://schemas.microsoft.com/office/drawing/2014/main" val="3061374459"/>
                  </a:ext>
                </a:extLst>
              </a:tr>
              <a:tr h="670437">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US" sz="1600" b="1"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Insentif</a:t>
                      </a:r>
                      <a:endParaRPr kumimoji="0" lang="en-US" sz="16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txBody>
                  <a:tcPr anchor="ctr">
                    <a:lnL w="12700" cmpd="sng">
                      <a:noFill/>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7375E"/>
                    </a:solidFill>
                  </a:tcPr>
                </a:tc>
                <a:tc>
                  <a:txBody>
                    <a:bodyPr/>
                    <a:lstStyle/>
                    <a:p>
                      <a:pPr marL="174625" marR="0" lvl="0" indent="-174625" algn="just" defTabSz="914400" rtl="0" eaLnBrk="1" fontAlgn="auto" latinLnBrk="0" hangingPunct="1">
                        <a:lnSpc>
                          <a:spcPct val="100000"/>
                        </a:lnSpc>
                        <a:spcBef>
                          <a:spcPts val="0"/>
                        </a:spcBef>
                        <a:spcAft>
                          <a:spcPts val="0"/>
                        </a:spcAft>
                        <a:buClrTx/>
                        <a:buSzTx/>
                        <a:buFontTx/>
                        <a:buChar char="-"/>
                        <a:tabLst/>
                        <a:defRPr/>
                      </a:pPr>
                      <a:r>
                        <a:rPr lang="id-ID" sz="1400" b="0" dirty="0">
                          <a:solidFill>
                            <a:prstClr val="black"/>
                          </a:solidFill>
                        </a:rPr>
                        <a:t>Volume penyaluran yang semakin besar</a:t>
                      </a:r>
                      <a:r>
                        <a:rPr lang="en-US" sz="1400" b="0" dirty="0">
                          <a:solidFill>
                            <a:prstClr val="black"/>
                          </a:solidFill>
                        </a:rPr>
                        <a:t>.</a:t>
                      </a:r>
                    </a:p>
                    <a:p>
                      <a:pPr marL="174625" marR="0" lvl="0" indent="-174625" algn="just" defTabSz="914400" rtl="0" eaLnBrk="1" fontAlgn="auto" latinLnBrk="0" hangingPunct="1">
                        <a:lnSpc>
                          <a:spcPct val="100000"/>
                        </a:lnSpc>
                        <a:spcBef>
                          <a:spcPts val="0"/>
                        </a:spcBef>
                        <a:spcAft>
                          <a:spcPts val="0"/>
                        </a:spcAft>
                        <a:buClrTx/>
                        <a:buSzTx/>
                        <a:buFontTx/>
                        <a:buChar char="-"/>
                        <a:tabLst/>
                        <a:defRPr/>
                      </a:pPr>
                      <a:r>
                        <a:rPr lang="en-US" sz="1400" b="0" dirty="0">
                          <a:solidFill>
                            <a:prstClr val="black"/>
                          </a:solidFill>
                        </a:rPr>
                        <a:t>S</a:t>
                      </a:r>
                      <a:r>
                        <a:rPr lang="id-ID" sz="1400" b="0" dirty="0">
                          <a:solidFill>
                            <a:prstClr val="black"/>
                          </a:solidFill>
                        </a:rPr>
                        <a:t>elisih antara HIP Biodiesel dengan HIP Solar yang meningkat</a:t>
                      </a:r>
                      <a:r>
                        <a:rPr lang="en-US" sz="1400" b="0" dirty="0">
                          <a:solidFill>
                            <a:prstClr val="black"/>
                          </a:solidFill>
                        </a:rPr>
                        <a:t>.</a:t>
                      </a:r>
                      <a:r>
                        <a:rPr lang="id-ID" sz="1400" b="0" dirty="0">
                          <a:solidFill>
                            <a:prstClr val="black"/>
                          </a:solidFill>
                        </a:rPr>
                        <a:t> </a:t>
                      </a:r>
                      <a:endParaRPr lang="en-US" sz="1400" b="0" dirty="0">
                        <a:solidFill>
                          <a:prstClr val="black"/>
                        </a:solidFill>
                      </a:endParaRPr>
                    </a:p>
                    <a:p>
                      <a:pPr marL="174625" marR="0" lvl="0" indent="-174625" algn="just" defTabSz="914400" rtl="0" eaLnBrk="1" fontAlgn="auto" latinLnBrk="0" hangingPunct="1">
                        <a:lnSpc>
                          <a:spcPct val="100000"/>
                        </a:lnSpc>
                        <a:spcBef>
                          <a:spcPts val="0"/>
                        </a:spcBef>
                        <a:spcAft>
                          <a:spcPts val="0"/>
                        </a:spcAft>
                        <a:buClrTx/>
                        <a:buSzTx/>
                        <a:buFontTx/>
                        <a:buChar char="-"/>
                        <a:tabLst/>
                        <a:defRPr/>
                      </a:pPr>
                      <a:r>
                        <a:rPr lang="en-US" sz="1400" b="0" dirty="0" err="1">
                          <a:solidFill>
                            <a:prstClr val="black"/>
                          </a:solidFill>
                        </a:rPr>
                        <a:t>Kebutuhan</a:t>
                      </a:r>
                      <a:r>
                        <a:rPr lang="en-US" sz="1400" b="0" dirty="0">
                          <a:solidFill>
                            <a:prstClr val="black"/>
                          </a:solidFill>
                        </a:rPr>
                        <a:t> </a:t>
                      </a:r>
                      <a:r>
                        <a:rPr lang="id-ID" sz="1400" b="0" dirty="0">
                          <a:solidFill>
                            <a:prstClr val="black"/>
                          </a:solidFill>
                        </a:rPr>
                        <a:t>pendanaan insentif yang semakin besar</a:t>
                      </a:r>
                      <a:r>
                        <a:rPr lang="en-US" sz="1400" b="0" dirty="0">
                          <a:solidFill>
                            <a:prstClr val="black"/>
                          </a:solidFill>
                        </a:rPr>
                        <a:t>.</a:t>
                      </a:r>
                    </a:p>
                    <a:p>
                      <a:pPr marL="174625" marR="0" lvl="0" indent="-174625" algn="just" defTabSz="914400" rtl="0" eaLnBrk="1" fontAlgn="auto" latinLnBrk="0" hangingPunct="1">
                        <a:lnSpc>
                          <a:spcPct val="100000"/>
                        </a:lnSpc>
                        <a:spcBef>
                          <a:spcPts val="0"/>
                        </a:spcBef>
                        <a:spcAft>
                          <a:spcPts val="0"/>
                        </a:spcAft>
                        <a:buClrTx/>
                        <a:buSzTx/>
                        <a:buFontTx/>
                        <a:buChar char="-"/>
                        <a:tabLst/>
                        <a:defRPr/>
                      </a:pPr>
                      <a:r>
                        <a:rPr lang="en-US" sz="1400" b="0" dirty="0" err="1">
                          <a:solidFill>
                            <a:prstClr val="black"/>
                          </a:solidFill>
                        </a:rPr>
                        <a:t>Kesulitan</a:t>
                      </a:r>
                      <a:r>
                        <a:rPr lang="en-US" sz="1400" b="0" dirty="0">
                          <a:solidFill>
                            <a:prstClr val="black"/>
                          </a:solidFill>
                        </a:rPr>
                        <a:t> </a:t>
                      </a:r>
                      <a:r>
                        <a:rPr lang="en-US" sz="1400" b="0" i="1" dirty="0">
                          <a:solidFill>
                            <a:prstClr val="black"/>
                          </a:solidFill>
                        </a:rPr>
                        <a:t>cashflow</a:t>
                      </a:r>
                      <a:r>
                        <a:rPr lang="en-US" sz="1400" b="0" dirty="0">
                          <a:solidFill>
                            <a:prstClr val="black"/>
                          </a:solidFill>
                        </a:rPr>
                        <a:t> pada BU BBN </a:t>
                      </a:r>
                      <a:r>
                        <a:rPr lang="en-US" sz="1400" b="0" dirty="0" err="1">
                          <a:solidFill>
                            <a:prstClr val="black"/>
                          </a:solidFill>
                        </a:rPr>
                        <a:t>karena</a:t>
                      </a:r>
                      <a:r>
                        <a:rPr lang="en-US" sz="1400" b="0" dirty="0">
                          <a:solidFill>
                            <a:prstClr val="black"/>
                          </a:solidFill>
                        </a:rPr>
                        <a:t> </a:t>
                      </a:r>
                      <a:r>
                        <a:rPr lang="en-US" sz="1400" b="0" dirty="0" err="1">
                          <a:solidFill>
                            <a:prstClr val="black"/>
                          </a:solidFill>
                        </a:rPr>
                        <a:t>belum</a:t>
                      </a:r>
                      <a:r>
                        <a:rPr lang="en-US" sz="1400" b="0" dirty="0">
                          <a:solidFill>
                            <a:prstClr val="black"/>
                          </a:solidFill>
                        </a:rPr>
                        <a:t> </a:t>
                      </a:r>
                      <a:r>
                        <a:rPr lang="en-US" sz="1400" b="0" dirty="0" err="1">
                          <a:solidFill>
                            <a:prstClr val="black"/>
                          </a:solidFill>
                        </a:rPr>
                        <a:t>dapat</a:t>
                      </a:r>
                      <a:r>
                        <a:rPr lang="en-US" sz="1400" b="0" dirty="0">
                          <a:solidFill>
                            <a:prstClr val="black"/>
                          </a:solidFill>
                        </a:rPr>
                        <a:t> </a:t>
                      </a:r>
                      <a:r>
                        <a:rPr lang="en-US" sz="1400" b="0" dirty="0" err="1">
                          <a:solidFill>
                            <a:prstClr val="black"/>
                          </a:solidFill>
                        </a:rPr>
                        <a:t>dibayarkannya</a:t>
                      </a:r>
                      <a:r>
                        <a:rPr lang="en-US" sz="1400" b="0" dirty="0">
                          <a:solidFill>
                            <a:prstClr val="black"/>
                          </a:solidFill>
                        </a:rPr>
                        <a:t> </a:t>
                      </a:r>
                      <a:r>
                        <a:rPr lang="en-US" sz="1400" b="0" dirty="0" err="1">
                          <a:solidFill>
                            <a:prstClr val="black"/>
                          </a:solidFill>
                        </a:rPr>
                        <a:t>insentif</a:t>
                      </a:r>
                      <a:r>
                        <a:rPr lang="en-US" sz="1400" b="0" dirty="0">
                          <a:solidFill>
                            <a:prstClr val="black"/>
                          </a:solidFill>
                        </a:rPr>
                        <a:t> oleh BPDPKS.</a:t>
                      </a:r>
                      <a:endParaRPr lang="id-ID" sz="1400" b="0" dirty="0">
                        <a:solidFill>
                          <a:prstClr val="black"/>
                        </a:solidFill>
                      </a:endParaRPr>
                    </a:p>
                  </a:txBody>
                  <a:tcP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US" sz="1400" dirty="0" err="1"/>
                        <a:t>Sudah</a:t>
                      </a:r>
                      <a:r>
                        <a:rPr lang="en-US" sz="1400" dirty="0"/>
                        <a:t> </a:t>
                      </a:r>
                      <a:r>
                        <a:rPr lang="en-US" sz="1400" dirty="0" err="1"/>
                        <a:t>dilakukan</a:t>
                      </a:r>
                      <a:r>
                        <a:rPr lang="en-US" sz="1400" dirty="0"/>
                        <a:t> </a:t>
                      </a:r>
                      <a:r>
                        <a:rPr lang="en-US" sz="1400" dirty="0" err="1"/>
                        <a:t>pembahasan</a:t>
                      </a:r>
                      <a:r>
                        <a:rPr lang="en-US" sz="1400" dirty="0"/>
                        <a:t> </a:t>
                      </a:r>
                      <a:r>
                        <a:rPr lang="en-US" sz="1400" dirty="0" err="1"/>
                        <a:t>melalui</a:t>
                      </a:r>
                      <a:r>
                        <a:rPr lang="en-US" sz="1400" dirty="0"/>
                        <a:t> </a:t>
                      </a:r>
                      <a:r>
                        <a:rPr lang="en-US" sz="1400" dirty="0" err="1"/>
                        <a:t>Komite</a:t>
                      </a:r>
                      <a:r>
                        <a:rPr lang="en-US" sz="1400" dirty="0"/>
                        <a:t> </a:t>
                      </a:r>
                      <a:r>
                        <a:rPr lang="en-US" sz="1400" dirty="0" err="1"/>
                        <a:t>Pengarah</a:t>
                      </a:r>
                      <a:r>
                        <a:rPr lang="en-US" sz="1400" dirty="0"/>
                        <a:t> BPDPKS dan </a:t>
                      </a:r>
                      <a:r>
                        <a:rPr lang="en-US" sz="1400" dirty="0" err="1"/>
                        <a:t>menghasilkan</a:t>
                      </a:r>
                      <a:r>
                        <a:rPr lang="en-US" sz="1400" dirty="0"/>
                        <a:t> </a:t>
                      </a:r>
                      <a:r>
                        <a:rPr lang="en-US" sz="1400" dirty="0" err="1"/>
                        <a:t>beberapa</a:t>
                      </a:r>
                      <a:r>
                        <a:rPr lang="en-US" sz="1400" dirty="0"/>
                        <a:t> </a:t>
                      </a:r>
                      <a:r>
                        <a:rPr lang="en-US" sz="1400" dirty="0" err="1"/>
                        <a:t>kebijakan</a:t>
                      </a:r>
                      <a:r>
                        <a:rPr lang="en-US" sz="1400" dirty="0"/>
                        <a:t> </a:t>
                      </a:r>
                      <a:r>
                        <a:rPr lang="en-US" sz="1400" dirty="0" err="1"/>
                        <a:t>untuk</a:t>
                      </a:r>
                      <a:r>
                        <a:rPr lang="en-US" sz="1400" dirty="0"/>
                        <a:t> </a:t>
                      </a:r>
                      <a:r>
                        <a:rPr lang="en-US" sz="1400" dirty="0" err="1"/>
                        <a:t>mengatasi</a:t>
                      </a:r>
                      <a:r>
                        <a:rPr lang="en-US" sz="1400" dirty="0"/>
                        <a:t> </a:t>
                      </a:r>
                      <a:r>
                        <a:rPr lang="en-US" sz="1400" dirty="0" err="1"/>
                        <a:t>kekurangan</a:t>
                      </a:r>
                      <a:r>
                        <a:rPr lang="en-US" sz="1400" dirty="0"/>
                        <a:t> dana, </a:t>
                      </a:r>
                      <a:r>
                        <a:rPr lang="en-US" sz="1400" dirty="0" err="1"/>
                        <a:t>antara</a:t>
                      </a:r>
                      <a:r>
                        <a:rPr lang="en-US" sz="1400" dirty="0"/>
                        <a:t> lain:</a:t>
                      </a:r>
                    </a:p>
                    <a:p>
                      <a:pPr marL="174625" indent="-174625" algn="just">
                        <a:buFont typeface="Arial" panose="020B0604020202020204" pitchFamily="34" charset="0"/>
                        <a:buChar char="•"/>
                      </a:pPr>
                      <a:r>
                        <a:rPr lang="en-US" sz="1400" dirty="0" err="1"/>
                        <a:t>Pengenaan</a:t>
                      </a:r>
                      <a:r>
                        <a:rPr lang="en-US" sz="1400" dirty="0"/>
                        <a:t> </a:t>
                      </a:r>
                      <a:r>
                        <a:rPr lang="en-US" sz="1400" dirty="0" err="1"/>
                        <a:t>tarif</a:t>
                      </a:r>
                      <a:r>
                        <a:rPr lang="en-US" sz="1400" dirty="0"/>
                        <a:t> </a:t>
                      </a:r>
                      <a:r>
                        <a:rPr lang="en-US" sz="1400" dirty="0" err="1"/>
                        <a:t>Pungutan</a:t>
                      </a:r>
                      <a:r>
                        <a:rPr lang="en-US" sz="1400" dirty="0"/>
                        <a:t> </a:t>
                      </a:r>
                      <a:r>
                        <a:rPr lang="en-US" sz="1400" dirty="0" err="1"/>
                        <a:t>Ekspor</a:t>
                      </a:r>
                      <a:r>
                        <a:rPr lang="en-US" sz="1400" dirty="0"/>
                        <a:t> </a:t>
                      </a:r>
                      <a:r>
                        <a:rPr lang="en-US" sz="1400" dirty="0" err="1"/>
                        <a:t>progresif</a:t>
                      </a:r>
                      <a:r>
                        <a:rPr lang="en-US" sz="1400" dirty="0"/>
                        <a:t> </a:t>
                      </a:r>
                      <a:r>
                        <a:rPr lang="en-US" sz="1400" dirty="0" err="1"/>
                        <a:t>untuk</a:t>
                      </a:r>
                      <a:r>
                        <a:rPr lang="en-US" sz="1400" dirty="0"/>
                        <a:t> CPO dan </a:t>
                      </a:r>
                      <a:r>
                        <a:rPr lang="en-US" sz="1400" dirty="0" err="1"/>
                        <a:t>turunannya</a:t>
                      </a:r>
                      <a:r>
                        <a:rPr lang="en-US" sz="1400" dirty="0"/>
                        <a:t>.</a:t>
                      </a:r>
                    </a:p>
                    <a:p>
                      <a:pPr marL="174625" indent="-174625" algn="just">
                        <a:buFont typeface="Arial" panose="020B0604020202020204" pitchFamily="34" charset="0"/>
                        <a:buChar char="•"/>
                      </a:pPr>
                      <a:r>
                        <a:rPr lang="en-US" sz="1400" dirty="0" err="1"/>
                        <a:t>Penghilangan</a:t>
                      </a:r>
                      <a:r>
                        <a:rPr lang="en-US" sz="1400" dirty="0"/>
                        <a:t> PPN pada </a:t>
                      </a:r>
                      <a:r>
                        <a:rPr lang="en-US" sz="1400" dirty="0" err="1"/>
                        <a:t>penyaluran</a:t>
                      </a:r>
                      <a:r>
                        <a:rPr lang="en-US" sz="1400" dirty="0"/>
                        <a:t> Biodiesel.</a:t>
                      </a:r>
                    </a:p>
                    <a:p>
                      <a:pPr marL="174625" indent="-174625" algn="just">
                        <a:buFont typeface="Arial" panose="020B0604020202020204" pitchFamily="34" charset="0"/>
                        <a:buChar char="•"/>
                      </a:pPr>
                      <a:r>
                        <a:rPr lang="en-US" sz="1400" dirty="0" err="1"/>
                        <a:t>Penurunan</a:t>
                      </a:r>
                      <a:r>
                        <a:rPr lang="en-US" sz="1400" dirty="0"/>
                        <a:t> </a:t>
                      </a:r>
                      <a:r>
                        <a:rPr lang="en-US" sz="1400" dirty="0" err="1"/>
                        <a:t>besaran</a:t>
                      </a:r>
                      <a:r>
                        <a:rPr lang="en-US" sz="1400" dirty="0"/>
                        <a:t> </a:t>
                      </a:r>
                      <a:r>
                        <a:rPr lang="en-US" sz="1400" dirty="0" err="1"/>
                        <a:t>konversi</a:t>
                      </a:r>
                      <a:r>
                        <a:rPr lang="en-US" sz="1400" dirty="0"/>
                        <a:t> CPO </a:t>
                      </a:r>
                      <a:r>
                        <a:rPr lang="en-US" sz="1400" dirty="0" err="1"/>
                        <a:t>menjadi</a:t>
                      </a:r>
                      <a:r>
                        <a:rPr lang="en-US" sz="1400" dirty="0"/>
                        <a:t> Biodiesel.</a:t>
                      </a:r>
                      <a:endParaRPr lang="en-ID" sz="1400" dirty="0"/>
                    </a:p>
                  </a:txBody>
                  <a:tcP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801948398"/>
                  </a:ext>
                </a:extLst>
              </a:tr>
            </a:tbl>
          </a:graphicData>
        </a:graphic>
      </p:graphicFrame>
      <p:sp>
        <p:nvSpPr>
          <p:cNvPr id="7" name="TextBox 6">
            <a:extLst>
              <a:ext uri="{FF2B5EF4-FFF2-40B4-BE49-F238E27FC236}">
                <a16:creationId xmlns="" xmlns:a16="http://schemas.microsoft.com/office/drawing/2014/main" id="{D46C0A63-EF8E-42DD-B094-529F857B99E8}"/>
              </a:ext>
            </a:extLst>
          </p:cNvPr>
          <p:cNvSpPr txBox="1"/>
          <p:nvPr/>
        </p:nvSpPr>
        <p:spPr>
          <a:xfrm>
            <a:off x="0" y="56272"/>
            <a:ext cx="12192000" cy="584775"/>
          </a:xfrm>
          <a:prstGeom prst="rect">
            <a:avLst/>
          </a:prstGeom>
          <a:noFill/>
        </p:spPr>
        <p:txBody>
          <a:bodyPr wrap="square" rtlCol="0">
            <a:spAutoFit/>
          </a:bodyPr>
          <a:lstStyle>
            <a:defPPr>
              <a:defRPr lang="id-ID"/>
            </a:defPPr>
            <a:lvl1pPr algn="ctr">
              <a:defRPr sz="2000" b="1">
                <a:solidFill>
                  <a:schemeClr val="tx1"/>
                </a:solidFill>
                <a:latin typeface="Myriad Pro" panose="020B0503030403020204" pitchFamily="34" charset="0"/>
                <a:ea typeface="Arial" charset="0"/>
                <a:cs typeface="Arial"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3200" dirty="0" err="1">
                <a:latin typeface="Franklin Gothic Heavy" panose="020B0903020102020204" pitchFamily="34" charset="0"/>
                <a:ea typeface="+mj-ea"/>
                <a:cs typeface="+mj-cs"/>
              </a:rPr>
              <a:t>Permasalahan</a:t>
            </a:r>
            <a:r>
              <a:rPr lang="en-US" sz="3200" dirty="0">
                <a:latin typeface="Franklin Gothic Heavy" panose="020B0903020102020204" pitchFamily="34" charset="0"/>
                <a:ea typeface="+mj-ea"/>
                <a:cs typeface="+mj-cs"/>
              </a:rPr>
              <a:t> Utama pada 2020</a:t>
            </a:r>
          </a:p>
        </p:txBody>
      </p:sp>
    </p:spTree>
    <p:extLst>
      <p:ext uri="{BB962C8B-B14F-4D97-AF65-F5344CB8AC3E}">
        <p14:creationId xmlns:p14="http://schemas.microsoft.com/office/powerpoint/2010/main" val="3381715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66ED623-9655-4DEA-8FD7-C7C146F5316B}"/>
              </a:ext>
            </a:extLst>
          </p:cNvPr>
          <p:cNvSpPr/>
          <p:nvPr/>
        </p:nvSpPr>
        <p:spPr>
          <a:xfrm>
            <a:off x="0" y="252415"/>
            <a:ext cx="12192000" cy="5768975"/>
          </a:xfrm>
          <a:prstGeom prst="rect">
            <a:avLst/>
          </a:prstGeom>
          <a:solidFill>
            <a:srgbClr val="F5F7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pic>
        <p:nvPicPr>
          <p:cNvPr id="62467" name="Picture 10">
            <a:extLst>
              <a:ext uri="{FF2B5EF4-FFF2-40B4-BE49-F238E27FC236}">
                <a16:creationId xmlns="" xmlns:a16="http://schemas.microsoft.com/office/drawing/2014/main" id="{31831551-5063-4009-84AE-B347F2F62B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2766" y="252415"/>
            <a:ext cx="1519238" cy="414338"/>
          </a:xfrm>
          <a:prstGeom prst="rect">
            <a:avLst/>
          </a:prstGeom>
          <a:solidFill>
            <a:srgbClr val="F5F7F6"/>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61444" name="Group 1">
            <a:extLst>
              <a:ext uri="{FF2B5EF4-FFF2-40B4-BE49-F238E27FC236}">
                <a16:creationId xmlns="" xmlns:a16="http://schemas.microsoft.com/office/drawing/2014/main" id="{E901D1E6-CFA9-467D-BDDF-425A9998F58F}"/>
              </a:ext>
            </a:extLst>
          </p:cNvPr>
          <p:cNvGrpSpPr>
            <a:grpSpLocks/>
          </p:cNvGrpSpPr>
          <p:nvPr/>
        </p:nvGrpSpPr>
        <p:grpSpPr bwMode="auto">
          <a:xfrm>
            <a:off x="2803534" y="2057400"/>
            <a:ext cx="6316663" cy="3976687"/>
            <a:chOff x="1475656" y="1584496"/>
            <a:chExt cx="6179706" cy="3929425"/>
          </a:xfrm>
          <a:solidFill>
            <a:srgbClr val="F2F2F2"/>
          </a:solidFill>
        </p:grpSpPr>
        <p:pic>
          <p:nvPicPr>
            <p:cNvPr id="61446" name="Picture 5" descr="C:\Users\User\Downloads\WhatsApp Image 2017-11-30 at 7.15.52 AM.jpeg">
              <a:extLst>
                <a:ext uri="{FF2B5EF4-FFF2-40B4-BE49-F238E27FC236}">
                  <a16:creationId xmlns="" xmlns:a16="http://schemas.microsoft.com/office/drawing/2014/main" id="{6DDE9F0C-CE91-4856-94C5-72D3749149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8916" b="16884"/>
            <a:stretch>
              <a:fillRect/>
            </a:stretch>
          </p:blipFill>
          <p:spPr bwMode="auto">
            <a:xfrm>
              <a:off x="1475656" y="1584496"/>
              <a:ext cx="6179706" cy="3929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3734" name="Picture 6">
              <a:extLst>
                <a:ext uri="{FF2B5EF4-FFF2-40B4-BE49-F238E27FC236}">
                  <a16:creationId xmlns="" xmlns:a16="http://schemas.microsoft.com/office/drawing/2014/main" id="{64ADCDFB-2719-4FC7-9FF4-99681474980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01" t="12301" r="19231" b="7699"/>
            <a:stretch/>
          </p:blipFill>
          <p:spPr bwMode="auto">
            <a:xfrm>
              <a:off x="1939709" y="2488067"/>
              <a:ext cx="818984" cy="731520"/>
            </a:xfrm>
            <a:prstGeom prst="ellips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 xmlns:a16="http://schemas.microsoft.com/office/drawing/2014/main" id="{5A640362-C8D6-40B4-8D5F-52E51452F3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400" t="5036" r="73304" b="51548"/>
            <a:stretch/>
          </p:blipFill>
          <p:spPr bwMode="auto">
            <a:xfrm>
              <a:off x="6532118" y="2432755"/>
              <a:ext cx="818985" cy="794438"/>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 xmlns:a16="http://schemas.microsoft.com/office/drawing/2014/main" id="{1EDB7615-F1F2-44E5-977E-3CA3E631CC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780" t="5035" r="52860" b="51549"/>
            <a:stretch/>
          </p:blipFill>
          <p:spPr bwMode="auto">
            <a:xfrm>
              <a:off x="3571839" y="4373055"/>
              <a:ext cx="834887" cy="794438"/>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 xmlns:a16="http://schemas.microsoft.com/office/drawing/2014/main" id="{EA0362C5-EF1C-4959-AE92-7D87950FC8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3337" t="5035" r="33303" b="51549"/>
            <a:stretch/>
          </p:blipFill>
          <p:spPr bwMode="auto">
            <a:xfrm>
              <a:off x="2491719" y="3534344"/>
              <a:ext cx="834887" cy="794438"/>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7">
              <a:extLst>
                <a:ext uri="{FF2B5EF4-FFF2-40B4-BE49-F238E27FC236}">
                  <a16:creationId xmlns="" xmlns:a16="http://schemas.microsoft.com/office/drawing/2014/main" id="{C24DDA20-5A2B-44DA-ADC9-C7F5406979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193" t="5035" r="19447" b="51549"/>
            <a:stretch/>
          </p:blipFill>
          <p:spPr bwMode="auto">
            <a:xfrm>
              <a:off x="5876095" y="3502538"/>
              <a:ext cx="834887" cy="794438"/>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3736" name="Picture 8" descr="Image result for Line Icon">
              <a:extLst>
                <a:ext uri="{FF2B5EF4-FFF2-40B4-BE49-F238E27FC236}">
                  <a16:creationId xmlns="" xmlns:a16="http://schemas.microsoft.com/office/drawing/2014/main" id="{455FB5DC-B1F3-4EEF-BF3D-A44D5F6F64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4649" y="4404925"/>
              <a:ext cx="746666" cy="746666"/>
            </a:xfrm>
            <a:prstGeom prst="ellipse">
              <a:avLst/>
            </a:prstGeom>
            <a:grpFill/>
          </p:spPr>
        </p:pic>
      </p:grpSp>
      <p:pic>
        <p:nvPicPr>
          <p:cNvPr id="62469" name="Picture 5" descr="C:\Users\User\Downloads\WhatsApp Image 2017-11-30 at 7.15.52 AM.jpeg">
            <a:extLst>
              <a:ext uri="{FF2B5EF4-FFF2-40B4-BE49-F238E27FC236}">
                <a16:creationId xmlns="" xmlns:a16="http://schemas.microsoft.com/office/drawing/2014/main" id="{26A104EF-DDBF-4398-8465-3650355FD7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76646" t="18916" b="72758"/>
          <a:stretch>
            <a:fillRect/>
          </a:stretch>
        </p:blipFill>
        <p:spPr bwMode="auto">
          <a:xfrm>
            <a:off x="7666041" y="5532432"/>
            <a:ext cx="1474786"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43472" y="381000"/>
            <a:ext cx="9296400" cy="17543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4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Terima Kasih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&amp;</a:t>
            </a:r>
            <a:r>
              <a:rPr kumimoji="0" lang="id-ID"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Follow Kami</a:t>
            </a:r>
            <a:endPar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7281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7854A14-D793-4173-A971-075F6B6A933F}"/>
              </a:ext>
            </a:extLst>
          </p:cNvPr>
          <p:cNvSpPr/>
          <p:nvPr/>
        </p:nvSpPr>
        <p:spPr>
          <a:xfrm>
            <a:off x="0" y="451946"/>
            <a:ext cx="3582210" cy="61590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DDC9EBE7-58E0-4BA5-BF51-DB9D686D8544}"/>
              </a:ext>
            </a:extLst>
          </p:cNvPr>
          <p:cNvPicPr>
            <a:picLocks noChangeAspect="1"/>
          </p:cNvPicPr>
          <p:nvPr/>
        </p:nvPicPr>
        <p:blipFill rotWithShape="1">
          <a:blip r:embed="rId2" cstate="print"/>
          <a:srcRect l="5094" t="14278" r="33122" b="14683"/>
          <a:stretch/>
        </p:blipFill>
        <p:spPr>
          <a:xfrm>
            <a:off x="341521" y="3644051"/>
            <a:ext cx="2930487" cy="2897436"/>
          </a:xfrm>
          <a:prstGeom prst="rect">
            <a:avLst/>
          </a:prstGeom>
        </p:spPr>
      </p:pic>
      <p:pic>
        <p:nvPicPr>
          <p:cNvPr id="8" name="Picture 7">
            <a:extLst>
              <a:ext uri="{FF2B5EF4-FFF2-40B4-BE49-F238E27FC236}">
                <a16:creationId xmlns:a16="http://schemas.microsoft.com/office/drawing/2014/main" xmlns="" id="{6C1FA1DA-5CB9-45E2-B2D5-96B006BCAFBF}"/>
              </a:ext>
            </a:extLst>
          </p:cNvPr>
          <p:cNvPicPr>
            <a:picLocks noChangeAspect="1"/>
          </p:cNvPicPr>
          <p:nvPr/>
        </p:nvPicPr>
        <p:blipFill rotWithShape="1">
          <a:blip r:embed="rId3" cstate="print"/>
          <a:srcRect l="5790" t="14278" r="32426" b="14683"/>
          <a:stretch/>
        </p:blipFill>
        <p:spPr>
          <a:xfrm>
            <a:off x="341520" y="614412"/>
            <a:ext cx="2930487" cy="2897437"/>
          </a:xfrm>
          <a:prstGeom prst="rect">
            <a:avLst/>
          </a:prstGeom>
        </p:spPr>
      </p:pic>
      <p:pic>
        <p:nvPicPr>
          <p:cNvPr id="9" name="Picture 8">
            <a:extLst>
              <a:ext uri="{FF2B5EF4-FFF2-40B4-BE49-F238E27FC236}">
                <a16:creationId xmlns:a16="http://schemas.microsoft.com/office/drawing/2014/main" xmlns="" id="{33D19907-6312-46B8-A19A-A5BFEC3D1423}"/>
              </a:ext>
            </a:extLst>
          </p:cNvPr>
          <p:cNvPicPr>
            <a:picLocks noChangeAspect="1"/>
          </p:cNvPicPr>
          <p:nvPr/>
        </p:nvPicPr>
        <p:blipFill rotWithShape="1">
          <a:blip r:embed="rId4" cstate="print"/>
          <a:srcRect t="87632" r="28830" b="-1219"/>
          <a:stretch>
            <a:fillRect/>
          </a:stretch>
        </p:blipFill>
        <p:spPr>
          <a:xfrm>
            <a:off x="5974739" y="5782985"/>
            <a:ext cx="3375674" cy="554182"/>
          </a:xfrm>
          <a:prstGeom prst="rect">
            <a:avLst/>
          </a:prstGeom>
          <a:solidFill>
            <a:schemeClr val="bg1"/>
          </a:solidFill>
        </p:spPr>
      </p:pic>
      <p:grpSp>
        <p:nvGrpSpPr>
          <p:cNvPr id="2" name="Group 9">
            <a:extLst>
              <a:ext uri="{FF2B5EF4-FFF2-40B4-BE49-F238E27FC236}">
                <a16:creationId xmlns:a16="http://schemas.microsoft.com/office/drawing/2014/main" xmlns="" id="{01BD3B64-BB91-48FA-8ED3-9732C32BF74C}"/>
              </a:ext>
            </a:extLst>
          </p:cNvPr>
          <p:cNvGrpSpPr/>
          <p:nvPr/>
        </p:nvGrpSpPr>
        <p:grpSpPr>
          <a:xfrm>
            <a:off x="3952811" y="1581992"/>
            <a:ext cx="7691336" cy="4224048"/>
            <a:chOff x="3920405" y="1103273"/>
            <a:chExt cx="7691336" cy="4224048"/>
          </a:xfrm>
        </p:grpSpPr>
        <p:sp>
          <p:nvSpPr>
            <p:cNvPr id="11" name="object 4">
              <a:extLst>
                <a:ext uri="{FF2B5EF4-FFF2-40B4-BE49-F238E27FC236}">
                  <a16:creationId xmlns:a16="http://schemas.microsoft.com/office/drawing/2014/main" xmlns="" id="{E7E07857-A06A-4DA8-9505-96E66C136E61}"/>
                </a:ext>
              </a:extLst>
            </p:cNvPr>
            <p:cNvSpPr/>
            <p:nvPr/>
          </p:nvSpPr>
          <p:spPr>
            <a:xfrm>
              <a:off x="5049637" y="3674057"/>
              <a:ext cx="1064895" cy="1311535"/>
            </a:xfrm>
            <a:custGeom>
              <a:avLst/>
              <a:gdLst/>
              <a:ahLst/>
              <a:cxnLst/>
              <a:rect l="l" t="t" r="r" b="b"/>
              <a:pathLst>
                <a:path w="1064895" h="1264920">
                  <a:moveTo>
                    <a:pt x="1064662" y="0"/>
                  </a:moveTo>
                  <a:lnTo>
                    <a:pt x="0" y="0"/>
                  </a:lnTo>
                  <a:lnTo>
                    <a:pt x="0" y="1264327"/>
                  </a:lnTo>
                  <a:lnTo>
                    <a:pt x="1064662" y="1264327"/>
                  </a:lnTo>
                  <a:lnTo>
                    <a:pt x="1064662" y="0"/>
                  </a:lnTo>
                  <a:close/>
                </a:path>
              </a:pathLst>
            </a:custGeom>
            <a:solidFill>
              <a:srgbClr val="C1301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xmlns="" id="{AD62B9A6-14A1-4975-BE7C-C9228B3C276B}"/>
                </a:ext>
              </a:extLst>
            </p:cNvPr>
            <p:cNvSpPr/>
            <p:nvPr/>
          </p:nvSpPr>
          <p:spPr>
            <a:xfrm>
              <a:off x="7461410" y="4056823"/>
              <a:ext cx="1073150" cy="928489"/>
            </a:xfrm>
            <a:custGeom>
              <a:avLst/>
              <a:gdLst/>
              <a:ahLst/>
              <a:cxnLst/>
              <a:rect l="l" t="t" r="r" b="b"/>
              <a:pathLst>
                <a:path w="1073150" h="788035">
                  <a:moveTo>
                    <a:pt x="1072706" y="0"/>
                  </a:moveTo>
                  <a:lnTo>
                    <a:pt x="0" y="0"/>
                  </a:lnTo>
                  <a:lnTo>
                    <a:pt x="0" y="787680"/>
                  </a:lnTo>
                  <a:lnTo>
                    <a:pt x="1072706" y="787680"/>
                  </a:lnTo>
                  <a:lnTo>
                    <a:pt x="1072706" y="0"/>
                  </a:lnTo>
                  <a:close/>
                </a:path>
              </a:pathLst>
            </a:custGeom>
            <a:solidFill>
              <a:srgbClr val="C1301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xmlns="" id="{BBB8C152-8684-4BF1-A7CB-78937321CE71}"/>
                </a:ext>
              </a:extLst>
            </p:cNvPr>
            <p:cNvSpPr/>
            <p:nvPr/>
          </p:nvSpPr>
          <p:spPr>
            <a:xfrm>
              <a:off x="5049637" y="2369101"/>
              <a:ext cx="1064895" cy="1304963"/>
            </a:xfrm>
            <a:custGeom>
              <a:avLst/>
              <a:gdLst/>
              <a:ahLst/>
              <a:cxnLst/>
              <a:rect l="l" t="t" r="r" b="b"/>
              <a:pathLst>
                <a:path w="1064895" h="1058545">
                  <a:moveTo>
                    <a:pt x="1064662" y="0"/>
                  </a:moveTo>
                  <a:lnTo>
                    <a:pt x="0" y="0"/>
                  </a:lnTo>
                  <a:lnTo>
                    <a:pt x="0" y="1058320"/>
                  </a:lnTo>
                  <a:lnTo>
                    <a:pt x="1064662" y="1058320"/>
                  </a:lnTo>
                  <a:lnTo>
                    <a:pt x="1064662" y="0"/>
                  </a:lnTo>
                  <a:close/>
                </a:path>
              </a:pathLst>
            </a:custGeom>
            <a:solidFill>
              <a:srgbClr val="A2B9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8">
              <a:extLst>
                <a:ext uri="{FF2B5EF4-FFF2-40B4-BE49-F238E27FC236}">
                  <a16:creationId xmlns:a16="http://schemas.microsoft.com/office/drawing/2014/main" xmlns="" id="{28AF3FE4-ABA5-4916-93DF-8C789ECB2F31}"/>
                </a:ext>
              </a:extLst>
            </p:cNvPr>
            <p:cNvSpPr/>
            <p:nvPr/>
          </p:nvSpPr>
          <p:spPr>
            <a:xfrm>
              <a:off x="7461410" y="2943147"/>
              <a:ext cx="1073150" cy="1114037"/>
            </a:xfrm>
            <a:custGeom>
              <a:avLst/>
              <a:gdLst/>
              <a:ahLst/>
              <a:cxnLst/>
              <a:rect l="l" t="t" r="r" b="b"/>
              <a:pathLst>
                <a:path w="1073150" h="945514">
                  <a:moveTo>
                    <a:pt x="1072706" y="0"/>
                  </a:moveTo>
                  <a:lnTo>
                    <a:pt x="0" y="0"/>
                  </a:lnTo>
                  <a:lnTo>
                    <a:pt x="0" y="945208"/>
                  </a:lnTo>
                  <a:lnTo>
                    <a:pt x="1072706" y="945208"/>
                  </a:lnTo>
                  <a:lnTo>
                    <a:pt x="1072706" y="0"/>
                  </a:lnTo>
                  <a:close/>
                </a:path>
              </a:pathLst>
            </a:custGeom>
            <a:solidFill>
              <a:srgbClr val="A2B9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0">
              <a:extLst>
                <a:ext uri="{FF2B5EF4-FFF2-40B4-BE49-F238E27FC236}">
                  <a16:creationId xmlns:a16="http://schemas.microsoft.com/office/drawing/2014/main" xmlns="" id="{8292708E-2205-4AD0-8617-CB19360BB902}"/>
                </a:ext>
              </a:extLst>
            </p:cNvPr>
            <p:cNvSpPr/>
            <p:nvPr/>
          </p:nvSpPr>
          <p:spPr>
            <a:xfrm>
              <a:off x="5049637" y="1650850"/>
              <a:ext cx="1064895" cy="747430"/>
            </a:xfrm>
            <a:custGeom>
              <a:avLst/>
              <a:gdLst/>
              <a:ahLst/>
              <a:cxnLst/>
              <a:rect l="l" t="t" r="r" b="b"/>
              <a:pathLst>
                <a:path w="1064895" h="634364">
                  <a:moveTo>
                    <a:pt x="1064662" y="0"/>
                  </a:moveTo>
                  <a:lnTo>
                    <a:pt x="0" y="0"/>
                  </a:lnTo>
                  <a:lnTo>
                    <a:pt x="0" y="634201"/>
                  </a:lnTo>
                  <a:lnTo>
                    <a:pt x="1064662" y="634201"/>
                  </a:lnTo>
                  <a:lnTo>
                    <a:pt x="1064662" y="0"/>
                  </a:lnTo>
                  <a:close/>
                </a:path>
              </a:pathLst>
            </a:custGeom>
            <a:solidFill>
              <a:srgbClr val="FFCC4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1">
              <a:extLst>
                <a:ext uri="{FF2B5EF4-FFF2-40B4-BE49-F238E27FC236}">
                  <a16:creationId xmlns:a16="http://schemas.microsoft.com/office/drawing/2014/main" xmlns="" id="{B291274A-D00F-442F-A0BD-D6D8BA8F665E}"/>
                </a:ext>
              </a:extLst>
            </p:cNvPr>
            <p:cNvSpPr/>
            <p:nvPr/>
          </p:nvSpPr>
          <p:spPr>
            <a:xfrm>
              <a:off x="7461410" y="2124590"/>
              <a:ext cx="1073150" cy="819255"/>
            </a:xfrm>
            <a:custGeom>
              <a:avLst/>
              <a:gdLst/>
              <a:ahLst/>
              <a:cxnLst/>
              <a:rect l="l" t="t" r="r" b="b"/>
              <a:pathLst>
                <a:path w="1073150" h="695325">
                  <a:moveTo>
                    <a:pt x="1072706" y="0"/>
                  </a:moveTo>
                  <a:lnTo>
                    <a:pt x="0" y="0"/>
                  </a:lnTo>
                  <a:lnTo>
                    <a:pt x="0" y="694731"/>
                  </a:lnTo>
                  <a:lnTo>
                    <a:pt x="1072706" y="694731"/>
                  </a:lnTo>
                  <a:lnTo>
                    <a:pt x="1072706" y="0"/>
                  </a:lnTo>
                  <a:close/>
                </a:path>
              </a:pathLst>
            </a:custGeom>
            <a:solidFill>
              <a:srgbClr val="FFCC4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3">
              <a:extLst>
                <a:ext uri="{FF2B5EF4-FFF2-40B4-BE49-F238E27FC236}">
                  <a16:creationId xmlns:a16="http://schemas.microsoft.com/office/drawing/2014/main" xmlns="" id="{66F3ECFB-CAB4-4244-8551-FC3C43E33A55}"/>
                </a:ext>
              </a:extLst>
            </p:cNvPr>
            <p:cNvSpPr/>
            <p:nvPr/>
          </p:nvSpPr>
          <p:spPr>
            <a:xfrm>
              <a:off x="5049637" y="1267804"/>
              <a:ext cx="1064895" cy="475993"/>
            </a:xfrm>
            <a:custGeom>
              <a:avLst/>
              <a:gdLst/>
              <a:ahLst/>
              <a:cxnLst/>
              <a:rect l="l" t="t" r="r" b="b"/>
              <a:pathLst>
                <a:path w="1064895" h="198119">
                  <a:moveTo>
                    <a:pt x="1064662" y="0"/>
                  </a:moveTo>
                  <a:lnTo>
                    <a:pt x="0" y="0"/>
                  </a:lnTo>
                  <a:lnTo>
                    <a:pt x="0" y="197949"/>
                  </a:lnTo>
                  <a:lnTo>
                    <a:pt x="1064662" y="197949"/>
                  </a:lnTo>
                  <a:lnTo>
                    <a:pt x="1064662" y="0"/>
                  </a:lnTo>
                  <a:close/>
                </a:path>
              </a:pathLst>
            </a:custGeom>
            <a:solidFill>
              <a:srgbClr val="6477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4">
              <a:extLst>
                <a:ext uri="{FF2B5EF4-FFF2-40B4-BE49-F238E27FC236}">
                  <a16:creationId xmlns:a16="http://schemas.microsoft.com/office/drawing/2014/main" xmlns="" id="{4B12617A-F656-4298-94BC-B7C4C0D703A6}"/>
                </a:ext>
              </a:extLst>
            </p:cNvPr>
            <p:cNvSpPr/>
            <p:nvPr/>
          </p:nvSpPr>
          <p:spPr>
            <a:xfrm>
              <a:off x="7461410" y="1267805"/>
              <a:ext cx="1073150" cy="857412"/>
            </a:xfrm>
            <a:custGeom>
              <a:avLst/>
              <a:gdLst/>
              <a:ahLst/>
              <a:cxnLst/>
              <a:rect l="l" t="t" r="r" b="b"/>
              <a:pathLst>
                <a:path w="1073150" h="727710">
                  <a:moveTo>
                    <a:pt x="1072706" y="0"/>
                  </a:moveTo>
                  <a:lnTo>
                    <a:pt x="0" y="0"/>
                  </a:lnTo>
                  <a:lnTo>
                    <a:pt x="0" y="727178"/>
                  </a:lnTo>
                  <a:lnTo>
                    <a:pt x="1072706" y="727178"/>
                  </a:lnTo>
                  <a:lnTo>
                    <a:pt x="1072706" y="0"/>
                  </a:lnTo>
                  <a:close/>
                </a:path>
              </a:pathLst>
            </a:custGeom>
            <a:solidFill>
              <a:srgbClr val="64773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6">
              <a:extLst>
                <a:ext uri="{FF2B5EF4-FFF2-40B4-BE49-F238E27FC236}">
                  <a16:creationId xmlns:a16="http://schemas.microsoft.com/office/drawing/2014/main" xmlns="" id="{EFE79D56-2F88-4964-A478-D2232A20FE02}"/>
                </a:ext>
              </a:extLst>
            </p:cNvPr>
            <p:cNvSpPr/>
            <p:nvPr/>
          </p:nvSpPr>
          <p:spPr>
            <a:xfrm>
              <a:off x="4372107" y="1277443"/>
              <a:ext cx="0" cy="3702734"/>
            </a:xfrm>
            <a:custGeom>
              <a:avLst/>
              <a:gdLst/>
              <a:ahLst/>
              <a:cxnLst/>
              <a:rect l="l" t="t" r="r" b="b"/>
              <a:pathLst>
                <a:path h="3142615">
                  <a:moveTo>
                    <a:pt x="0" y="3142584"/>
                  </a:moveTo>
                  <a:lnTo>
                    <a:pt x="0" y="0"/>
                  </a:lnTo>
                </a:path>
              </a:pathLst>
            </a:custGeom>
            <a:ln w="1209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17">
              <a:extLst>
                <a:ext uri="{FF2B5EF4-FFF2-40B4-BE49-F238E27FC236}">
                  <a16:creationId xmlns:a16="http://schemas.microsoft.com/office/drawing/2014/main" xmlns="" id="{47EFC10F-2E82-46B0-B1D1-D7FDE6A37C21}"/>
                </a:ext>
              </a:extLst>
            </p:cNvPr>
            <p:cNvSpPr/>
            <p:nvPr/>
          </p:nvSpPr>
          <p:spPr>
            <a:xfrm>
              <a:off x="4331763" y="4980140"/>
              <a:ext cx="40640" cy="0"/>
            </a:xfrm>
            <a:custGeom>
              <a:avLst/>
              <a:gdLst/>
              <a:ahLst/>
              <a:cxnLst/>
              <a:rect l="l" t="t" r="r" b="b"/>
              <a:pathLst>
                <a:path w="40640">
                  <a:moveTo>
                    <a:pt x="0" y="0"/>
                  </a:moveTo>
                  <a:lnTo>
                    <a:pt x="40343" y="0"/>
                  </a:lnTo>
                </a:path>
              </a:pathLst>
            </a:custGeom>
            <a:ln w="1211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18">
              <a:extLst>
                <a:ext uri="{FF2B5EF4-FFF2-40B4-BE49-F238E27FC236}">
                  <a16:creationId xmlns:a16="http://schemas.microsoft.com/office/drawing/2014/main" xmlns="" id="{99890050-73B6-4E1B-B5BA-AD190A493B0B}"/>
                </a:ext>
              </a:extLst>
            </p:cNvPr>
            <p:cNvSpPr/>
            <p:nvPr/>
          </p:nvSpPr>
          <p:spPr>
            <a:xfrm>
              <a:off x="4331763" y="4613669"/>
              <a:ext cx="40640" cy="0"/>
            </a:xfrm>
            <a:custGeom>
              <a:avLst/>
              <a:gdLst/>
              <a:ahLst/>
              <a:cxnLst/>
              <a:rect l="l" t="t" r="r" b="b"/>
              <a:pathLst>
                <a:path w="40640">
                  <a:moveTo>
                    <a:pt x="0" y="0"/>
                  </a:moveTo>
                  <a:lnTo>
                    <a:pt x="40343" y="0"/>
                  </a:lnTo>
                </a:path>
              </a:pathLst>
            </a:custGeom>
            <a:ln w="1211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19">
              <a:extLst>
                <a:ext uri="{FF2B5EF4-FFF2-40B4-BE49-F238E27FC236}">
                  <a16:creationId xmlns:a16="http://schemas.microsoft.com/office/drawing/2014/main" xmlns="" id="{C9F2D0DC-0BFB-47F2-8DD9-A169FF22981F}"/>
                </a:ext>
              </a:extLst>
            </p:cNvPr>
            <p:cNvSpPr/>
            <p:nvPr/>
          </p:nvSpPr>
          <p:spPr>
            <a:xfrm>
              <a:off x="4331763" y="4247199"/>
              <a:ext cx="40640" cy="0"/>
            </a:xfrm>
            <a:custGeom>
              <a:avLst/>
              <a:gdLst/>
              <a:ahLst/>
              <a:cxnLst/>
              <a:rect l="l" t="t" r="r" b="b"/>
              <a:pathLst>
                <a:path w="40640">
                  <a:moveTo>
                    <a:pt x="0" y="0"/>
                  </a:moveTo>
                  <a:lnTo>
                    <a:pt x="40343" y="0"/>
                  </a:lnTo>
                </a:path>
              </a:pathLst>
            </a:custGeom>
            <a:ln w="1211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0">
              <a:extLst>
                <a:ext uri="{FF2B5EF4-FFF2-40B4-BE49-F238E27FC236}">
                  <a16:creationId xmlns:a16="http://schemas.microsoft.com/office/drawing/2014/main" xmlns="" id="{BA709FBA-7A0A-4686-BB52-AF929BA63428}"/>
                </a:ext>
              </a:extLst>
            </p:cNvPr>
            <p:cNvSpPr/>
            <p:nvPr/>
          </p:nvSpPr>
          <p:spPr>
            <a:xfrm>
              <a:off x="4331763" y="3866431"/>
              <a:ext cx="40640" cy="0"/>
            </a:xfrm>
            <a:custGeom>
              <a:avLst/>
              <a:gdLst/>
              <a:ahLst/>
              <a:cxnLst/>
              <a:rect l="l" t="t" r="r" b="b"/>
              <a:pathLst>
                <a:path w="40640">
                  <a:moveTo>
                    <a:pt x="0" y="0"/>
                  </a:moveTo>
                  <a:lnTo>
                    <a:pt x="40343" y="0"/>
                  </a:lnTo>
                </a:path>
              </a:pathLst>
            </a:custGeom>
            <a:ln w="1211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1">
              <a:extLst>
                <a:ext uri="{FF2B5EF4-FFF2-40B4-BE49-F238E27FC236}">
                  <a16:creationId xmlns:a16="http://schemas.microsoft.com/office/drawing/2014/main" xmlns="" id="{D2AEED27-81AE-4E83-AFA2-4EF2B87C786E}"/>
                </a:ext>
              </a:extLst>
            </p:cNvPr>
            <p:cNvSpPr/>
            <p:nvPr/>
          </p:nvSpPr>
          <p:spPr>
            <a:xfrm>
              <a:off x="4331763" y="3500041"/>
              <a:ext cx="40640" cy="0"/>
            </a:xfrm>
            <a:custGeom>
              <a:avLst/>
              <a:gdLst/>
              <a:ahLst/>
              <a:cxnLst/>
              <a:rect l="l" t="t" r="r" b="b"/>
              <a:pathLst>
                <a:path w="40640">
                  <a:moveTo>
                    <a:pt x="0" y="0"/>
                  </a:moveTo>
                  <a:lnTo>
                    <a:pt x="40343" y="0"/>
                  </a:lnTo>
                </a:path>
              </a:pathLst>
            </a:custGeom>
            <a:ln w="1211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2">
              <a:extLst>
                <a:ext uri="{FF2B5EF4-FFF2-40B4-BE49-F238E27FC236}">
                  <a16:creationId xmlns:a16="http://schemas.microsoft.com/office/drawing/2014/main" xmlns="" id="{5C4221A4-098E-44F7-A469-40125A4C90FB}"/>
                </a:ext>
              </a:extLst>
            </p:cNvPr>
            <p:cNvSpPr/>
            <p:nvPr/>
          </p:nvSpPr>
          <p:spPr>
            <a:xfrm>
              <a:off x="4331763" y="3119194"/>
              <a:ext cx="40640" cy="0"/>
            </a:xfrm>
            <a:custGeom>
              <a:avLst/>
              <a:gdLst/>
              <a:ahLst/>
              <a:cxnLst/>
              <a:rect l="l" t="t" r="r" b="b"/>
              <a:pathLst>
                <a:path w="40640">
                  <a:moveTo>
                    <a:pt x="0" y="0"/>
                  </a:moveTo>
                  <a:lnTo>
                    <a:pt x="40343" y="0"/>
                  </a:lnTo>
                </a:path>
              </a:pathLst>
            </a:custGeom>
            <a:ln w="1211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3">
              <a:extLst>
                <a:ext uri="{FF2B5EF4-FFF2-40B4-BE49-F238E27FC236}">
                  <a16:creationId xmlns:a16="http://schemas.microsoft.com/office/drawing/2014/main" xmlns="" id="{ED3EA36F-780F-4FF2-BC0E-3339E1833550}"/>
                </a:ext>
              </a:extLst>
            </p:cNvPr>
            <p:cNvSpPr/>
            <p:nvPr/>
          </p:nvSpPr>
          <p:spPr>
            <a:xfrm>
              <a:off x="4331763" y="2752803"/>
              <a:ext cx="40640" cy="0"/>
            </a:xfrm>
            <a:custGeom>
              <a:avLst/>
              <a:gdLst/>
              <a:ahLst/>
              <a:cxnLst/>
              <a:rect l="l" t="t" r="r" b="b"/>
              <a:pathLst>
                <a:path w="40640">
                  <a:moveTo>
                    <a:pt x="0" y="0"/>
                  </a:moveTo>
                  <a:lnTo>
                    <a:pt x="40343" y="0"/>
                  </a:lnTo>
                </a:path>
              </a:pathLst>
            </a:custGeom>
            <a:ln w="1211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4">
              <a:extLst>
                <a:ext uri="{FF2B5EF4-FFF2-40B4-BE49-F238E27FC236}">
                  <a16:creationId xmlns:a16="http://schemas.microsoft.com/office/drawing/2014/main" xmlns="" id="{B798E5FB-AAD1-47EF-A93D-EB714A0C8BBD}"/>
                </a:ext>
              </a:extLst>
            </p:cNvPr>
            <p:cNvSpPr/>
            <p:nvPr/>
          </p:nvSpPr>
          <p:spPr>
            <a:xfrm>
              <a:off x="4331763" y="2386252"/>
              <a:ext cx="40640" cy="0"/>
            </a:xfrm>
            <a:custGeom>
              <a:avLst/>
              <a:gdLst/>
              <a:ahLst/>
              <a:cxnLst/>
              <a:rect l="l" t="t" r="r" b="b"/>
              <a:pathLst>
                <a:path w="40640">
                  <a:moveTo>
                    <a:pt x="0" y="0"/>
                  </a:moveTo>
                  <a:lnTo>
                    <a:pt x="40343" y="0"/>
                  </a:lnTo>
                </a:path>
              </a:pathLst>
            </a:custGeom>
            <a:ln w="1211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5">
              <a:extLst>
                <a:ext uri="{FF2B5EF4-FFF2-40B4-BE49-F238E27FC236}">
                  <a16:creationId xmlns:a16="http://schemas.microsoft.com/office/drawing/2014/main" xmlns="" id="{E0F3F620-2C09-4C9C-A2C1-594C2BF945DC}"/>
                </a:ext>
              </a:extLst>
            </p:cNvPr>
            <p:cNvSpPr/>
            <p:nvPr/>
          </p:nvSpPr>
          <p:spPr>
            <a:xfrm>
              <a:off x="4331763" y="2010384"/>
              <a:ext cx="40640" cy="0"/>
            </a:xfrm>
            <a:custGeom>
              <a:avLst/>
              <a:gdLst/>
              <a:ahLst/>
              <a:cxnLst/>
              <a:rect l="l" t="t" r="r" b="b"/>
              <a:pathLst>
                <a:path w="40640">
                  <a:moveTo>
                    <a:pt x="0" y="0"/>
                  </a:moveTo>
                  <a:lnTo>
                    <a:pt x="40343" y="0"/>
                  </a:lnTo>
                </a:path>
              </a:pathLst>
            </a:custGeom>
            <a:ln w="1211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6">
              <a:extLst>
                <a:ext uri="{FF2B5EF4-FFF2-40B4-BE49-F238E27FC236}">
                  <a16:creationId xmlns:a16="http://schemas.microsoft.com/office/drawing/2014/main" xmlns="" id="{A95F215D-ACE5-4A09-AB8F-32AB7D441F72}"/>
                </a:ext>
              </a:extLst>
            </p:cNvPr>
            <p:cNvSpPr/>
            <p:nvPr/>
          </p:nvSpPr>
          <p:spPr>
            <a:xfrm>
              <a:off x="4331763" y="1643833"/>
              <a:ext cx="40640" cy="0"/>
            </a:xfrm>
            <a:custGeom>
              <a:avLst/>
              <a:gdLst/>
              <a:ahLst/>
              <a:cxnLst/>
              <a:rect l="l" t="t" r="r" b="b"/>
              <a:pathLst>
                <a:path w="40640">
                  <a:moveTo>
                    <a:pt x="0" y="0"/>
                  </a:moveTo>
                  <a:lnTo>
                    <a:pt x="40343" y="0"/>
                  </a:lnTo>
                </a:path>
              </a:pathLst>
            </a:custGeom>
            <a:ln w="1211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27">
              <a:extLst>
                <a:ext uri="{FF2B5EF4-FFF2-40B4-BE49-F238E27FC236}">
                  <a16:creationId xmlns:a16="http://schemas.microsoft.com/office/drawing/2014/main" xmlns="" id="{D2197DDB-6E0E-4A86-98C7-9FD01D93260E}"/>
                </a:ext>
              </a:extLst>
            </p:cNvPr>
            <p:cNvSpPr/>
            <p:nvPr/>
          </p:nvSpPr>
          <p:spPr>
            <a:xfrm>
              <a:off x="4331763" y="1277443"/>
              <a:ext cx="40640" cy="0"/>
            </a:xfrm>
            <a:custGeom>
              <a:avLst/>
              <a:gdLst/>
              <a:ahLst/>
              <a:cxnLst/>
              <a:rect l="l" t="t" r="r" b="b"/>
              <a:pathLst>
                <a:path w="40640">
                  <a:moveTo>
                    <a:pt x="0" y="0"/>
                  </a:moveTo>
                  <a:lnTo>
                    <a:pt x="40343" y="0"/>
                  </a:lnTo>
                </a:path>
              </a:pathLst>
            </a:custGeom>
            <a:ln w="1211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28">
              <a:extLst>
                <a:ext uri="{FF2B5EF4-FFF2-40B4-BE49-F238E27FC236}">
                  <a16:creationId xmlns:a16="http://schemas.microsoft.com/office/drawing/2014/main" xmlns="" id="{020FC1F2-7375-4C16-98B8-B78182C6FFDE}"/>
                </a:ext>
              </a:extLst>
            </p:cNvPr>
            <p:cNvSpPr/>
            <p:nvPr/>
          </p:nvSpPr>
          <p:spPr>
            <a:xfrm>
              <a:off x="4372107" y="4980140"/>
              <a:ext cx="7239634" cy="0"/>
            </a:xfrm>
            <a:custGeom>
              <a:avLst/>
              <a:gdLst/>
              <a:ahLst/>
              <a:cxnLst/>
              <a:rect l="l" t="t" r="r" b="b"/>
              <a:pathLst>
                <a:path w="7239634">
                  <a:moveTo>
                    <a:pt x="0" y="0"/>
                  </a:moveTo>
                  <a:lnTo>
                    <a:pt x="7239251" y="0"/>
                  </a:lnTo>
                </a:path>
              </a:pathLst>
            </a:custGeom>
            <a:ln w="1211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29">
              <a:extLst>
                <a:ext uri="{FF2B5EF4-FFF2-40B4-BE49-F238E27FC236}">
                  <a16:creationId xmlns:a16="http://schemas.microsoft.com/office/drawing/2014/main" xmlns="" id="{70795747-EB84-4AAD-9058-3C42B59A7AA1}"/>
                </a:ext>
              </a:extLst>
            </p:cNvPr>
            <p:cNvSpPr/>
            <p:nvPr/>
          </p:nvSpPr>
          <p:spPr>
            <a:xfrm>
              <a:off x="4372107" y="4980140"/>
              <a:ext cx="0" cy="47883"/>
            </a:xfrm>
            <a:custGeom>
              <a:avLst/>
              <a:gdLst/>
              <a:ahLst/>
              <a:cxnLst/>
              <a:rect l="l" t="t" r="r" b="b"/>
              <a:pathLst>
                <a:path h="40639">
                  <a:moveTo>
                    <a:pt x="0" y="0"/>
                  </a:moveTo>
                  <a:lnTo>
                    <a:pt x="0" y="40394"/>
                  </a:lnTo>
                </a:path>
              </a:pathLst>
            </a:custGeom>
            <a:ln w="1209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0">
              <a:extLst>
                <a:ext uri="{FF2B5EF4-FFF2-40B4-BE49-F238E27FC236}">
                  <a16:creationId xmlns:a16="http://schemas.microsoft.com/office/drawing/2014/main" xmlns="" id="{D797160C-B539-4035-816C-8FA48A1EB21F}"/>
                </a:ext>
              </a:extLst>
            </p:cNvPr>
            <p:cNvSpPr/>
            <p:nvPr/>
          </p:nvSpPr>
          <p:spPr>
            <a:xfrm>
              <a:off x="6791870" y="4980140"/>
              <a:ext cx="0" cy="47883"/>
            </a:xfrm>
            <a:custGeom>
              <a:avLst/>
              <a:gdLst/>
              <a:ahLst/>
              <a:cxnLst/>
              <a:rect l="l" t="t" r="r" b="b"/>
              <a:pathLst>
                <a:path h="40639">
                  <a:moveTo>
                    <a:pt x="0" y="0"/>
                  </a:moveTo>
                  <a:lnTo>
                    <a:pt x="0" y="40394"/>
                  </a:lnTo>
                </a:path>
              </a:pathLst>
            </a:custGeom>
            <a:ln w="1209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1">
              <a:extLst>
                <a:ext uri="{FF2B5EF4-FFF2-40B4-BE49-F238E27FC236}">
                  <a16:creationId xmlns:a16="http://schemas.microsoft.com/office/drawing/2014/main" xmlns="" id="{24AA94F8-F172-4266-B219-9FA4B3D3E3D9}"/>
                </a:ext>
              </a:extLst>
            </p:cNvPr>
            <p:cNvSpPr/>
            <p:nvPr/>
          </p:nvSpPr>
          <p:spPr>
            <a:xfrm>
              <a:off x="9203656" y="4980140"/>
              <a:ext cx="0" cy="47883"/>
            </a:xfrm>
            <a:custGeom>
              <a:avLst/>
              <a:gdLst/>
              <a:ahLst/>
              <a:cxnLst/>
              <a:rect l="l" t="t" r="r" b="b"/>
              <a:pathLst>
                <a:path h="40639">
                  <a:moveTo>
                    <a:pt x="0" y="0"/>
                  </a:moveTo>
                  <a:lnTo>
                    <a:pt x="0" y="40394"/>
                  </a:lnTo>
                </a:path>
              </a:pathLst>
            </a:custGeom>
            <a:ln w="1209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2">
              <a:extLst>
                <a:ext uri="{FF2B5EF4-FFF2-40B4-BE49-F238E27FC236}">
                  <a16:creationId xmlns:a16="http://schemas.microsoft.com/office/drawing/2014/main" xmlns="" id="{C7834D44-4FF9-4B04-B13B-6CCF2FBC9945}"/>
                </a:ext>
              </a:extLst>
            </p:cNvPr>
            <p:cNvSpPr/>
            <p:nvPr/>
          </p:nvSpPr>
          <p:spPr>
            <a:xfrm>
              <a:off x="11611358" y="4980140"/>
              <a:ext cx="0" cy="47883"/>
            </a:xfrm>
            <a:custGeom>
              <a:avLst/>
              <a:gdLst/>
              <a:ahLst/>
              <a:cxnLst/>
              <a:rect l="l" t="t" r="r" b="b"/>
              <a:pathLst>
                <a:path h="40639">
                  <a:moveTo>
                    <a:pt x="0" y="0"/>
                  </a:moveTo>
                  <a:lnTo>
                    <a:pt x="0" y="40394"/>
                  </a:lnTo>
                </a:path>
              </a:pathLst>
            </a:custGeom>
            <a:ln w="1209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3">
              <a:extLst>
                <a:ext uri="{FF2B5EF4-FFF2-40B4-BE49-F238E27FC236}">
                  <a16:creationId xmlns:a16="http://schemas.microsoft.com/office/drawing/2014/main" xmlns="" id="{0654E33A-2001-450C-ABD6-D72F29791893}"/>
                </a:ext>
              </a:extLst>
            </p:cNvPr>
            <p:cNvSpPr/>
            <p:nvPr/>
          </p:nvSpPr>
          <p:spPr>
            <a:xfrm>
              <a:off x="8792186" y="4356666"/>
              <a:ext cx="318640" cy="14278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6">
              <a:extLst>
                <a:ext uri="{FF2B5EF4-FFF2-40B4-BE49-F238E27FC236}">
                  <a16:creationId xmlns:a16="http://schemas.microsoft.com/office/drawing/2014/main" xmlns="" id="{1CF34A30-470C-484B-B113-8BD0A0B5F4C7}"/>
                </a:ext>
              </a:extLst>
            </p:cNvPr>
            <p:cNvSpPr/>
            <p:nvPr/>
          </p:nvSpPr>
          <p:spPr>
            <a:xfrm>
              <a:off x="8796270" y="3338129"/>
              <a:ext cx="165377" cy="138138"/>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7">
              <a:extLst>
                <a:ext uri="{FF2B5EF4-FFF2-40B4-BE49-F238E27FC236}">
                  <a16:creationId xmlns:a16="http://schemas.microsoft.com/office/drawing/2014/main" xmlns="" id="{6B5DE253-D76E-4D3D-B78D-9B8CF0727A11}"/>
                </a:ext>
              </a:extLst>
            </p:cNvPr>
            <p:cNvSpPr/>
            <p:nvPr/>
          </p:nvSpPr>
          <p:spPr>
            <a:xfrm>
              <a:off x="8981792" y="3338129"/>
              <a:ext cx="129035" cy="142797"/>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a:extLst>
                <a:ext uri="{FF2B5EF4-FFF2-40B4-BE49-F238E27FC236}">
                  <a16:creationId xmlns:a16="http://schemas.microsoft.com/office/drawing/2014/main" xmlns="" id="{81CE4747-BC94-4343-83C1-2E97795D7BB9}"/>
                </a:ext>
              </a:extLst>
            </p:cNvPr>
            <p:cNvSpPr/>
            <p:nvPr/>
          </p:nvSpPr>
          <p:spPr>
            <a:xfrm>
              <a:off x="8792186" y="2333887"/>
              <a:ext cx="169460" cy="138138"/>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a:extLst>
                <a:ext uri="{FF2B5EF4-FFF2-40B4-BE49-F238E27FC236}">
                  <a16:creationId xmlns:a16="http://schemas.microsoft.com/office/drawing/2014/main" xmlns="" id="{5FE4540B-93CE-4309-BC00-A04B4815B5D4}"/>
                </a:ext>
              </a:extLst>
            </p:cNvPr>
            <p:cNvSpPr/>
            <p:nvPr/>
          </p:nvSpPr>
          <p:spPr>
            <a:xfrm>
              <a:off x="8981792" y="2333887"/>
              <a:ext cx="129035" cy="142797"/>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4">
              <a:extLst>
                <a:ext uri="{FF2B5EF4-FFF2-40B4-BE49-F238E27FC236}">
                  <a16:creationId xmlns:a16="http://schemas.microsoft.com/office/drawing/2014/main" xmlns="" id="{84D90C36-7325-4AB8-954C-5B28D05EE984}"/>
                </a:ext>
              </a:extLst>
            </p:cNvPr>
            <p:cNvSpPr/>
            <p:nvPr/>
          </p:nvSpPr>
          <p:spPr>
            <a:xfrm>
              <a:off x="8792186" y="1558218"/>
              <a:ext cx="169460" cy="137978"/>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5">
              <a:extLst>
                <a:ext uri="{FF2B5EF4-FFF2-40B4-BE49-F238E27FC236}">
                  <a16:creationId xmlns:a16="http://schemas.microsoft.com/office/drawing/2014/main" xmlns="" id="{2A0FF200-4BF8-4C3D-8975-C83314A840F4}"/>
                </a:ext>
              </a:extLst>
            </p:cNvPr>
            <p:cNvSpPr/>
            <p:nvPr/>
          </p:nvSpPr>
          <p:spPr>
            <a:xfrm>
              <a:off x="8981792" y="1553399"/>
              <a:ext cx="129035" cy="142797"/>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9">
              <a:extLst>
                <a:ext uri="{FF2B5EF4-FFF2-40B4-BE49-F238E27FC236}">
                  <a16:creationId xmlns:a16="http://schemas.microsoft.com/office/drawing/2014/main" xmlns="" id="{005F9881-3ACF-4C50-B484-78F3B9999E9B}"/>
                </a:ext>
              </a:extLst>
            </p:cNvPr>
            <p:cNvSpPr/>
            <p:nvPr/>
          </p:nvSpPr>
          <p:spPr>
            <a:xfrm>
              <a:off x="4065688" y="4923022"/>
              <a:ext cx="173328" cy="114238"/>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50">
              <a:extLst>
                <a:ext uri="{FF2B5EF4-FFF2-40B4-BE49-F238E27FC236}">
                  <a16:creationId xmlns:a16="http://schemas.microsoft.com/office/drawing/2014/main" xmlns="" id="{A4C80196-2A4C-4027-BBE5-D4D7E4D95AC6}"/>
                </a:ext>
              </a:extLst>
            </p:cNvPr>
            <p:cNvSpPr/>
            <p:nvPr/>
          </p:nvSpPr>
          <p:spPr>
            <a:xfrm>
              <a:off x="3997036" y="4551796"/>
              <a:ext cx="32384" cy="109982"/>
            </a:xfrm>
            <a:custGeom>
              <a:avLst/>
              <a:gdLst/>
              <a:ahLst/>
              <a:cxnLst/>
              <a:rect l="l" t="t" r="r" b="b"/>
              <a:pathLst>
                <a:path w="32384" h="93345">
                  <a:moveTo>
                    <a:pt x="32260" y="0"/>
                  </a:moveTo>
                  <a:lnTo>
                    <a:pt x="24198" y="0"/>
                  </a:lnTo>
                  <a:lnTo>
                    <a:pt x="24198" y="4048"/>
                  </a:lnTo>
                  <a:lnTo>
                    <a:pt x="16129" y="12119"/>
                  </a:lnTo>
                  <a:lnTo>
                    <a:pt x="12095" y="20203"/>
                  </a:lnTo>
                  <a:lnTo>
                    <a:pt x="20163" y="20203"/>
                  </a:lnTo>
                  <a:lnTo>
                    <a:pt x="20163" y="92908"/>
                  </a:lnTo>
                  <a:lnTo>
                    <a:pt x="32260" y="92908"/>
                  </a:lnTo>
                  <a:lnTo>
                    <a:pt x="32260" y="0"/>
                  </a:lnTo>
                  <a:close/>
                </a:path>
                <a:path w="32384" h="93345">
                  <a:moveTo>
                    <a:pt x="20163" y="20203"/>
                  </a:moveTo>
                  <a:lnTo>
                    <a:pt x="4034" y="20203"/>
                  </a:lnTo>
                  <a:lnTo>
                    <a:pt x="0" y="24239"/>
                  </a:lnTo>
                  <a:lnTo>
                    <a:pt x="0" y="36358"/>
                  </a:lnTo>
                  <a:lnTo>
                    <a:pt x="4034" y="36358"/>
                  </a:lnTo>
                  <a:lnTo>
                    <a:pt x="4034" y="32323"/>
                  </a:lnTo>
                  <a:lnTo>
                    <a:pt x="12095" y="28274"/>
                  </a:lnTo>
                  <a:lnTo>
                    <a:pt x="16129" y="28274"/>
                  </a:lnTo>
                  <a:lnTo>
                    <a:pt x="20163" y="24239"/>
                  </a:lnTo>
                  <a:lnTo>
                    <a:pt x="20163" y="20203"/>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51">
              <a:extLst>
                <a:ext uri="{FF2B5EF4-FFF2-40B4-BE49-F238E27FC236}">
                  <a16:creationId xmlns:a16="http://schemas.microsoft.com/office/drawing/2014/main" xmlns="" id="{6AD125D4-4A20-49DD-886A-DE471AECFA78}"/>
                </a:ext>
              </a:extLst>
            </p:cNvPr>
            <p:cNvSpPr/>
            <p:nvPr/>
          </p:nvSpPr>
          <p:spPr>
            <a:xfrm>
              <a:off x="4057523" y="4551796"/>
              <a:ext cx="60960" cy="114471"/>
            </a:xfrm>
            <a:custGeom>
              <a:avLst/>
              <a:gdLst/>
              <a:ahLst/>
              <a:cxnLst/>
              <a:rect l="l" t="t" r="r" b="b"/>
              <a:pathLst>
                <a:path w="60959" h="97154">
                  <a:moveTo>
                    <a:pt x="36301" y="0"/>
                  </a:moveTo>
                  <a:lnTo>
                    <a:pt x="24200" y="0"/>
                  </a:lnTo>
                  <a:lnTo>
                    <a:pt x="8071" y="16154"/>
                  </a:lnTo>
                  <a:lnTo>
                    <a:pt x="4135" y="24052"/>
                  </a:lnTo>
                  <a:lnTo>
                    <a:pt x="4042" y="28274"/>
                  </a:lnTo>
                  <a:lnTo>
                    <a:pt x="0" y="36358"/>
                  </a:lnTo>
                  <a:lnTo>
                    <a:pt x="0" y="48478"/>
                  </a:lnTo>
                  <a:lnTo>
                    <a:pt x="757" y="60405"/>
                  </a:lnTo>
                  <a:lnTo>
                    <a:pt x="3028" y="71197"/>
                  </a:lnTo>
                  <a:lnTo>
                    <a:pt x="6810" y="79720"/>
                  </a:lnTo>
                  <a:lnTo>
                    <a:pt x="12100" y="84837"/>
                  </a:lnTo>
                  <a:lnTo>
                    <a:pt x="16129" y="92908"/>
                  </a:lnTo>
                  <a:lnTo>
                    <a:pt x="24200" y="96943"/>
                  </a:lnTo>
                  <a:lnTo>
                    <a:pt x="40330" y="96943"/>
                  </a:lnTo>
                  <a:lnTo>
                    <a:pt x="48401" y="88872"/>
                  </a:lnTo>
                  <a:lnTo>
                    <a:pt x="52430" y="88872"/>
                  </a:lnTo>
                  <a:lnTo>
                    <a:pt x="54441" y="84837"/>
                  </a:lnTo>
                  <a:lnTo>
                    <a:pt x="24200" y="84837"/>
                  </a:lnTo>
                  <a:lnTo>
                    <a:pt x="20171" y="80788"/>
                  </a:lnTo>
                  <a:lnTo>
                    <a:pt x="17205" y="74607"/>
                  </a:lnTo>
                  <a:lnTo>
                    <a:pt x="14620" y="67665"/>
                  </a:lnTo>
                  <a:lnTo>
                    <a:pt x="12793" y="59207"/>
                  </a:lnTo>
                  <a:lnTo>
                    <a:pt x="12100" y="48478"/>
                  </a:lnTo>
                  <a:lnTo>
                    <a:pt x="12793" y="37749"/>
                  </a:lnTo>
                  <a:lnTo>
                    <a:pt x="14620" y="29290"/>
                  </a:lnTo>
                  <a:lnTo>
                    <a:pt x="17205" y="22344"/>
                  </a:lnTo>
                  <a:lnTo>
                    <a:pt x="20171" y="16154"/>
                  </a:lnTo>
                  <a:lnTo>
                    <a:pt x="24200" y="12119"/>
                  </a:lnTo>
                  <a:lnTo>
                    <a:pt x="52430" y="12119"/>
                  </a:lnTo>
                  <a:lnTo>
                    <a:pt x="52430" y="8084"/>
                  </a:lnTo>
                  <a:lnTo>
                    <a:pt x="48401" y="8084"/>
                  </a:lnTo>
                  <a:lnTo>
                    <a:pt x="44372" y="4048"/>
                  </a:lnTo>
                  <a:lnTo>
                    <a:pt x="40330" y="4048"/>
                  </a:lnTo>
                  <a:lnTo>
                    <a:pt x="36301" y="0"/>
                  </a:lnTo>
                  <a:close/>
                </a:path>
                <a:path w="60959" h="97154">
                  <a:moveTo>
                    <a:pt x="52430" y="12119"/>
                  </a:moveTo>
                  <a:lnTo>
                    <a:pt x="40330" y="12119"/>
                  </a:lnTo>
                  <a:lnTo>
                    <a:pt x="44372" y="20203"/>
                  </a:lnTo>
                  <a:lnTo>
                    <a:pt x="46702" y="24052"/>
                  </a:lnTo>
                  <a:lnTo>
                    <a:pt x="47898" y="29796"/>
                  </a:lnTo>
                  <a:lnTo>
                    <a:pt x="48258" y="36358"/>
                  </a:lnTo>
                  <a:lnTo>
                    <a:pt x="48276" y="60405"/>
                  </a:lnTo>
                  <a:lnTo>
                    <a:pt x="47898" y="67665"/>
                  </a:lnTo>
                  <a:lnTo>
                    <a:pt x="46702" y="74607"/>
                  </a:lnTo>
                  <a:lnTo>
                    <a:pt x="44372" y="80788"/>
                  </a:lnTo>
                  <a:lnTo>
                    <a:pt x="40330" y="84837"/>
                  </a:lnTo>
                  <a:lnTo>
                    <a:pt x="54441" y="84837"/>
                  </a:lnTo>
                  <a:lnTo>
                    <a:pt x="56459" y="80788"/>
                  </a:lnTo>
                  <a:lnTo>
                    <a:pt x="60502" y="76753"/>
                  </a:lnTo>
                  <a:lnTo>
                    <a:pt x="60502" y="20203"/>
                  </a:lnTo>
                  <a:lnTo>
                    <a:pt x="52430" y="12119"/>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52">
              <a:extLst>
                <a:ext uri="{FF2B5EF4-FFF2-40B4-BE49-F238E27FC236}">
                  <a16:creationId xmlns:a16="http://schemas.microsoft.com/office/drawing/2014/main" xmlns="" id="{B15FF4A0-29F1-40FB-A4EA-A64DCDBEFBD4}"/>
                </a:ext>
              </a:extLst>
            </p:cNvPr>
            <p:cNvSpPr/>
            <p:nvPr/>
          </p:nvSpPr>
          <p:spPr>
            <a:xfrm>
              <a:off x="4146255" y="4551796"/>
              <a:ext cx="96789" cy="114221"/>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53">
              <a:extLst>
                <a:ext uri="{FF2B5EF4-FFF2-40B4-BE49-F238E27FC236}">
                  <a16:creationId xmlns:a16="http://schemas.microsoft.com/office/drawing/2014/main" xmlns="" id="{B1FC3F7F-D0A0-42E5-9A80-C06F5B6F1048}"/>
                </a:ext>
              </a:extLst>
            </p:cNvPr>
            <p:cNvSpPr/>
            <p:nvPr/>
          </p:nvSpPr>
          <p:spPr>
            <a:xfrm>
              <a:off x="3984932" y="4180571"/>
              <a:ext cx="133092" cy="114221"/>
            </a:xfrm>
            <a:prstGeom prst="rect">
              <a:avLst/>
            </a:prstGeom>
            <a:blipFill>
              <a:blip r:embed="rId1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54">
              <a:extLst>
                <a:ext uri="{FF2B5EF4-FFF2-40B4-BE49-F238E27FC236}">
                  <a16:creationId xmlns:a16="http://schemas.microsoft.com/office/drawing/2014/main" xmlns="" id="{755AD1D4-C1A9-4384-96D8-C4AEB83A7806}"/>
                </a:ext>
              </a:extLst>
            </p:cNvPr>
            <p:cNvSpPr/>
            <p:nvPr/>
          </p:nvSpPr>
          <p:spPr>
            <a:xfrm>
              <a:off x="4146255" y="4180571"/>
              <a:ext cx="96789" cy="114221"/>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55">
              <a:extLst>
                <a:ext uri="{FF2B5EF4-FFF2-40B4-BE49-F238E27FC236}">
                  <a16:creationId xmlns:a16="http://schemas.microsoft.com/office/drawing/2014/main" xmlns="" id="{D6BC4DCE-1EA1-4224-94EE-BD7239E0587F}"/>
                </a:ext>
              </a:extLst>
            </p:cNvPr>
            <p:cNvSpPr/>
            <p:nvPr/>
          </p:nvSpPr>
          <p:spPr>
            <a:xfrm>
              <a:off x="3988967" y="3809409"/>
              <a:ext cx="129058" cy="114205"/>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6">
              <a:extLst>
                <a:ext uri="{FF2B5EF4-FFF2-40B4-BE49-F238E27FC236}">
                  <a16:creationId xmlns:a16="http://schemas.microsoft.com/office/drawing/2014/main" xmlns="" id="{E211E55C-201B-4CCD-ABD5-0EF8C3BC468E}"/>
                </a:ext>
              </a:extLst>
            </p:cNvPr>
            <p:cNvSpPr/>
            <p:nvPr/>
          </p:nvSpPr>
          <p:spPr>
            <a:xfrm>
              <a:off x="4146255" y="3809409"/>
              <a:ext cx="96789" cy="114205"/>
            </a:xfrm>
            <a:prstGeom prst="rect">
              <a:avLst/>
            </a:prstGeom>
            <a:blipFill>
              <a:blip r:embed="rId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7">
              <a:extLst>
                <a:ext uri="{FF2B5EF4-FFF2-40B4-BE49-F238E27FC236}">
                  <a16:creationId xmlns:a16="http://schemas.microsoft.com/office/drawing/2014/main" xmlns="" id="{98DBE949-FABC-44F5-8A88-474CBD3A1AF5}"/>
                </a:ext>
              </a:extLst>
            </p:cNvPr>
            <p:cNvSpPr/>
            <p:nvPr/>
          </p:nvSpPr>
          <p:spPr>
            <a:xfrm>
              <a:off x="3984932" y="3438199"/>
              <a:ext cx="133092" cy="114205"/>
            </a:xfrm>
            <a:prstGeom prst="rect">
              <a:avLst/>
            </a:prstGeom>
            <a:blipFill>
              <a:blip r:embed="rId1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58">
              <a:extLst>
                <a:ext uri="{FF2B5EF4-FFF2-40B4-BE49-F238E27FC236}">
                  <a16:creationId xmlns:a16="http://schemas.microsoft.com/office/drawing/2014/main" xmlns="" id="{4AB371F6-573C-4405-BAA3-54C8452FC96E}"/>
                </a:ext>
              </a:extLst>
            </p:cNvPr>
            <p:cNvSpPr/>
            <p:nvPr/>
          </p:nvSpPr>
          <p:spPr>
            <a:xfrm>
              <a:off x="4146255" y="3438199"/>
              <a:ext cx="96789" cy="114205"/>
            </a:xfrm>
            <a:prstGeom prst="rect">
              <a:avLst/>
            </a:prstGeom>
            <a:blipFill>
              <a:blip r:embed="rId1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object 59">
              <a:extLst>
                <a:ext uri="{FF2B5EF4-FFF2-40B4-BE49-F238E27FC236}">
                  <a16:creationId xmlns:a16="http://schemas.microsoft.com/office/drawing/2014/main" xmlns="" id="{73799C1B-0F66-4212-A297-D87B79507618}"/>
                </a:ext>
              </a:extLst>
            </p:cNvPr>
            <p:cNvSpPr/>
            <p:nvPr/>
          </p:nvSpPr>
          <p:spPr>
            <a:xfrm>
              <a:off x="3984932" y="3066829"/>
              <a:ext cx="133092" cy="114366"/>
            </a:xfrm>
            <a:prstGeom prst="rect">
              <a:avLst/>
            </a:prstGeom>
            <a:blipFill>
              <a:blip r:embed="rId2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object 60">
              <a:extLst>
                <a:ext uri="{FF2B5EF4-FFF2-40B4-BE49-F238E27FC236}">
                  <a16:creationId xmlns:a16="http://schemas.microsoft.com/office/drawing/2014/main" xmlns="" id="{D24776A5-C568-4E93-AA94-EB3A5F7CA6FC}"/>
                </a:ext>
              </a:extLst>
            </p:cNvPr>
            <p:cNvSpPr/>
            <p:nvPr/>
          </p:nvSpPr>
          <p:spPr>
            <a:xfrm>
              <a:off x="4146255" y="3066829"/>
              <a:ext cx="96789" cy="114366"/>
            </a:xfrm>
            <a:prstGeom prst="rect">
              <a:avLst/>
            </a:prstGeom>
            <a:blipFill>
              <a:blip r:embed="rId2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object 61">
              <a:extLst>
                <a:ext uri="{FF2B5EF4-FFF2-40B4-BE49-F238E27FC236}">
                  <a16:creationId xmlns:a16="http://schemas.microsoft.com/office/drawing/2014/main" xmlns="" id="{A3498EDB-39F2-408F-AF8C-18E96CFCB7DC}"/>
                </a:ext>
              </a:extLst>
            </p:cNvPr>
            <p:cNvSpPr/>
            <p:nvPr/>
          </p:nvSpPr>
          <p:spPr>
            <a:xfrm>
              <a:off x="3984932" y="2695620"/>
              <a:ext cx="133092" cy="114205"/>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object 62">
              <a:extLst>
                <a:ext uri="{FF2B5EF4-FFF2-40B4-BE49-F238E27FC236}">
                  <a16:creationId xmlns:a16="http://schemas.microsoft.com/office/drawing/2014/main" xmlns="" id="{5A14ED40-84A7-4E7D-A43B-45F249B0F1F2}"/>
                </a:ext>
              </a:extLst>
            </p:cNvPr>
            <p:cNvSpPr/>
            <p:nvPr/>
          </p:nvSpPr>
          <p:spPr>
            <a:xfrm>
              <a:off x="4146255" y="2695620"/>
              <a:ext cx="96789" cy="114205"/>
            </a:xfrm>
            <a:prstGeom prst="rect">
              <a:avLst/>
            </a:prstGeom>
            <a:blipFill>
              <a:blip r:embed="rId2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object 63">
              <a:extLst>
                <a:ext uri="{FF2B5EF4-FFF2-40B4-BE49-F238E27FC236}">
                  <a16:creationId xmlns:a16="http://schemas.microsoft.com/office/drawing/2014/main" xmlns="" id="{3DFD1BCB-B70D-44FE-A193-1D7F13D60E34}"/>
                </a:ext>
              </a:extLst>
            </p:cNvPr>
            <p:cNvSpPr/>
            <p:nvPr/>
          </p:nvSpPr>
          <p:spPr>
            <a:xfrm>
              <a:off x="3988967" y="2324410"/>
              <a:ext cx="129058" cy="114205"/>
            </a:xfrm>
            <a:prstGeom prst="rect">
              <a:avLst/>
            </a:prstGeom>
            <a:blipFill>
              <a:blip r:embed="rId2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object 64">
              <a:extLst>
                <a:ext uri="{FF2B5EF4-FFF2-40B4-BE49-F238E27FC236}">
                  <a16:creationId xmlns:a16="http://schemas.microsoft.com/office/drawing/2014/main" xmlns="" id="{8083BD11-6910-4925-94E5-B4C1C9B4A649}"/>
                </a:ext>
              </a:extLst>
            </p:cNvPr>
            <p:cNvSpPr/>
            <p:nvPr/>
          </p:nvSpPr>
          <p:spPr>
            <a:xfrm>
              <a:off x="4146255" y="2324410"/>
              <a:ext cx="96789" cy="114205"/>
            </a:xfrm>
            <a:prstGeom prst="rect">
              <a:avLst/>
            </a:prstGeom>
            <a:blipFill>
              <a:blip r:embed="rId2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object 65">
              <a:extLst>
                <a:ext uri="{FF2B5EF4-FFF2-40B4-BE49-F238E27FC236}">
                  <a16:creationId xmlns:a16="http://schemas.microsoft.com/office/drawing/2014/main" xmlns="" id="{C45F84FD-6BFF-4613-A700-68B87033852D}"/>
                </a:ext>
              </a:extLst>
            </p:cNvPr>
            <p:cNvSpPr/>
            <p:nvPr/>
          </p:nvSpPr>
          <p:spPr>
            <a:xfrm>
              <a:off x="3984932" y="1953201"/>
              <a:ext cx="133092" cy="114205"/>
            </a:xfrm>
            <a:prstGeom prst="rect">
              <a:avLst/>
            </a:prstGeom>
            <a:blipFill>
              <a:blip r:embed="rId2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object 66">
              <a:extLst>
                <a:ext uri="{FF2B5EF4-FFF2-40B4-BE49-F238E27FC236}">
                  <a16:creationId xmlns:a16="http://schemas.microsoft.com/office/drawing/2014/main" xmlns="" id="{8E263386-9BAA-402C-830C-49A119CD405D}"/>
                </a:ext>
              </a:extLst>
            </p:cNvPr>
            <p:cNvSpPr/>
            <p:nvPr/>
          </p:nvSpPr>
          <p:spPr>
            <a:xfrm>
              <a:off x="4146255" y="1953201"/>
              <a:ext cx="96789" cy="114205"/>
            </a:xfrm>
            <a:prstGeom prst="rect">
              <a:avLst/>
            </a:prstGeom>
            <a:blipFill>
              <a:blip r:embed="rId2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object 67">
              <a:extLst>
                <a:ext uri="{FF2B5EF4-FFF2-40B4-BE49-F238E27FC236}">
                  <a16:creationId xmlns:a16="http://schemas.microsoft.com/office/drawing/2014/main" xmlns="" id="{9B89FD36-307E-477D-9CF1-7D2A37519FCE}"/>
                </a:ext>
              </a:extLst>
            </p:cNvPr>
            <p:cNvSpPr/>
            <p:nvPr/>
          </p:nvSpPr>
          <p:spPr>
            <a:xfrm>
              <a:off x="3984932" y="1581992"/>
              <a:ext cx="133092" cy="114205"/>
            </a:xfrm>
            <a:prstGeom prst="rect">
              <a:avLst/>
            </a:prstGeom>
            <a:blipFill>
              <a:blip r:embed="rId2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object 68">
              <a:extLst>
                <a:ext uri="{FF2B5EF4-FFF2-40B4-BE49-F238E27FC236}">
                  <a16:creationId xmlns:a16="http://schemas.microsoft.com/office/drawing/2014/main" xmlns="" id="{EEE1ADB3-CF47-41C2-87D9-8D5BD9025711}"/>
                </a:ext>
              </a:extLst>
            </p:cNvPr>
            <p:cNvSpPr/>
            <p:nvPr/>
          </p:nvSpPr>
          <p:spPr>
            <a:xfrm>
              <a:off x="4146255" y="1581992"/>
              <a:ext cx="96789" cy="114205"/>
            </a:xfrm>
            <a:prstGeom prst="rect">
              <a:avLst/>
            </a:prstGeom>
            <a:blipFill>
              <a:blip r:embed="rId2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object 69">
              <a:extLst>
                <a:ext uri="{FF2B5EF4-FFF2-40B4-BE49-F238E27FC236}">
                  <a16:creationId xmlns:a16="http://schemas.microsoft.com/office/drawing/2014/main" xmlns="" id="{ED447D57-C11F-4F3A-AE0F-8500BA68E217}"/>
                </a:ext>
              </a:extLst>
            </p:cNvPr>
            <p:cNvSpPr/>
            <p:nvPr/>
          </p:nvSpPr>
          <p:spPr>
            <a:xfrm>
              <a:off x="3920405" y="1210782"/>
              <a:ext cx="32384" cy="109982"/>
            </a:xfrm>
            <a:custGeom>
              <a:avLst/>
              <a:gdLst/>
              <a:ahLst/>
              <a:cxnLst/>
              <a:rect l="l" t="t" r="r" b="b"/>
              <a:pathLst>
                <a:path w="32384" h="93344">
                  <a:moveTo>
                    <a:pt x="32267" y="20176"/>
                  </a:moveTo>
                  <a:lnTo>
                    <a:pt x="20164" y="20176"/>
                  </a:lnTo>
                  <a:lnTo>
                    <a:pt x="20164" y="92839"/>
                  </a:lnTo>
                  <a:lnTo>
                    <a:pt x="32267" y="92839"/>
                  </a:lnTo>
                  <a:lnTo>
                    <a:pt x="32267" y="20176"/>
                  </a:lnTo>
                  <a:close/>
                </a:path>
                <a:path w="32384" h="93344">
                  <a:moveTo>
                    <a:pt x="32267" y="0"/>
                  </a:moveTo>
                  <a:lnTo>
                    <a:pt x="24198" y="0"/>
                  </a:lnTo>
                  <a:lnTo>
                    <a:pt x="24198" y="3953"/>
                  </a:lnTo>
                  <a:lnTo>
                    <a:pt x="16136" y="12133"/>
                  </a:lnTo>
                  <a:lnTo>
                    <a:pt x="12102" y="16086"/>
                  </a:lnTo>
                  <a:lnTo>
                    <a:pt x="4034" y="20176"/>
                  </a:lnTo>
                  <a:lnTo>
                    <a:pt x="0" y="24266"/>
                  </a:lnTo>
                  <a:lnTo>
                    <a:pt x="0" y="36399"/>
                  </a:lnTo>
                  <a:lnTo>
                    <a:pt x="4034" y="32309"/>
                  </a:lnTo>
                  <a:lnTo>
                    <a:pt x="12102" y="28220"/>
                  </a:lnTo>
                  <a:lnTo>
                    <a:pt x="16136" y="28220"/>
                  </a:lnTo>
                  <a:lnTo>
                    <a:pt x="20164" y="24266"/>
                  </a:lnTo>
                  <a:lnTo>
                    <a:pt x="20164" y="20176"/>
                  </a:lnTo>
                  <a:lnTo>
                    <a:pt x="32267" y="20176"/>
                  </a:lnTo>
                  <a:lnTo>
                    <a:pt x="32267"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object 70">
              <a:extLst>
                <a:ext uri="{FF2B5EF4-FFF2-40B4-BE49-F238E27FC236}">
                  <a16:creationId xmlns:a16="http://schemas.microsoft.com/office/drawing/2014/main" xmlns="" id="{F76727BF-5C22-4925-B7E0-2CBA19A8EED0}"/>
                </a:ext>
              </a:extLst>
            </p:cNvPr>
            <p:cNvSpPr/>
            <p:nvPr/>
          </p:nvSpPr>
          <p:spPr>
            <a:xfrm>
              <a:off x="3980905" y="1210782"/>
              <a:ext cx="60960" cy="114471"/>
            </a:xfrm>
            <a:custGeom>
              <a:avLst/>
              <a:gdLst/>
              <a:ahLst/>
              <a:cxnLst/>
              <a:rect l="l" t="t" r="r" b="b"/>
              <a:pathLst>
                <a:path w="60959" h="97155">
                  <a:moveTo>
                    <a:pt x="36294" y="0"/>
                  </a:moveTo>
                  <a:lnTo>
                    <a:pt x="24192" y="0"/>
                  </a:lnTo>
                  <a:lnTo>
                    <a:pt x="20165" y="3953"/>
                  </a:lnTo>
                  <a:lnTo>
                    <a:pt x="12096" y="12133"/>
                  </a:lnTo>
                  <a:lnTo>
                    <a:pt x="8061" y="16086"/>
                  </a:lnTo>
                  <a:lnTo>
                    <a:pt x="4134" y="24049"/>
                  </a:lnTo>
                  <a:lnTo>
                    <a:pt x="4027" y="28220"/>
                  </a:lnTo>
                  <a:lnTo>
                    <a:pt x="0" y="36399"/>
                  </a:lnTo>
                  <a:lnTo>
                    <a:pt x="0" y="48396"/>
                  </a:lnTo>
                  <a:lnTo>
                    <a:pt x="755" y="59797"/>
                  </a:lnTo>
                  <a:lnTo>
                    <a:pt x="3022" y="69664"/>
                  </a:lnTo>
                  <a:lnTo>
                    <a:pt x="6802" y="77997"/>
                  </a:lnTo>
                  <a:lnTo>
                    <a:pt x="12096" y="84796"/>
                  </a:lnTo>
                  <a:lnTo>
                    <a:pt x="16130" y="92839"/>
                  </a:lnTo>
                  <a:lnTo>
                    <a:pt x="24192" y="96929"/>
                  </a:lnTo>
                  <a:lnTo>
                    <a:pt x="40328" y="96929"/>
                  </a:lnTo>
                  <a:lnTo>
                    <a:pt x="44363" y="92839"/>
                  </a:lnTo>
                  <a:lnTo>
                    <a:pt x="48390" y="88886"/>
                  </a:lnTo>
                  <a:lnTo>
                    <a:pt x="52425" y="84796"/>
                  </a:lnTo>
                  <a:lnTo>
                    <a:pt x="24192" y="84796"/>
                  </a:lnTo>
                  <a:lnTo>
                    <a:pt x="20165" y="80706"/>
                  </a:lnTo>
                  <a:lnTo>
                    <a:pt x="17202" y="74546"/>
                  </a:lnTo>
                  <a:lnTo>
                    <a:pt x="14617" y="67619"/>
                  </a:lnTo>
                  <a:lnTo>
                    <a:pt x="12789" y="59158"/>
                  </a:lnTo>
                  <a:lnTo>
                    <a:pt x="12096" y="48396"/>
                  </a:lnTo>
                  <a:lnTo>
                    <a:pt x="12789" y="37711"/>
                  </a:lnTo>
                  <a:lnTo>
                    <a:pt x="14617" y="29276"/>
                  </a:lnTo>
                  <a:lnTo>
                    <a:pt x="17202" y="22323"/>
                  </a:lnTo>
                  <a:lnTo>
                    <a:pt x="20165" y="16086"/>
                  </a:lnTo>
                  <a:lnTo>
                    <a:pt x="24192" y="12133"/>
                  </a:lnTo>
                  <a:lnTo>
                    <a:pt x="52425" y="12133"/>
                  </a:lnTo>
                  <a:lnTo>
                    <a:pt x="52425" y="8043"/>
                  </a:lnTo>
                  <a:lnTo>
                    <a:pt x="48390" y="8043"/>
                  </a:lnTo>
                  <a:lnTo>
                    <a:pt x="44363" y="3953"/>
                  </a:lnTo>
                  <a:lnTo>
                    <a:pt x="40328" y="3953"/>
                  </a:lnTo>
                  <a:lnTo>
                    <a:pt x="36294" y="0"/>
                  </a:lnTo>
                  <a:close/>
                </a:path>
                <a:path w="60959" h="97155">
                  <a:moveTo>
                    <a:pt x="52425" y="12133"/>
                  </a:moveTo>
                  <a:lnTo>
                    <a:pt x="40328" y="12133"/>
                  </a:lnTo>
                  <a:lnTo>
                    <a:pt x="44363" y="20176"/>
                  </a:lnTo>
                  <a:lnTo>
                    <a:pt x="46691" y="24049"/>
                  </a:lnTo>
                  <a:lnTo>
                    <a:pt x="47887" y="29787"/>
                  </a:lnTo>
                  <a:lnTo>
                    <a:pt x="48252" y="36399"/>
                  </a:lnTo>
                  <a:lnTo>
                    <a:pt x="48294" y="59797"/>
                  </a:lnTo>
                  <a:lnTo>
                    <a:pt x="47887" y="67619"/>
                  </a:lnTo>
                  <a:lnTo>
                    <a:pt x="46691" y="74546"/>
                  </a:lnTo>
                  <a:lnTo>
                    <a:pt x="44363" y="80706"/>
                  </a:lnTo>
                  <a:lnTo>
                    <a:pt x="40328" y="84796"/>
                  </a:lnTo>
                  <a:lnTo>
                    <a:pt x="52425" y="84796"/>
                  </a:lnTo>
                  <a:lnTo>
                    <a:pt x="56459" y="80706"/>
                  </a:lnTo>
                  <a:lnTo>
                    <a:pt x="60492" y="76753"/>
                  </a:lnTo>
                  <a:lnTo>
                    <a:pt x="60492" y="20176"/>
                  </a:lnTo>
                  <a:lnTo>
                    <a:pt x="56459" y="16086"/>
                  </a:lnTo>
                  <a:lnTo>
                    <a:pt x="52425" y="12133"/>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object 71">
              <a:extLst>
                <a:ext uri="{FF2B5EF4-FFF2-40B4-BE49-F238E27FC236}">
                  <a16:creationId xmlns:a16="http://schemas.microsoft.com/office/drawing/2014/main" xmlns="" id="{2142D326-68AF-4DDD-A01F-74DE5F11EF05}"/>
                </a:ext>
              </a:extLst>
            </p:cNvPr>
            <p:cNvSpPr/>
            <p:nvPr/>
          </p:nvSpPr>
          <p:spPr>
            <a:xfrm>
              <a:off x="4065594" y="1210782"/>
              <a:ext cx="173421" cy="114205"/>
            </a:xfrm>
            <a:prstGeom prst="rect">
              <a:avLst/>
            </a:prstGeom>
            <a:blipFill>
              <a:blip r:embed="rId2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object 75">
              <a:extLst>
                <a:ext uri="{FF2B5EF4-FFF2-40B4-BE49-F238E27FC236}">
                  <a16:creationId xmlns:a16="http://schemas.microsoft.com/office/drawing/2014/main" xmlns="" id="{39CE95C1-3355-4847-883F-94E5B44F80FC}"/>
                </a:ext>
              </a:extLst>
            </p:cNvPr>
            <p:cNvSpPr/>
            <p:nvPr/>
          </p:nvSpPr>
          <p:spPr>
            <a:xfrm>
              <a:off x="7844432" y="5118168"/>
              <a:ext cx="137201" cy="114221"/>
            </a:xfrm>
            <a:prstGeom prst="rect">
              <a:avLst/>
            </a:prstGeom>
            <a:blipFill>
              <a:blip r:embed="rId3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object 76">
              <a:extLst>
                <a:ext uri="{FF2B5EF4-FFF2-40B4-BE49-F238E27FC236}">
                  <a16:creationId xmlns:a16="http://schemas.microsoft.com/office/drawing/2014/main" xmlns="" id="{BCE1DFA4-443F-41D9-A975-16AC29C97C3B}"/>
                </a:ext>
              </a:extLst>
            </p:cNvPr>
            <p:cNvSpPr/>
            <p:nvPr/>
          </p:nvSpPr>
          <p:spPr>
            <a:xfrm>
              <a:off x="8001778" y="5118168"/>
              <a:ext cx="133118" cy="114221"/>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object 94">
              <a:extLst>
                <a:ext uri="{FF2B5EF4-FFF2-40B4-BE49-F238E27FC236}">
                  <a16:creationId xmlns:a16="http://schemas.microsoft.com/office/drawing/2014/main" xmlns="" id="{3BEF97CB-348E-4E40-BBAD-818EDC308216}"/>
                </a:ext>
              </a:extLst>
            </p:cNvPr>
            <p:cNvSpPr/>
            <p:nvPr/>
          </p:nvSpPr>
          <p:spPr>
            <a:xfrm>
              <a:off x="5932861" y="4437580"/>
              <a:ext cx="718185" cy="0"/>
            </a:xfrm>
            <a:custGeom>
              <a:avLst/>
              <a:gdLst/>
              <a:ahLst/>
              <a:cxnLst/>
              <a:rect l="l" t="t" r="r" b="b"/>
              <a:pathLst>
                <a:path w="718185">
                  <a:moveTo>
                    <a:pt x="0" y="0"/>
                  </a:moveTo>
                  <a:lnTo>
                    <a:pt x="717859" y="0"/>
                  </a:lnTo>
                </a:path>
              </a:pathLst>
            </a:custGeom>
            <a:ln w="16157">
              <a:solidFill>
                <a:srgbClr val="C130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object 95">
              <a:extLst>
                <a:ext uri="{FF2B5EF4-FFF2-40B4-BE49-F238E27FC236}">
                  <a16:creationId xmlns:a16="http://schemas.microsoft.com/office/drawing/2014/main" xmlns="" id="{129B0AA8-321E-4C2C-9360-B035D54BA20D}"/>
                </a:ext>
              </a:extLst>
            </p:cNvPr>
            <p:cNvSpPr/>
            <p:nvPr/>
          </p:nvSpPr>
          <p:spPr>
            <a:xfrm>
              <a:off x="5932861" y="2115071"/>
              <a:ext cx="718185" cy="0"/>
            </a:xfrm>
            <a:custGeom>
              <a:avLst/>
              <a:gdLst/>
              <a:ahLst/>
              <a:cxnLst/>
              <a:rect l="l" t="t" r="r" b="b"/>
              <a:pathLst>
                <a:path w="718185">
                  <a:moveTo>
                    <a:pt x="0" y="0"/>
                  </a:moveTo>
                  <a:lnTo>
                    <a:pt x="717859" y="0"/>
                  </a:lnTo>
                </a:path>
              </a:pathLst>
            </a:custGeom>
            <a:ln w="16157">
              <a:solidFill>
                <a:srgbClr val="FFCC4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object 96">
              <a:extLst>
                <a:ext uri="{FF2B5EF4-FFF2-40B4-BE49-F238E27FC236}">
                  <a16:creationId xmlns:a16="http://schemas.microsoft.com/office/drawing/2014/main" xmlns="" id="{6DEEDF44-34BE-469E-BCE2-0F191CCBCD06}"/>
                </a:ext>
              </a:extLst>
            </p:cNvPr>
            <p:cNvSpPr/>
            <p:nvPr/>
          </p:nvSpPr>
          <p:spPr>
            <a:xfrm>
              <a:off x="5932861" y="1453449"/>
              <a:ext cx="718185" cy="0"/>
            </a:xfrm>
            <a:custGeom>
              <a:avLst/>
              <a:gdLst/>
              <a:ahLst/>
              <a:cxnLst/>
              <a:rect l="l" t="t" r="r" b="b"/>
              <a:pathLst>
                <a:path w="718185">
                  <a:moveTo>
                    <a:pt x="0" y="0"/>
                  </a:moveTo>
                  <a:lnTo>
                    <a:pt x="717859" y="0"/>
                  </a:lnTo>
                </a:path>
              </a:pathLst>
            </a:custGeom>
            <a:ln w="16156">
              <a:solidFill>
                <a:srgbClr val="64773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object 97">
              <a:extLst>
                <a:ext uri="{FF2B5EF4-FFF2-40B4-BE49-F238E27FC236}">
                  <a16:creationId xmlns:a16="http://schemas.microsoft.com/office/drawing/2014/main" xmlns="" id="{15623C3A-2CBC-448E-ADF1-1A33C62808BC}"/>
                </a:ext>
              </a:extLst>
            </p:cNvPr>
            <p:cNvSpPr/>
            <p:nvPr/>
          </p:nvSpPr>
          <p:spPr>
            <a:xfrm>
              <a:off x="5932861" y="2990811"/>
              <a:ext cx="718185" cy="0"/>
            </a:xfrm>
            <a:custGeom>
              <a:avLst/>
              <a:gdLst/>
              <a:ahLst/>
              <a:cxnLst/>
              <a:rect l="l" t="t" r="r" b="b"/>
              <a:pathLst>
                <a:path w="718185">
                  <a:moveTo>
                    <a:pt x="0" y="0"/>
                  </a:moveTo>
                  <a:lnTo>
                    <a:pt x="717859" y="0"/>
                  </a:lnTo>
                </a:path>
              </a:pathLst>
            </a:custGeom>
            <a:ln w="16157">
              <a:solidFill>
                <a:srgbClr val="A2B96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object 98">
              <a:extLst>
                <a:ext uri="{FF2B5EF4-FFF2-40B4-BE49-F238E27FC236}">
                  <a16:creationId xmlns:a16="http://schemas.microsoft.com/office/drawing/2014/main" xmlns="" id="{CABC861E-7B4E-4A32-8F6B-68CA393F44EF}"/>
                </a:ext>
              </a:extLst>
            </p:cNvPr>
            <p:cNvSpPr/>
            <p:nvPr/>
          </p:nvSpPr>
          <p:spPr>
            <a:xfrm>
              <a:off x="8429309" y="4589871"/>
              <a:ext cx="718185" cy="0"/>
            </a:xfrm>
            <a:custGeom>
              <a:avLst/>
              <a:gdLst/>
              <a:ahLst/>
              <a:cxnLst/>
              <a:rect l="l" t="t" r="r" b="b"/>
              <a:pathLst>
                <a:path w="718185">
                  <a:moveTo>
                    <a:pt x="0" y="0"/>
                  </a:moveTo>
                  <a:lnTo>
                    <a:pt x="717859" y="0"/>
                  </a:lnTo>
                </a:path>
              </a:pathLst>
            </a:custGeom>
            <a:ln w="16156">
              <a:solidFill>
                <a:srgbClr val="C130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object 99">
              <a:extLst>
                <a:ext uri="{FF2B5EF4-FFF2-40B4-BE49-F238E27FC236}">
                  <a16:creationId xmlns:a16="http://schemas.microsoft.com/office/drawing/2014/main" xmlns="" id="{3CE342EA-ED17-45A4-A9F7-CAED5B22EFEF}"/>
                </a:ext>
              </a:extLst>
            </p:cNvPr>
            <p:cNvSpPr/>
            <p:nvPr/>
          </p:nvSpPr>
          <p:spPr>
            <a:xfrm>
              <a:off x="8429309" y="2552942"/>
              <a:ext cx="718185" cy="0"/>
            </a:xfrm>
            <a:custGeom>
              <a:avLst/>
              <a:gdLst/>
              <a:ahLst/>
              <a:cxnLst/>
              <a:rect l="l" t="t" r="r" b="b"/>
              <a:pathLst>
                <a:path w="718185">
                  <a:moveTo>
                    <a:pt x="0" y="0"/>
                  </a:moveTo>
                  <a:lnTo>
                    <a:pt x="717859" y="0"/>
                  </a:lnTo>
                </a:path>
              </a:pathLst>
            </a:custGeom>
            <a:ln w="16157">
              <a:solidFill>
                <a:srgbClr val="FFCC4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object 100">
              <a:extLst>
                <a:ext uri="{FF2B5EF4-FFF2-40B4-BE49-F238E27FC236}">
                  <a16:creationId xmlns:a16="http://schemas.microsoft.com/office/drawing/2014/main" xmlns="" id="{3DC645B3-F02A-4D9D-8818-2B31C55E6730}"/>
                </a:ext>
              </a:extLst>
            </p:cNvPr>
            <p:cNvSpPr/>
            <p:nvPr/>
          </p:nvSpPr>
          <p:spPr>
            <a:xfrm>
              <a:off x="8429309" y="1767636"/>
              <a:ext cx="718185" cy="0"/>
            </a:xfrm>
            <a:custGeom>
              <a:avLst/>
              <a:gdLst/>
              <a:ahLst/>
              <a:cxnLst/>
              <a:rect l="l" t="t" r="r" b="b"/>
              <a:pathLst>
                <a:path w="718185">
                  <a:moveTo>
                    <a:pt x="0" y="0"/>
                  </a:moveTo>
                  <a:lnTo>
                    <a:pt x="717859" y="0"/>
                  </a:lnTo>
                </a:path>
              </a:pathLst>
            </a:custGeom>
            <a:ln w="16156">
              <a:solidFill>
                <a:srgbClr val="64773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object 101">
              <a:extLst>
                <a:ext uri="{FF2B5EF4-FFF2-40B4-BE49-F238E27FC236}">
                  <a16:creationId xmlns:a16="http://schemas.microsoft.com/office/drawing/2014/main" xmlns="" id="{268D4886-2D98-4B43-9864-A3C378222F1B}"/>
                </a:ext>
              </a:extLst>
            </p:cNvPr>
            <p:cNvSpPr/>
            <p:nvPr/>
          </p:nvSpPr>
          <p:spPr>
            <a:xfrm>
              <a:off x="8429309" y="3571318"/>
              <a:ext cx="718185" cy="0"/>
            </a:xfrm>
            <a:custGeom>
              <a:avLst/>
              <a:gdLst/>
              <a:ahLst/>
              <a:cxnLst/>
              <a:rect l="l" t="t" r="r" b="b"/>
              <a:pathLst>
                <a:path w="718185">
                  <a:moveTo>
                    <a:pt x="0" y="0"/>
                  </a:moveTo>
                  <a:lnTo>
                    <a:pt x="717859" y="0"/>
                  </a:lnTo>
                </a:path>
              </a:pathLst>
            </a:custGeom>
            <a:ln w="16157">
              <a:solidFill>
                <a:srgbClr val="A2B96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Rectangle 75">
              <a:extLst>
                <a:ext uri="{FF2B5EF4-FFF2-40B4-BE49-F238E27FC236}">
                  <a16:creationId xmlns:a16="http://schemas.microsoft.com/office/drawing/2014/main" xmlns="" id="{DCACA8CA-8849-4E4D-B433-B9D1FCD5F2F0}"/>
                </a:ext>
              </a:extLst>
            </p:cNvPr>
            <p:cNvSpPr/>
            <p:nvPr/>
          </p:nvSpPr>
          <p:spPr>
            <a:xfrm>
              <a:off x="6109100" y="4090914"/>
              <a:ext cx="811959" cy="347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33.58%</a:t>
              </a:r>
            </a:p>
          </p:txBody>
        </p:sp>
        <p:sp>
          <p:nvSpPr>
            <p:cNvPr id="77" name="Rectangle 76">
              <a:extLst>
                <a:ext uri="{FF2B5EF4-FFF2-40B4-BE49-F238E27FC236}">
                  <a16:creationId xmlns:a16="http://schemas.microsoft.com/office/drawing/2014/main" xmlns="" id="{399F8ABB-2966-4156-B3FD-BB48E2B9991C}"/>
                </a:ext>
              </a:extLst>
            </p:cNvPr>
            <p:cNvSpPr/>
            <p:nvPr/>
          </p:nvSpPr>
          <p:spPr>
            <a:xfrm>
              <a:off x="6114032" y="2651294"/>
              <a:ext cx="811959" cy="347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37.15%</a:t>
              </a:r>
            </a:p>
          </p:txBody>
        </p:sp>
        <p:sp>
          <p:nvSpPr>
            <p:cNvPr id="78" name="Rectangle 77">
              <a:extLst>
                <a:ext uri="{FF2B5EF4-FFF2-40B4-BE49-F238E27FC236}">
                  <a16:creationId xmlns:a16="http://schemas.microsoft.com/office/drawing/2014/main" xmlns="" id="{C09D3D13-7216-4D18-914B-23A8B32B6A4E}"/>
                </a:ext>
              </a:extLst>
            </p:cNvPr>
            <p:cNvSpPr/>
            <p:nvPr/>
          </p:nvSpPr>
          <p:spPr>
            <a:xfrm>
              <a:off x="6109101" y="1766794"/>
              <a:ext cx="811959" cy="347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20.12%</a:t>
              </a:r>
            </a:p>
          </p:txBody>
        </p:sp>
        <p:sp>
          <p:nvSpPr>
            <p:cNvPr id="79" name="Rectangle 78">
              <a:extLst>
                <a:ext uri="{FF2B5EF4-FFF2-40B4-BE49-F238E27FC236}">
                  <a16:creationId xmlns:a16="http://schemas.microsoft.com/office/drawing/2014/main" xmlns="" id="{28441C0F-DBF3-4500-BA21-B44EBFA0FA3F}"/>
                </a:ext>
              </a:extLst>
            </p:cNvPr>
            <p:cNvSpPr/>
            <p:nvPr/>
          </p:nvSpPr>
          <p:spPr>
            <a:xfrm>
              <a:off x="6094358" y="1103273"/>
              <a:ext cx="811959" cy="347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9.15%</a:t>
              </a:r>
            </a:p>
          </p:txBody>
        </p:sp>
        <p:sp>
          <p:nvSpPr>
            <p:cNvPr id="80" name="Rectangle 79">
              <a:extLst>
                <a:ext uri="{FF2B5EF4-FFF2-40B4-BE49-F238E27FC236}">
                  <a16:creationId xmlns:a16="http://schemas.microsoft.com/office/drawing/2014/main" xmlns="" id="{9D16BCC2-00BC-4091-A20C-95A20E23E3E2}"/>
                </a:ext>
              </a:extLst>
            </p:cNvPr>
            <p:cNvSpPr/>
            <p:nvPr/>
          </p:nvSpPr>
          <p:spPr>
            <a:xfrm>
              <a:off x="5188097" y="4980140"/>
              <a:ext cx="811959" cy="347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2019</a:t>
              </a:r>
            </a:p>
          </p:txBody>
        </p:sp>
        <p:cxnSp>
          <p:nvCxnSpPr>
            <p:cNvPr id="81" name="Connector: Elbow 80">
              <a:extLst>
                <a:ext uri="{FF2B5EF4-FFF2-40B4-BE49-F238E27FC236}">
                  <a16:creationId xmlns:a16="http://schemas.microsoft.com/office/drawing/2014/main" xmlns="" id="{18F0E79C-D91F-4881-974E-D59927389452}"/>
                </a:ext>
              </a:extLst>
            </p:cNvPr>
            <p:cNvCxnSpPr/>
            <p:nvPr/>
          </p:nvCxnSpPr>
          <p:spPr>
            <a:xfrm flipV="1">
              <a:off x="7991924" y="1781682"/>
              <a:ext cx="1628372" cy="179572"/>
            </a:xfrm>
            <a:prstGeom prst="bentConnector3">
              <a:avLst>
                <a:gd name="adj1" fmla="val -991"/>
              </a:avLst>
            </a:prstGeom>
            <a:ln w="50800">
              <a:solidFill>
                <a:srgbClr val="647737"/>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xmlns="" id="{F9A27010-9D47-4B56-8110-55B931E6918A}"/>
                </a:ext>
              </a:extLst>
            </p:cNvPr>
            <p:cNvSpPr/>
            <p:nvPr/>
          </p:nvSpPr>
          <p:spPr>
            <a:xfrm>
              <a:off x="9739349" y="1498656"/>
              <a:ext cx="1812305" cy="940026"/>
            </a:xfrm>
            <a:prstGeom prst="rect">
              <a:avLst/>
            </a:prstGeom>
            <a:solidFill>
              <a:srgbClr val="64773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nchorCtr="0"/>
            <a:lstStyle/>
            <a:p>
              <a:pPr marL="116205" marR="0" lvl="0" indent="-116205"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13% – 15% PLT EBT</a:t>
              </a:r>
            </a:p>
            <a:p>
              <a:pPr marL="116205" marR="0" lvl="0" indent="-116205"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2% – 5% PLT Bio</a:t>
              </a:r>
            </a:p>
            <a:p>
              <a:pPr marL="116205" marR="0" lvl="0" indent="-116205"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2% - 3% Biodiesel</a:t>
              </a:r>
            </a:p>
          </p:txBody>
        </p:sp>
        <p:sp>
          <p:nvSpPr>
            <p:cNvPr id="83" name="Rectangle 82">
              <a:extLst>
                <a:ext uri="{FF2B5EF4-FFF2-40B4-BE49-F238E27FC236}">
                  <a16:creationId xmlns:a16="http://schemas.microsoft.com/office/drawing/2014/main" xmlns="" id="{4ECEE87F-E76E-410C-BA6E-9EFD60CB8F31}"/>
                </a:ext>
              </a:extLst>
            </p:cNvPr>
            <p:cNvSpPr/>
            <p:nvPr/>
          </p:nvSpPr>
          <p:spPr>
            <a:xfrm>
              <a:off x="9739349" y="3300394"/>
              <a:ext cx="1812305" cy="535065"/>
            </a:xfrm>
            <a:prstGeom prst="rect">
              <a:avLst/>
            </a:prstGeom>
            <a:solidFill>
              <a:srgbClr val="647737"/>
            </a:solidFill>
            <a:ln w="76200">
              <a:solidFill>
                <a:srgbClr val="A2B969"/>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ctr" anchorCtr="0"/>
            <a:lstStyle/>
            <a:p>
              <a:pPr marL="116205" marR="0" lvl="0" indent="-116205"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1% – 3% Pellet </a:t>
              </a:r>
            </a:p>
            <a:p>
              <a:pPr marL="116205" marR="0" lvl="0" indent="-116205" algn="l" defTabSz="-635" rtl="0" eaLnBrk="1" fontAlgn="auto" latinLnBrk="0" hangingPunct="1">
                <a:lnSpc>
                  <a:spcPct val="100000"/>
                </a:lnSpc>
                <a:spcBef>
                  <a:spcPts val="0"/>
                </a:spcBef>
                <a:spcAft>
                  <a:spcPts val="0"/>
                </a:spcAft>
                <a:buClrTx/>
                <a:buSzTx/>
                <a:buFontTx/>
                <a:buNone/>
                <a:tabLst>
                  <a:tab pos="52070" algn="l"/>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		</a:t>
              </a:r>
              <a:r>
                <a:rPr kumimoji="0" lang="en-US" sz="1400" b="1" i="0" u="none" strike="noStrike" kern="1200" cap="none" spc="0" normalizeH="0" baseline="0" noProof="0" dirty="0" err="1">
                  <a:ln>
                    <a:noFill/>
                  </a:ln>
                  <a:solidFill>
                    <a:prstClr val="white"/>
                  </a:solidFill>
                  <a:effectLst/>
                  <a:uLnTx/>
                  <a:uFillTx/>
                  <a:latin typeface="Calibri"/>
                  <a:ea typeface="+mn-ea"/>
                  <a:cs typeface="+mn-cs"/>
                </a:rPr>
                <a:t>Sampah</a:t>
              </a:r>
              <a:r>
                <a:rPr kumimoji="0" lang="en-US" sz="1400" b="1" i="0" u="none" strike="noStrike" kern="1200" cap="none" spc="0" normalizeH="0" baseline="0" noProof="0" dirty="0">
                  <a:ln>
                    <a:noFill/>
                  </a:ln>
                  <a:solidFill>
                    <a:prstClr val="white"/>
                  </a:solidFill>
                  <a:effectLst/>
                  <a:uLnTx/>
                  <a:uFillTx/>
                  <a:latin typeface="Calibri"/>
                  <a:ea typeface="+mn-ea"/>
                  <a:cs typeface="+mn-cs"/>
                </a:rPr>
                <a:t> / </a:t>
              </a:r>
              <a:r>
                <a:rPr kumimoji="0" lang="en-US" sz="1400" b="1" i="0" u="none" strike="noStrike" kern="1200" cap="none" spc="0" normalizeH="0" baseline="0" noProof="0" dirty="0" err="1">
                  <a:ln>
                    <a:noFill/>
                  </a:ln>
                  <a:solidFill>
                    <a:prstClr val="white"/>
                  </a:solidFill>
                  <a:effectLst/>
                  <a:uLnTx/>
                  <a:uFillTx/>
                  <a:latin typeface="Calibri"/>
                  <a:ea typeface="+mn-ea"/>
                  <a:cs typeface="+mn-cs"/>
                </a:rPr>
                <a:t>Biomasssa</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84" name="Straight Arrow Connector 83">
              <a:extLst>
                <a:ext uri="{FF2B5EF4-FFF2-40B4-BE49-F238E27FC236}">
                  <a16:creationId xmlns:a16="http://schemas.microsoft.com/office/drawing/2014/main" xmlns="" id="{09CAB03D-A0BD-46F4-AED2-D0030B55E3FC}"/>
                </a:ext>
              </a:extLst>
            </p:cNvPr>
            <p:cNvCxnSpPr/>
            <p:nvPr/>
          </p:nvCxnSpPr>
          <p:spPr>
            <a:xfrm>
              <a:off x="8534560" y="3538240"/>
              <a:ext cx="1023499" cy="0"/>
            </a:xfrm>
            <a:prstGeom prst="straightConnector1">
              <a:avLst/>
            </a:prstGeom>
            <a:ln w="50800">
              <a:solidFill>
                <a:srgbClr val="A2B969"/>
              </a:solidFill>
              <a:tailEnd type="triangle"/>
            </a:ln>
          </p:spPr>
          <p:style>
            <a:lnRef idx="1">
              <a:schemeClr val="accent1"/>
            </a:lnRef>
            <a:fillRef idx="0">
              <a:schemeClr val="accent1"/>
            </a:fillRef>
            <a:effectRef idx="0">
              <a:schemeClr val="accent1"/>
            </a:effectRef>
            <a:fontRef idx="minor">
              <a:schemeClr val="tx1"/>
            </a:fontRef>
          </p:style>
        </p:cxnSp>
        <p:sp>
          <p:nvSpPr>
            <p:cNvPr id="85" name="Cross 84">
              <a:extLst>
                <a:ext uri="{FF2B5EF4-FFF2-40B4-BE49-F238E27FC236}">
                  <a16:creationId xmlns:a16="http://schemas.microsoft.com/office/drawing/2014/main" xmlns="" id="{C302B5CE-F498-412B-A6F1-CDB027AEE545}"/>
                </a:ext>
              </a:extLst>
            </p:cNvPr>
            <p:cNvSpPr/>
            <p:nvPr/>
          </p:nvSpPr>
          <p:spPr>
            <a:xfrm>
              <a:off x="10319861" y="2590202"/>
              <a:ext cx="566928" cy="566928"/>
            </a:xfrm>
            <a:prstGeom prst="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86" name="Rectangle 85">
            <a:extLst>
              <a:ext uri="{FF2B5EF4-FFF2-40B4-BE49-F238E27FC236}">
                <a16:creationId xmlns:a16="http://schemas.microsoft.com/office/drawing/2014/main" xmlns="" id="{B94584D9-116C-4389-AB07-B78F5185B6BC}"/>
              </a:ext>
            </a:extLst>
          </p:cNvPr>
          <p:cNvSpPr/>
          <p:nvPr/>
        </p:nvSpPr>
        <p:spPr>
          <a:xfrm>
            <a:off x="4622435" y="754429"/>
            <a:ext cx="2201841" cy="616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68275" marR="0" lvl="0" indent="-168275"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1" i="0" u="none" strike="noStrike" kern="1200" cap="none" spc="0" normalizeH="0" baseline="0" noProof="0" dirty="0">
                <a:ln>
                  <a:noFill/>
                </a:ln>
                <a:solidFill>
                  <a:srgbClr val="647737"/>
                </a:solidFill>
                <a:effectLst/>
                <a:uLnTx/>
                <a:uFillTx/>
                <a:latin typeface="Calibri"/>
                <a:ea typeface="+mn-ea"/>
                <a:cs typeface="+mn-cs"/>
              </a:rPr>
              <a:t>6.2% </a:t>
            </a:r>
            <a:r>
              <a:rPr kumimoji="0" lang="en-US" sz="1400" b="1" i="0" u="none" strike="noStrike" kern="1200" cap="none" spc="0" normalizeH="0" baseline="0" noProof="0" dirty="0" err="1">
                <a:ln>
                  <a:noFill/>
                </a:ln>
                <a:solidFill>
                  <a:srgbClr val="647737"/>
                </a:solidFill>
                <a:effectLst/>
                <a:uLnTx/>
                <a:uFillTx/>
                <a:latin typeface="Calibri"/>
                <a:ea typeface="+mn-ea"/>
                <a:cs typeface="+mn-cs"/>
              </a:rPr>
              <a:t>berasal</a:t>
            </a:r>
            <a:r>
              <a:rPr kumimoji="0" lang="en-US" sz="1400" b="1" i="0" u="none" strike="noStrike" kern="1200" cap="none" spc="0" normalizeH="0" baseline="0" noProof="0" dirty="0">
                <a:ln>
                  <a:noFill/>
                </a:ln>
                <a:solidFill>
                  <a:srgbClr val="647737"/>
                </a:solidFill>
                <a:effectLst/>
                <a:uLnTx/>
                <a:uFillTx/>
                <a:latin typeface="Calibri"/>
                <a:ea typeface="+mn-ea"/>
                <a:cs typeface="+mn-cs"/>
              </a:rPr>
              <a:t> </a:t>
            </a:r>
            <a:r>
              <a:rPr kumimoji="0" lang="en-US" sz="1400" b="1" i="0" u="none" strike="noStrike" kern="1200" cap="none" spc="0" normalizeH="0" baseline="0" noProof="0" dirty="0" err="1">
                <a:ln>
                  <a:noFill/>
                </a:ln>
                <a:solidFill>
                  <a:srgbClr val="647737"/>
                </a:solidFill>
                <a:effectLst/>
                <a:uLnTx/>
                <a:uFillTx/>
                <a:latin typeface="Calibri"/>
                <a:ea typeface="+mn-ea"/>
                <a:cs typeface="+mn-cs"/>
              </a:rPr>
              <a:t>dari</a:t>
            </a:r>
            <a:r>
              <a:rPr kumimoji="0" lang="en-US" sz="1400" b="1" i="0" u="none" strike="noStrike" kern="1200" cap="none" spc="0" normalizeH="0" baseline="0" noProof="0" dirty="0">
                <a:ln>
                  <a:noFill/>
                </a:ln>
                <a:solidFill>
                  <a:srgbClr val="647737"/>
                </a:solidFill>
                <a:effectLst/>
                <a:uLnTx/>
                <a:uFillTx/>
                <a:latin typeface="Calibri"/>
                <a:ea typeface="+mn-ea"/>
                <a:cs typeface="+mn-cs"/>
              </a:rPr>
              <a:t> PLT EBT</a:t>
            </a:r>
          </a:p>
          <a:p>
            <a:pPr marL="168275" marR="0" lvl="0" indent="-168275"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1" i="0" u="none" strike="noStrike" kern="1200" cap="none" spc="0" normalizeH="0" baseline="0" noProof="0" dirty="0">
                <a:ln>
                  <a:noFill/>
                </a:ln>
                <a:solidFill>
                  <a:srgbClr val="647737"/>
                </a:solidFill>
                <a:effectLst/>
                <a:uLnTx/>
                <a:uFillTx/>
                <a:latin typeface="Calibri"/>
                <a:ea typeface="+mn-ea"/>
                <a:cs typeface="+mn-cs"/>
              </a:rPr>
              <a:t>2.95% </a:t>
            </a:r>
            <a:r>
              <a:rPr kumimoji="0" lang="en-US" sz="1400" b="1" i="0" u="none" strike="noStrike" kern="1200" cap="none" spc="0" normalizeH="0" baseline="0" noProof="0" dirty="0" err="1">
                <a:ln>
                  <a:noFill/>
                </a:ln>
                <a:solidFill>
                  <a:srgbClr val="647737"/>
                </a:solidFill>
                <a:effectLst/>
                <a:uLnTx/>
                <a:uFillTx/>
                <a:latin typeface="Calibri"/>
                <a:ea typeface="+mn-ea"/>
                <a:cs typeface="+mn-cs"/>
              </a:rPr>
              <a:t>berasal</a:t>
            </a:r>
            <a:r>
              <a:rPr kumimoji="0" lang="en-US" sz="1400" b="1" i="0" u="none" strike="noStrike" kern="1200" cap="none" spc="0" normalizeH="0" baseline="0" noProof="0" dirty="0">
                <a:ln>
                  <a:noFill/>
                </a:ln>
                <a:solidFill>
                  <a:srgbClr val="647737"/>
                </a:solidFill>
                <a:effectLst/>
                <a:uLnTx/>
                <a:uFillTx/>
                <a:latin typeface="Calibri"/>
                <a:ea typeface="+mn-ea"/>
                <a:cs typeface="+mn-cs"/>
              </a:rPr>
              <a:t> </a:t>
            </a:r>
            <a:r>
              <a:rPr kumimoji="0" lang="en-US" sz="1400" b="1" i="0" u="none" strike="noStrike" kern="1200" cap="none" spc="0" normalizeH="0" baseline="0" noProof="0" dirty="0" err="1">
                <a:ln>
                  <a:noFill/>
                </a:ln>
                <a:solidFill>
                  <a:srgbClr val="647737"/>
                </a:solidFill>
                <a:effectLst/>
                <a:uLnTx/>
                <a:uFillTx/>
                <a:latin typeface="Calibri"/>
                <a:ea typeface="+mn-ea"/>
                <a:cs typeface="+mn-cs"/>
              </a:rPr>
              <a:t>dari</a:t>
            </a:r>
            <a:r>
              <a:rPr kumimoji="0" lang="en-US" sz="1400" b="1" i="0" u="none" strike="noStrike" kern="1200" cap="none" spc="0" normalizeH="0" baseline="0" noProof="0" dirty="0">
                <a:ln>
                  <a:noFill/>
                </a:ln>
                <a:solidFill>
                  <a:srgbClr val="647737"/>
                </a:solidFill>
                <a:effectLst/>
                <a:uLnTx/>
                <a:uFillTx/>
                <a:latin typeface="Calibri"/>
                <a:ea typeface="+mn-ea"/>
                <a:cs typeface="+mn-cs"/>
              </a:rPr>
              <a:t> BBN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647737"/>
              </a:solidFill>
              <a:effectLst/>
              <a:uLnTx/>
              <a:uFillTx/>
              <a:latin typeface="Calibri"/>
              <a:ea typeface="+mn-ea"/>
              <a:cs typeface="+mn-cs"/>
            </a:endParaRPr>
          </a:p>
        </p:txBody>
      </p:sp>
      <p:cxnSp>
        <p:nvCxnSpPr>
          <p:cNvPr id="87" name="Straight Arrow Connector 86">
            <a:extLst>
              <a:ext uri="{FF2B5EF4-FFF2-40B4-BE49-F238E27FC236}">
                <a16:creationId xmlns:a16="http://schemas.microsoft.com/office/drawing/2014/main" xmlns="" id="{3FFE5ADB-0438-4217-9F27-3A5A0894097F}"/>
              </a:ext>
            </a:extLst>
          </p:cNvPr>
          <p:cNvCxnSpPr>
            <a:cxnSpLocks/>
          </p:cNvCxnSpPr>
          <p:nvPr/>
        </p:nvCxnSpPr>
        <p:spPr>
          <a:xfrm flipV="1">
            <a:off x="5723355" y="1232596"/>
            <a:ext cx="0" cy="523567"/>
          </a:xfrm>
          <a:prstGeom prst="straightConnector1">
            <a:avLst/>
          </a:prstGeom>
          <a:ln w="50800">
            <a:solidFill>
              <a:srgbClr val="647737"/>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xmlns="" id="{7DD6F616-ECE5-4E4F-9CF4-FC102601106F}"/>
              </a:ext>
            </a:extLst>
          </p:cNvPr>
          <p:cNvSpPr/>
          <p:nvPr/>
        </p:nvSpPr>
        <p:spPr>
          <a:xfrm>
            <a:off x="0" y="0"/>
            <a:ext cx="12191999" cy="554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a:ea typeface="Tahoma" pitchFamily="34" charset="0"/>
                <a:cs typeface="Tahoma" pitchFamily="34" charset="0"/>
              </a:rPr>
              <a:t>REALISASI DAN </a:t>
            </a:r>
            <a:r>
              <a:rPr kumimoji="0" lang="id-ID" sz="2800" b="1" i="0" u="none" strike="noStrike" kern="1200" cap="none" spc="0" normalizeH="0" baseline="0" noProof="0" dirty="0">
                <a:ln>
                  <a:noFill/>
                </a:ln>
                <a:solidFill>
                  <a:srgbClr val="FFFF00"/>
                </a:solidFill>
                <a:effectLst/>
                <a:uLnTx/>
                <a:uFillTx/>
                <a:latin typeface="Calibri"/>
                <a:ea typeface="Tahoma" pitchFamily="34" charset="0"/>
                <a:cs typeface="Tahoma" pitchFamily="34" charset="0"/>
              </a:rPr>
              <a:t>TARGET BAURAN ENERGI NASIONAL</a:t>
            </a:r>
          </a:p>
        </p:txBody>
      </p:sp>
    </p:spTree>
    <p:extLst>
      <p:ext uri="{BB962C8B-B14F-4D97-AF65-F5344CB8AC3E}">
        <p14:creationId xmlns:p14="http://schemas.microsoft.com/office/powerpoint/2010/main" val="651082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8" name="object 47"/>
          <p:cNvSpPr>
            <a:spLocks noChangeArrowheads="1"/>
          </p:cNvSpPr>
          <p:nvPr/>
        </p:nvSpPr>
        <p:spPr bwMode="auto">
          <a:xfrm>
            <a:off x="0" y="-1995"/>
            <a:ext cx="12192000" cy="553998"/>
          </a:xfrm>
          <a:prstGeom prst="rect">
            <a:avLst/>
          </a:prstGeom>
          <a:solidFill>
            <a:srgbClr val="221F20"/>
          </a:solidFill>
          <a:ln>
            <a:noFill/>
          </a:ln>
        </p:spPr>
        <p:txBody>
          <a:bodyPr wrap="square" lIns="72000" tIns="0" rIns="7200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id-ID" altLang="en-US" sz="3600" b="0" i="0" u="none" strike="noStrike" kern="1200" cap="none" spc="0" normalizeH="0" baseline="0" noProof="0" dirty="0">
                <a:ln>
                  <a:noFill/>
                </a:ln>
                <a:solidFill>
                  <a:prstClr val="white"/>
                </a:solidFill>
                <a:effectLst/>
                <a:uLnTx/>
                <a:uFillTx/>
                <a:latin typeface="Franklin Gothic Medium" pitchFamily="34" charset="0"/>
                <a:ea typeface="Franklin Gothic Medium Cond" pitchFamily="34" charset="0"/>
                <a:cs typeface="Calibri" pitchFamily="34" charset="0"/>
              </a:rPr>
              <a:t>LATAR BELAKANG</a:t>
            </a:r>
            <a:r>
              <a:rPr kumimoji="0" lang="en-US" altLang="en-US" sz="3600" b="0" i="0" u="none" strike="noStrike" kern="1200" cap="none" spc="0" normalizeH="0" baseline="0" noProof="0" dirty="0">
                <a:ln>
                  <a:noFill/>
                </a:ln>
                <a:solidFill>
                  <a:prstClr val="white"/>
                </a:solidFill>
                <a:effectLst/>
                <a:uLnTx/>
                <a:uFillTx/>
                <a:latin typeface="Franklin Gothic Medium" pitchFamily="34" charset="0"/>
                <a:ea typeface="Franklin Gothic Medium Cond" pitchFamily="34" charset="0"/>
                <a:cs typeface="Calibri" pitchFamily="34" charset="0"/>
              </a:rPr>
              <a:t> PROGRAM MANDATORI BIODIESEL</a:t>
            </a:r>
            <a:endParaRPr kumimoji="0" lang="fi-FI" altLang="en-US" sz="3600" b="0" i="0" u="none" strike="noStrike" kern="1200" cap="none" spc="0" normalizeH="0" baseline="0" noProof="0" dirty="0">
              <a:ln>
                <a:noFill/>
              </a:ln>
              <a:solidFill>
                <a:prstClr val="white"/>
              </a:solidFill>
              <a:effectLst/>
              <a:uLnTx/>
              <a:uFillTx/>
              <a:latin typeface="Franklin Gothic Medium" pitchFamily="34" charset="0"/>
              <a:ea typeface="Franklin Gothic Medium Cond" pitchFamily="34" charset="0"/>
              <a:cs typeface="Calibri" pitchFamily="34" charset="0"/>
            </a:endParaRPr>
          </a:p>
        </p:txBody>
      </p:sp>
      <p:cxnSp>
        <p:nvCxnSpPr>
          <p:cNvPr id="3145741" name="Straight Connector 2"/>
          <p:cNvCxnSpPr/>
          <p:nvPr/>
        </p:nvCxnSpPr>
        <p:spPr>
          <a:xfrm>
            <a:off x="3864940" y="875596"/>
            <a:ext cx="0" cy="5491737"/>
          </a:xfrm>
          <a:prstGeom prst="line">
            <a:avLst/>
          </a:prstGeom>
          <a:ln w="38100"/>
        </p:spPr>
        <p:style>
          <a:lnRef idx="1">
            <a:schemeClr val="dk1"/>
          </a:lnRef>
          <a:fillRef idx="0">
            <a:schemeClr val="dk1"/>
          </a:fillRef>
          <a:effectRef idx="0">
            <a:schemeClr val="dk1"/>
          </a:effectRef>
          <a:fontRef idx="minor">
            <a:schemeClr val="tx1"/>
          </a:fontRef>
        </p:style>
      </p:cxnSp>
      <p:cxnSp>
        <p:nvCxnSpPr>
          <p:cNvPr id="3145742" name="Straight Connector 3"/>
          <p:cNvCxnSpPr/>
          <p:nvPr/>
        </p:nvCxnSpPr>
        <p:spPr>
          <a:xfrm>
            <a:off x="7966475" y="843475"/>
            <a:ext cx="0" cy="5455236"/>
          </a:xfrm>
          <a:prstGeom prst="line">
            <a:avLst/>
          </a:prstGeom>
          <a:ln w="38100"/>
        </p:spPr>
        <p:style>
          <a:lnRef idx="1">
            <a:schemeClr val="dk1"/>
          </a:lnRef>
          <a:fillRef idx="0">
            <a:schemeClr val="dk1"/>
          </a:fillRef>
          <a:effectRef idx="0">
            <a:schemeClr val="dk1"/>
          </a:effectRef>
          <a:fontRef idx="minor">
            <a:schemeClr val="tx1"/>
          </a:fontRef>
        </p:style>
      </p:cxnSp>
      <p:cxnSp>
        <p:nvCxnSpPr>
          <p:cNvPr id="3145743" name="Straight Connector 4"/>
          <p:cNvCxnSpPr/>
          <p:nvPr/>
        </p:nvCxnSpPr>
        <p:spPr>
          <a:xfrm>
            <a:off x="108108" y="3429000"/>
            <a:ext cx="369835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145744" name="Straight Connector 5"/>
          <p:cNvCxnSpPr/>
          <p:nvPr/>
        </p:nvCxnSpPr>
        <p:spPr>
          <a:xfrm>
            <a:off x="8082459" y="3304953"/>
            <a:ext cx="4004441" cy="0"/>
          </a:xfrm>
          <a:prstGeom prst="line">
            <a:avLst/>
          </a:prstGeom>
          <a:ln w="38100"/>
        </p:spPr>
        <p:style>
          <a:lnRef idx="1">
            <a:schemeClr val="dk1"/>
          </a:lnRef>
          <a:fillRef idx="0">
            <a:schemeClr val="dk1"/>
          </a:fillRef>
          <a:effectRef idx="0">
            <a:schemeClr val="dk1"/>
          </a:effectRef>
          <a:fontRef idx="minor">
            <a:schemeClr val="tx1"/>
          </a:fontRef>
        </p:style>
      </p:cxnSp>
      <p:sp>
        <p:nvSpPr>
          <p:cNvPr id="1048749" name="Rectangle 6"/>
          <p:cNvSpPr/>
          <p:nvPr/>
        </p:nvSpPr>
        <p:spPr>
          <a:xfrm>
            <a:off x="4023390" y="5774636"/>
            <a:ext cx="3756832" cy="871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a:ea typeface="+mn-ea"/>
                <a:cs typeface="+mn-cs"/>
              </a:rPr>
              <a:t>Adanya</a:t>
            </a:r>
            <a:r>
              <a:rPr kumimoji="0" lang="en-US" sz="1800" b="1" i="0" u="none" strike="noStrike" kern="1200" cap="none" spc="0" normalizeH="0" baseline="0" noProof="0" dirty="0">
                <a:ln>
                  <a:noFill/>
                </a:ln>
                <a:solidFill>
                  <a:prstClr val="black"/>
                </a:solidFill>
                <a:effectLst/>
                <a:uLnTx/>
                <a:uFillTx/>
                <a:latin typeface="Calibri"/>
                <a:ea typeface="+mn-ea"/>
                <a:cs typeface="+mn-cs"/>
              </a:rPr>
              <a:t> GAP yang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besar</a:t>
            </a:r>
            <a:endParaRPr kumimoji="0" lang="id-ID"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a:ea typeface="+mn-ea"/>
                <a:cs typeface="+mn-cs"/>
              </a:rPr>
              <a:t>antara</a:t>
            </a:r>
            <a:r>
              <a:rPr kumimoji="0" lang="en-US" sz="1800" b="1" i="0" u="none" strike="noStrike" kern="1200" cap="none" spc="0" normalizeH="0" baseline="0" noProof="0" dirty="0">
                <a:ln>
                  <a:noFill/>
                </a:ln>
                <a:solidFill>
                  <a:prstClr val="black"/>
                </a:solidFill>
                <a:effectLst/>
                <a:uLnTx/>
                <a:uFillTx/>
                <a:latin typeface="Calibri"/>
                <a:ea typeface="+mn-ea"/>
                <a:cs typeface="+mn-cs"/>
              </a:rPr>
              <a:t> target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pemanfaatan</a:t>
            </a:r>
            <a:r>
              <a:rPr kumimoji="0" lang="en-US" sz="1800" b="1" i="0" u="none" strike="noStrike" kern="1200" cap="none" spc="0" normalizeH="0" baseline="0" noProof="0" dirty="0">
                <a:ln>
                  <a:noFill/>
                </a:ln>
                <a:solidFill>
                  <a:prstClr val="black"/>
                </a:solidFill>
                <a:effectLst/>
                <a:uLnTx/>
                <a:uFillTx/>
                <a:latin typeface="Calibri"/>
                <a:ea typeface="+mn-ea"/>
                <a:cs typeface="+mn-cs"/>
              </a:rPr>
              <a:t> BBN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dalam</a:t>
            </a:r>
            <a:r>
              <a:rPr kumimoji="0" lang="en-US" sz="1800" b="1" i="0" u="none" strike="noStrike" kern="1200" cap="none" spc="0" normalizeH="0" baseline="0" noProof="0" dirty="0">
                <a:ln>
                  <a:noFill/>
                </a:ln>
                <a:solidFill>
                  <a:prstClr val="black"/>
                </a:solidFill>
                <a:effectLst/>
                <a:uLnTx/>
                <a:uFillTx/>
                <a:latin typeface="Calibri"/>
                <a:ea typeface="+mn-ea"/>
                <a:cs typeface="+mn-cs"/>
              </a:rPr>
              <a:t> RUEN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dengan</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realisasi</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48750" name="Arrow: Up 2"/>
          <p:cNvSpPr/>
          <p:nvPr/>
        </p:nvSpPr>
        <p:spPr>
          <a:xfrm>
            <a:off x="6516532" y="2980253"/>
            <a:ext cx="1115856" cy="2466594"/>
          </a:xfrm>
          <a:prstGeom prst="upArrow">
            <a:avLst/>
          </a:prstGeom>
          <a:solidFill>
            <a:srgbClr val="C00000"/>
          </a:solidFill>
          <a:ln w="101600">
            <a:solidFill>
              <a:srgbClr val="00B09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8751" name="Rectangle 8"/>
          <p:cNvSpPr/>
          <p:nvPr/>
        </p:nvSpPr>
        <p:spPr>
          <a:xfrm>
            <a:off x="5693229" y="1932850"/>
            <a:ext cx="2214768" cy="871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Target RUEN @ 2025: 13,8 Juta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kL</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1048752" name="Arrow: Up 11"/>
          <p:cNvSpPr/>
          <p:nvPr/>
        </p:nvSpPr>
        <p:spPr>
          <a:xfrm>
            <a:off x="4751142" y="4126254"/>
            <a:ext cx="998819" cy="1288410"/>
          </a:xfrm>
          <a:prstGeom prst="upArrow">
            <a:avLst/>
          </a:prstGeom>
          <a:solidFill>
            <a:srgbClr val="FF0000"/>
          </a:solidFill>
          <a:ln w="101600">
            <a:solidFill>
              <a:srgbClr val="00B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8753" name="Rectangle 10"/>
          <p:cNvSpPr/>
          <p:nvPr/>
        </p:nvSpPr>
        <p:spPr>
          <a:xfrm>
            <a:off x="4082070" y="2937027"/>
            <a:ext cx="2113317" cy="871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a:ea typeface="+mn-ea"/>
                <a:cs typeface="+mn-cs"/>
              </a:rPr>
              <a:t>Realisasi</a:t>
            </a:r>
            <a:r>
              <a:rPr kumimoji="0" lang="en-US" sz="1800" b="1" i="0" u="none" strike="noStrike" kern="1200" cap="none" spc="0" normalizeH="0" baseline="0" noProof="0" dirty="0">
                <a:ln>
                  <a:noFill/>
                </a:ln>
                <a:solidFill>
                  <a:prstClr val="black"/>
                </a:solidFill>
                <a:effectLst/>
                <a:uLnTx/>
                <a:uFillTx/>
                <a:latin typeface="Calibri"/>
                <a:ea typeface="+mn-ea"/>
                <a:cs typeface="+mn-cs"/>
              </a:rPr>
              <a:t> @ 2019 : 6,39 Juta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kL</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1048754" name="Rectangle 11"/>
          <p:cNvSpPr/>
          <p:nvPr/>
        </p:nvSpPr>
        <p:spPr>
          <a:xfrm>
            <a:off x="180772" y="620673"/>
            <a:ext cx="3756832" cy="871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Indonesia </a:t>
            </a:r>
            <a:r>
              <a:rPr kumimoji="0" lang="en-US" sz="2400" b="1" i="0" u="none" strike="noStrike" kern="1200" cap="none" spc="0" normalizeH="0" baseline="0" noProof="0" dirty="0" err="1">
                <a:ln>
                  <a:noFill/>
                </a:ln>
                <a:solidFill>
                  <a:prstClr val="black"/>
                </a:solidFill>
                <a:effectLst/>
                <a:uLnTx/>
                <a:uFillTx/>
                <a:latin typeface="Calibri"/>
                <a:ea typeface="+mn-ea"/>
                <a:cs typeface="+mn-cs"/>
              </a:rPr>
              <a:t>memiliki</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a:ea typeface="+mn-ea"/>
                <a:cs typeface="+mn-cs"/>
              </a:rPr>
              <a:t>potensi</a:t>
            </a:r>
            <a:r>
              <a:rPr kumimoji="0" lang="en-US" sz="2400" b="1" i="0" u="none" strike="noStrike" kern="1200" cap="none" spc="0" normalizeH="0" baseline="0" noProof="0" dirty="0">
                <a:ln>
                  <a:noFill/>
                </a:ln>
                <a:solidFill>
                  <a:prstClr val="black"/>
                </a:solidFill>
                <a:effectLst/>
                <a:uLnTx/>
                <a:uFillTx/>
                <a:latin typeface="Calibri"/>
                <a:ea typeface="+mn-ea"/>
                <a:cs typeface="+mn-cs"/>
              </a:rPr>
              <a:t> CPO yang </a:t>
            </a:r>
            <a:r>
              <a:rPr kumimoji="0" lang="en-US" sz="2400" b="1" i="0" u="none" strike="noStrike" kern="1200" cap="none" spc="0" normalizeH="0" baseline="0" noProof="0" dirty="0" err="1">
                <a:ln>
                  <a:noFill/>
                </a:ln>
                <a:solidFill>
                  <a:prstClr val="black"/>
                </a:solidFill>
                <a:effectLst/>
                <a:uLnTx/>
                <a:uFillTx/>
                <a:latin typeface="Calibri"/>
                <a:ea typeface="+mn-ea"/>
                <a:cs typeface="+mn-cs"/>
              </a:rPr>
              <a:t>sangat</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a:ea typeface="+mn-ea"/>
                <a:cs typeface="+mn-cs"/>
              </a:rPr>
              <a:t>besar</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48755" name="Rectangle 12"/>
          <p:cNvSpPr/>
          <p:nvPr/>
        </p:nvSpPr>
        <p:spPr>
          <a:xfrm>
            <a:off x="-8849" y="2670145"/>
            <a:ext cx="3756832" cy="871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70C0"/>
                </a:solidFill>
                <a:effectLst/>
                <a:uLnTx/>
                <a:uFillTx/>
                <a:latin typeface="Calibri"/>
                <a:ea typeface="+mn-ea"/>
                <a:cs typeface="+mn-cs"/>
              </a:rPr>
              <a:t>Produksi</a:t>
            </a:r>
            <a:r>
              <a:rPr kumimoji="0" lang="en-US" sz="1800" b="1" i="0" u="none" strike="noStrike" kern="1200" cap="none" spc="0" normalizeH="0" baseline="0" noProof="0" dirty="0">
                <a:ln>
                  <a:noFill/>
                </a:ln>
                <a:solidFill>
                  <a:srgbClr val="0070C0"/>
                </a:solidFill>
                <a:effectLst/>
                <a:uLnTx/>
                <a:uFillTx/>
                <a:latin typeface="Calibri"/>
                <a:ea typeface="+mn-ea"/>
                <a:cs typeface="+mn-cs"/>
              </a:rPr>
              <a:t> CPO </a:t>
            </a:r>
            <a:r>
              <a:rPr kumimoji="0" lang="en-US" sz="1800" b="1" i="0" u="none" strike="noStrike" kern="1200" cap="none" spc="0" normalizeH="0" baseline="0" noProof="0" dirty="0" err="1">
                <a:ln>
                  <a:noFill/>
                </a:ln>
                <a:solidFill>
                  <a:srgbClr val="0070C0"/>
                </a:solidFill>
                <a:effectLst/>
                <a:uLnTx/>
                <a:uFillTx/>
                <a:latin typeface="Calibri"/>
                <a:ea typeface="+mn-ea"/>
                <a:cs typeface="+mn-cs"/>
              </a:rPr>
              <a:t>tahun</a:t>
            </a:r>
            <a:r>
              <a:rPr kumimoji="0" lang="en-US" sz="1800" b="1" i="0" u="none" strike="noStrike" kern="1200" cap="none" spc="0" normalizeH="0" baseline="0" noProof="0" dirty="0">
                <a:ln>
                  <a:noFill/>
                </a:ln>
                <a:solidFill>
                  <a:srgbClr val="0070C0"/>
                </a:solidFill>
                <a:effectLst/>
                <a:uLnTx/>
                <a:uFillTx/>
                <a:latin typeface="Calibri"/>
                <a:ea typeface="+mn-ea"/>
                <a:cs typeface="+mn-cs"/>
              </a:rPr>
              <a:t> 2019:</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a:ea typeface="+mn-ea"/>
                <a:cs typeface="+mn-cs"/>
              </a:rPr>
              <a:t>42,8 </a:t>
            </a:r>
            <a:r>
              <a:rPr kumimoji="0" lang="en-US" sz="1800" b="1" i="0" u="none" strike="noStrike" kern="1200" cap="none" spc="0" normalizeH="0" baseline="0" noProof="0" dirty="0" err="1">
                <a:ln>
                  <a:noFill/>
                </a:ln>
                <a:solidFill>
                  <a:srgbClr val="0070C0"/>
                </a:solidFill>
                <a:effectLst/>
                <a:uLnTx/>
                <a:uFillTx/>
                <a:latin typeface="Calibri"/>
                <a:ea typeface="+mn-ea"/>
                <a:cs typeface="+mn-cs"/>
              </a:rPr>
              <a:t>juta</a:t>
            </a:r>
            <a:r>
              <a:rPr kumimoji="0" lang="en-US" sz="1800" b="1" i="0" u="none" strike="noStrike" kern="1200" cap="none" spc="0" normalizeH="0" baseline="0" noProof="0" dirty="0">
                <a:ln>
                  <a:noFill/>
                </a:ln>
                <a:solidFill>
                  <a:srgbClr val="0070C0"/>
                </a:solidFill>
                <a:effectLst/>
                <a:uLnTx/>
                <a:uFillTx/>
                <a:latin typeface="Calibri"/>
                <a:ea typeface="+mn-ea"/>
                <a:cs typeface="+mn-cs"/>
              </a:rPr>
              <a:t> ton.</a:t>
            </a:r>
          </a:p>
        </p:txBody>
      </p:sp>
      <p:pic>
        <p:nvPicPr>
          <p:cNvPr id="2097172" name="Picture 2" descr="Related image"/>
          <p:cNvPicPr>
            <a:picLocks noChangeAspect="1" noChangeArrowheads="1"/>
          </p:cNvPicPr>
          <p:nvPr/>
        </p:nvPicPr>
        <p:blipFill>
          <a:blip r:embed="rId2" cstate="print"/>
          <a:srcRect/>
          <a:stretch>
            <a:fillRect/>
          </a:stretch>
        </p:blipFill>
        <p:spPr bwMode="auto">
          <a:xfrm>
            <a:off x="100115" y="1341315"/>
            <a:ext cx="2486025" cy="1400175"/>
          </a:xfrm>
          <a:prstGeom prst="rect">
            <a:avLst/>
          </a:prstGeom>
          <a:noFill/>
        </p:spPr>
      </p:pic>
      <p:sp>
        <p:nvSpPr>
          <p:cNvPr id="1048756" name="Rectangle 14"/>
          <p:cNvSpPr/>
          <p:nvPr/>
        </p:nvSpPr>
        <p:spPr>
          <a:xfrm>
            <a:off x="97478" y="3341680"/>
            <a:ext cx="3756832" cy="871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a:ea typeface="+mn-ea"/>
                <a:cs typeface="+mn-cs"/>
              </a:rPr>
              <a:t>Besarnya</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defisit</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neraca</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perdagangan</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akibat</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tingginya</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impor</a:t>
            </a:r>
            <a:r>
              <a:rPr kumimoji="0" lang="en-US" sz="1800" b="1" i="0" u="none" strike="noStrike" kern="1200" cap="none" spc="0" normalizeH="0" baseline="0" noProof="0" dirty="0">
                <a:ln>
                  <a:noFill/>
                </a:ln>
                <a:solidFill>
                  <a:prstClr val="black"/>
                </a:solidFill>
                <a:effectLst/>
                <a:uLnTx/>
                <a:uFillTx/>
                <a:latin typeface="Calibri"/>
                <a:ea typeface="+mn-ea"/>
                <a:cs typeface="+mn-cs"/>
              </a:rPr>
              <a:t> BBM</a:t>
            </a:r>
          </a:p>
        </p:txBody>
      </p:sp>
      <p:sp>
        <p:nvSpPr>
          <p:cNvPr id="1048757" name="Rectangle 16"/>
          <p:cNvSpPr/>
          <p:nvPr/>
        </p:nvSpPr>
        <p:spPr>
          <a:xfrm>
            <a:off x="8351957" y="5913973"/>
            <a:ext cx="3683569" cy="70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a:ea typeface="+mn-ea"/>
                <a:cs typeface="+mn-cs"/>
              </a:rPr>
              <a:t>Mengurangi</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a:ea typeface="+mn-ea"/>
                <a:cs typeface="+mn-cs"/>
              </a:rPr>
              <a:t>Emisi</a:t>
            </a:r>
            <a:r>
              <a:rPr kumimoji="0" lang="en-US" sz="2400" b="1" i="0" u="none" strike="noStrike" kern="1200" cap="none" spc="0" normalizeH="0" baseline="0" noProof="0" dirty="0">
                <a:ln>
                  <a:noFill/>
                </a:ln>
                <a:solidFill>
                  <a:prstClr val="black"/>
                </a:solidFill>
                <a:effectLst/>
                <a:uLnTx/>
                <a:uFillTx/>
                <a:latin typeface="Calibri"/>
                <a:ea typeface="+mn-ea"/>
                <a:cs typeface="+mn-cs"/>
              </a:rPr>
              <a:t> GRK</a:t>
            </a:r>
          </a:p>
        </p:txBody>
      </p:sp>
      <p:sp>
        <p:nvSpPr>
          <p:cNvPr id="1048758" name="Rectangle 18"/>
          <p:cNvSpPr/>
          <p:nvPr/>
        </p:nvSpPr>
        <p:spPr>
          <a:xfrm>
            <a:off x="8031190" y="2650049"/>
            <a:ext cx="4097750" cy="871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250" b="1" i="0" u="none" strike="noStrike" kern="1200" cap="none" spc="0" normalizeH="0" baseline="0" noProof="0" dirty="0" err="1">
                <a:ln>
                  <a:noFill/>
                </a:ln>
                <a:solidFill>
                  <a:prstClr val="black"/>
                </a:solidFill>
                <a:effectLst/>
                <a:uLnTx/>
                <a:uFillTx/>
                <a:latin typeface="Calibri"/>
                <a:ea typeface="+mn-ea"/>
                <a:cs typeface="+mn-cs"/>
              </a:rPr>
              <a:t>Stabilisasi</a:t>
            </a:r>
            <a:r>
              <a:rPr kumimoji="0" lang="en-US" sz="2250" b="1" i="0" u="none" strike="noStrike" kern="1200" cap="none" spc="0" normalizeH="0" baseline="0" noProof="0" dirty="0">
                <a:ln>
                  <a:noFill/>
                </a:ln>
                <a:solidFill>
                  <a:prstClr val="black"/>
                </a:solidFill>
                <a:effectLst/>
                <a:uLnTx/>
                <a:uFillTx/>
                <a:latin typeface="Calibri"/>
                <a:ea typeface="+mn-ea"/>
                <a:cs typeface="+mn-cs"/>
              </a:rPr>
              <a:t> Harga CPO</a:t>
            </a:r>
          </a:p>
        </p:txBody>
      </p:sp>
      <p:sp>
        <p:nvSpPr>
          <p:cNvPr id="2" name="TextBox 1"/>
          <p:cNvSpPr txBox="1"/>
          <p:nvPr/>
        </p:nvSpPr>
        <p:spPr>
          <a:xfrm>
            <a:off x="4000866" y="824548"/>
            <a:ext cx="3829125" cy="790345"/>
          </a:xfrm>
          <a:prstGeom prst="rect">
            <a:avLst/>
          </a:prstGeom>
          <a:solidFill>
            <a:schemeClr val="bg1"/>
          </a:solidFill>
        </p:spPr>
        <p:txBody>
          <a:bodyPr wrap="none" lIns="0" rIns="0" rtlCol="0" anchor="ctr">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id-ID" sz="2800" b="1" i="0" u="none" strike="noStrike" kern="1200" cap="none" spc="0" normalizeH="0" baseline="0" noProof="0" dirty="0">
                <a:ln>
                  <a:noFill/>
                </a:ln>
                <a:solidFill>
                  <a:prstClr val="black"/>
                </a:solidFill>
                <a:effectLst/>
                <a:uLnTx/>
                <a:uFillTx/>
                <a:latin typeface="Calibri"/>
                <a:ea typeface="+mn-ea"/>
                <a:cs typeface="+mn-cs"/>
              </a:rPr>
              <a:t>Meningkatkan Ketahanan</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id-ID" sz="2800" b="1" i="0" u="none" strike="noStrike" kern="1200" cap="none" spc="0" normalizeH="0" baseline="0" noProof="0" dirty="0">
                <a:ln>
                  <a:noFill/>
                </a:ln>
                <a:solidFill>
                  <a:prstClr val="black"/>
                </a:solidFill>
                <a:effectLst/>
                <a:uLnTx/>
                <a:uFillTx/>
                <a:latin typeface="Calibri"/>
                <a:ea typeface="+mn-ea"/>
                <a:cs typeface="+mn-cs"/>
              </a:rPr>
              <a:t> Energi Nasional </a:t>
            </a:r>
          </a:p>
        </p:txBody>
      </p:sp>
      <p:pic>
        <p:nvPicPr>
          <p:cNvPr id="32770" name="Picture 2" descr="Ekspor Turun, Neraca Dagang April 2020 Defisit | Koran Jakarta">
            <a:extLst>
              <a:ext uri="{FF2B5EF4-FFF2-40B4-BE49-F238E27FC236}">
                <a16:creationId xmlns="" xmlns:a16="http://schemas.microsoft.com/office/drawing/2014/main" id="{9697964C-5279-4791-892F-08BAC0B760B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23" r="944"/>
          <a:stretch/>
        </p:blipFill>
        <p:spPr bwMode="auto">
          <a:xfrm>
            <a:off x="71715" y="4099957"/>
            <a:ext cx="3728512" cy="2582390"/>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Harga CPO Tahun 2020 Membaik, Bakal Stabil Kedepan">
            <a:extLst>
              <a:ext uri="{FF2B5EF4-FFF2-40B4-BE49-F238E27FC236}">
                <a16:creationId xmlns="" xmlns:a16="http://schemas.microsoft.com/office/drawing/2014/main" id="{EFEAC324-3303-49DD-96C9-9F3CC52FE1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6133" y="824548"/>
            <a:ext cx="3827220" cy="2055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0BAA67C7-DB7E-4AC8-917F-FCA1E0A5E035}"/>
              </a:ext>
            </a:extLst>
          </p:cNvPr>
          <p:cNvSpPr txBox="1"/>
          <p:nvPr/>
        </p:nvSpPr>
        <p:spPr>
          <a:xfrm>
            <a:off x="11842233" y="6563897"/>
            <a:ext cx="349767" cy="294103"/>
          </a:xfrm>
          <a:prstGeom prst="rect">
            <a:avLst/>
          </a:prstGeom>
          <a:solidFill>
            <a:schemeClr val="tx2">
              <a:lumMod val="50000"/>
            </a:schemeClr>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000F9-7087-4D82-9A44-535FA89F96FA}" type="slidenum">
              <a:rPr kumimoji="0" lang="en-US" sz="1200" b="1" i="0" u="none" strike="noStrike" kern="1200" cap="none" spc="0" normalizeH="0" baseline="0" noProof="0">
                <a:ln>
                  <a:noFill/>
                </a:ln>
                <a:solidFill>
                  <a:prstClr val="white"/>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prstClr val="white"/>
              </a:solidFill>
              <a:effectLst/>
              <a:uLnTx/>
              <a:uFillTx/>
              <a:latin typeface="Arial"/>
              <a:ea typeface="+mn-ea"/>
              <a:cs typeface="Arial"/>
            </a:endParaRPr>
          </a:p>
        </p:txBody>
      </p:sp>
      <p:pic>
        <p:nvPicPr>
          <p:cNvPr id="5" name="Picture 4">
            <a:extLst>
              <a:ext uri="{FF2B5EF4-FFF2-40B4-BE49-F238E27FC236}">
                <a16:creationId xmlns="" xmlns:a16="http://schemas.microsoft.com/office/drawing/2014/main" id="{7ACB4075-0FA2-4715-9B23-7D031C57755D}"/>
              </a:ext>
            </a:extLst>
          </p:cNvPr>
          <p:cNvPicPr>
            <a:picLocks noChangeAspect="1"/>
          </p:cNvPicPr>
          <p:nvPr/>
        </p:nvPicPr>
        <p:blipFill>
          <a:blip r:embed="rId5" cstate="print"/>
          <a:stretch>
            <a:fillRect/>
          </a:stretch>
        </p:blipFill>
        <p:spPr>
          <a:xfrm>
            <a:off x="8114942" y="3428998"/>
            <a:ext cx="3953066" cy="2604454"/>
          </a:xfrm>
          <a:prstGeom prst="rect">
            <a:avLst/>
          </a:prstGeom>
        </p:spPr>
      </p:pic>
    </p:spTree>
    <p:extLst>
      <p:ext uri="{BB962C8B-B14F-4D97-AF65-F5344CB8AC3E}">
        <p14:creationId xmlns:p14="http://schemas.microsoft.com/office/powerpoint/2010/main" val="3883484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5D08FBAE-3E53-4738-98FC-70D354C2B0BB}"/>
              </a:ext>
            </a:extLst>
          </p:cNvPr>
          <p:cNvSpPr/>
          <p:nvPr/>
        </p:nvSpPr>
        <p:spPr>
          <a:xfrm>
            <a:off x="0" y="539646"/>
            <a:ext cx="12192000" cy="31479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a:extLst>
              <a:ext uri="{FF2B5EF4-FFF2-40B4-BE49-F238E27FC236}">
                <a16:creationId xmlns="" xmlns:a16="http://schemas.microsoft.com/office/drawing/2014/main" id="{9B6EAE9A-3201-4500-99B4-2F2533FAA44B}"/>
              </a:ext>
            </a:extLst>
          </p:cNvPr>
          <p:cNvPicPr>
            <a:picLocks noChangeAspect="1"/>
          </p:cNvPicPr>
          <p:nvPr/>
        </p:nvPicPr>
        <p:blipFill>
          <a:blip r:embed="rId2" cstate="print"/>
          <a:stretch>
            <a:fillRect/>
          </a:stretch>
        </p:blipFill>
        <p:spPr>
          <a:xfrm>
            <a:off x="795185" y="3704775"/>
            <a:ext cx="11033501" cy="2853425"/>
          </a:xfrm>
          <a:prstGeom prst="rect">
            <a:avLst/>
          </a:prstGeom>
        </p:spPr>
      </p:pic>
      <p:pic>
        <p:nvPicPr>
          <p:cNvPr id="11" name="Picture 2">
            <a:extLst>
              <a:ext uri="{FF2B5EF4-FFF2-40B4-BE49-F238E27FC236}">
                <a16:creationId xmlns="" xmlns:a16="http://schemas.microsoft.com/office/drawing/2014/main" id="{4E50B51B-A836-4824-811F-259C7A3EF151}"/>
              </a:ext>
            </a:extLst>
          </p:cNvPr>
          <p:cNvPicPr>
            <a:picLocks noChangeAspect="1"/>
          </p:cNvPicPr>
          <p:nvPr/>
        </p:nvPicPr>
        <p:blipFill>
          <a:blip r:embed="rId3" cstate="print"/>
          <a:stretch>
            <a:fillRect/>
          </a:stretch>
        </p:blipFill>
        <p:spPr>
          <a:xfrm>
            <a:off x="71929" y="676248"/>
            <a:ext cx="8217632" cy="2861431"/>
          </a:xfrm>
          <a:prstGeom prst="rect">
            <a:avLst/>
          </a:prstGeom>
        </p:spPr>
      </p:pic>
      <p:sp>
        <p:nvSpPr>
          <p:cNvPr id="58" name="Rectangle 116">
            <a:extLst>
              <a:ext uri="{FF2B5EF4-FFF2-40B4-BE49-F238E27FC236}">
                <a16:creationId xmlns="" xmlns:a16="http://schemas.microsoft.com/office/drawing/2014/main" id="{7727E7EF-1A16-4C57-BFB8-D2989698116B}"/>
              </a:ext>
            </a:extLst>
          </p:cNvPr>
          <p:cNvSpPr/>
          <p:nvPr/>
        </p:nvSpPr>
        <p:spPr>
          <a:xfrm>
            <a:off x="0" y="0"/>
            <a:ext cx="12191999" cy="554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smtClean="0">
                <a:solidFill>
                  <a:prstClr val="white"/>
                </a:solidFill>
                <a:ea typeface="Tahoma" pitchFamily="34" charset="0"/>
                <a:cs typeface="Tahoma" pitchFamily="34" charset="0"/>
              </a:rPr>
              <a:t>TAHAPAN, TARGET DAN CAPAIAN PROGRAM MANDATORI BIODIESEL (1/2)</a:t>
            </a:r>
            <a:endParaRPr lang="id-ID" sz="2800" b="1" dirty="0">
              <a:solidFill>
                <a:prstClr val="white"/>
              </a:solidFill>
              <a:ea typeface="Tahoma" pitchFamily="34" charset="0"/>
              <a:cs typeface="Tahoma" pitchFamily="34" charset="0"/>
            </a:endParaRPr>
          </a:p>
        </p:txBody>
      </p:sp>
      <p:sp>
        <p:nvSpPr>
          <p:cNvPr id="10" name="Rectangle 9">
            <a:extLst>
              <a:ext uri="{FF2B5EF4-FFF2-40B4-BE49-F238E27FC236}">
                <a16:creationId xmlns="" xmlns:a16="http://schemas.microsoft.com/office/drawing/2014/main" id="{D1618919-8CC5-49A4-BAA8-CCA66E1DE44E}"/>
              </a:ext>
            </a:extLst>
          </p:cNvPr>
          <p:cNvSpPr/>
          <p:nvPr/>
        </p:nvSpPr>
        <p:spPr>
          <a:xfrm>
            <a:off x="8409481" y="1007639"/>
            <a:ext cx="3782519" cy="1645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200" b="1" dirty="0" smtClean="0">
                <a:solidFill>
                  <a:schemeClr val="tx1"/>
                </a:solidFill>
              </a:rPr>
              <a:t>Target </a:t>
            </a:r>
            <a:r>
              <a:rPr lang="en-US" sz="2200" b="1" dirty="0" err="1" smtClean="0">
                <a:solidFill>
                  <a:schemeClr val="tx1"/>
                </a:solidFill>
              </a:rPr>
              <a:t>Tahapan</a:t>
            </a:r>
            <a:r>
              <a:rPr lang="en-US" sz="2200" b="1" dirty="0" smtClean="0">
                <a:solidFill>
                  <a:schemeClr val="tx1"/>
                </a:solidFill>
              </a:rPr>
              <a:t> </a:t>
            </a:r>
            <a:r>
              <a:rPr lang="en-US" sz="2200" b="1" dirty="0" err="1" smtClean="0">
                <a:solidFill>
                  <a:schemeClr val="tx1"/>
                </a:solidFill>
              </a:rPr>
              <a:t>Pencampuran</a:t>
            </a:r>
            <a:r>
              <a:rPr lang="en-US" sz="2200" b="1" dirty="0" smtClean="0">
                <a:solidFill>
                  <a:schemeClr val="tx1"/>
                </a:solidFill>
              </a:rPr>
              <a:t> Biodiesel </a:t>
            </a:r>
            <a:r>
              <a:rPr lang="en-US" sz="2200" b="1" dirty="0" err="1" smtClean="0">
                <a:solidFill>
                  <a:schemeClr val="tx1"/>
                </a:solidFill>
              </a:rPr>
              <a:t>berdasarkan</a:t>
            </a:r>
            <a:r>
              <a:rPr lang="en-US" sz="2200" b="1" dirty="0" smtClean="0">
                <a:solidFill>
                  <a:schemeClr val="tx1"/>
                </a:solidFill>
              </a:rPr>
              <a:t> </a:t>
            </a:r>
          </a:p>
          <a:p>
            <a:pPr>
              <a:lnSpc>
                <a:spcPct val="80000"/>
              </a:lnSpc>
            </a:pPr>
            <a:r>
              <a:rPr lang="en-US" sz="2200" b="1" dirty="0" err="1" smtClean="0">
                <a:solidFill>
                  <a:schemeClr val="tx1"/>
                </a:solidFill>
              </a:rPr>
              <a:t>Permen</a:t>
            </a:r>
            <a:r>
              <a:rPr lang="en-US" sz="2200" b="1" dirty="0" smtClean="0">
                <a:solidFill>
                  <a:schemeClr val="tx1"/>
                </a:solidFill>
              </a:rPr>
              <a:t> ESDM No. 12/2015</a:t>
            </a:r>
            <a:endParaRPr lang="en-US" sz="2200" b="1" dirty="0">
              <a:solidFill>
                <a:schemeClr val="tx1"/>
              </a:solidFill>
            </a:endParaRPr>
          </a:p>
        </p:txBody>
      </p:sp>
      <p:sp>
        <p:nvSpPr>
          <p:cNvPr id="7" name="TextBox 2">
            <a:extLst>
              <a:ext uri="{FF2B5EF4-FFF2-40B4-BE49-F238E27FC236}">
                <a16:creationId xmlns="" xmlns:a16="http://schemas.microsoft.com/office/drawing/2014/main" id="{0BAA67C7-DB7E-4AC8-917F-FCA1E0A5E035}"/>
              </a:ext>
            </a:extLst>
          </p:cNvPr>
          <p:cNvSpPr txBox="1"/>
          <p:nvPr/>
        </p:nvSpPr>
        <p:spPr>
          <a:xfrm>
            <a:off x="11842233" y="6614696"/>
            <a:ext cx="349767" cy="294103"/>
          </a:xfrm>
          <a:prstGeom prst="rect">
            <a:avLst/>
          </a:prstGeom>
          <a:solidFill>
            <a:schemeClr val="tx2">
              <a:lumMod val="50000"/>
            </a:schemeClr>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a:ea typeface="+mn-ea"/>
                <a:cs typeface="Arial"/>
              </a:rPr>
              <a:t>5</a:t>
            </a:r>
            <a:endParaRPr kumimoji="0" lang="en-US" sz="1200" b="1"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4288993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Rectangle 346">
            <a:extLst>
              <a:ext uri="{FF2B5EF4-FFF2-40B4-BE49-F238E27FC236}">
                <a16:creationId xmlns="" xmlns:a16="http://schemas.microsoft.com/office/drawing/2014/main" id="{8B36A2EE-FC09-42D4-B6D7-49AC6F62F157}"/>
              </a:ext>
            </a:extLst>
          </p:cNvPr>
          <p:cNvSpPr/>
          <p:nvPr/>
        </p:nvSpPr>
        <p:spPr>
          <a:xfrm>
            <a:off x="90107" y="2178536"/>
            <a:ext cx="1918981" cy="2289201"/>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2" name="Rectangle 331">
            <a:extLst>
              <a:ext uri="{FF2B5EF4-FFF2-40B4-BE49-F238E27FC236}">
                <a16:creationId xmlns="" xmlns:a16="http://schemas.microsoft.com/office/drawing/2014/main" id="{7AD456B0-F988-4164-8C1D-461A6014CAAA}"/>
              </a:ext>
            </a:extLst>
          </p:cNvPr>
          <p:cNvSpPr/>
          <p:nvPr/>
        </p:nvSpPr>
        <p:spPr>
          <a:xfrm>
            <a:off x="88588" y="841081"/>
            <a:ext cx="1918981" cy="10635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Rectangle 34"/>
          <p:cNvSpPr/>
          <p:nvPr/>
        </p:nvSpPr>
        <p:spPr>
          <a:xfrm>
            <a:off x="88588" y="624224"/>
            <a:ext cx="1725932" cy="20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a:solidFill>
                  <a:srgbClr val="002060"/>
                </a:solidFill>
              </a:rPr>
              <a:t>Sumatera Utara</a:t>
            </a:r>
          </a:p>
        </p:txBody>
      </p:sp>
      <p:sp>
        <p:nvSpPr>
          <p:cNvPr id="28" name="Rectangle 27"/>
          <p:cNvSpPr/>
          <p:nvPr/>
        </p:nvSpPr>
        <p:spPr>
          <a:xfrm>
            <a:off x="0" y="21772"/>
            <a:ext cx="12191999" cy="480131"/>
          </a:xfrm>
          <a:prstGeom prst="rect">
            <a:avLst/>
          </a:prstGeom>
          <a:noFill/>
        </p:spPr>
        <p:txBody>
          <a:bodyPr wrap="square" rtlCol="0">
            <a:spAutoFit/>
          </a:bodyPr>
          <a:lstStyle/>
          <a:p>
            <a:pPr algn="ctr">
              <a:lnSpc>
                <a:spcPct val="90000"/>
              </a:lnSpc>
              <a:spcBef>
                <a:spcPct val="0"/>
              </a:spcBef>
            </a:pPr>
            <a:r>
              <a:rPr lang="en-US" sz="2800" b="1" dirty="0">
                <a:solidFill>
                  <a:schemeClr val="tx1"/>
                </a:solidFill>
                <a:latin typeface="Arial Black" panose="020B0A04020102020204" pitchFamily="34" charset="0"/>
                <a:ea typeface="+mj-ea"/>
                <a:cs typeface="Arial" charset="0"/>
              </a:rPr>
              <a:t>K</a:t>
            </a:r>
            <a:r>
              <a:rPr lang="id-ID" sz="2800" b="1" dirty="0">
                <a:solidFill>
                  <a:schemeClr val="tx1"/>
                </a:solidFill>
                <a:latin typeface="Arial Black" panose="020B0A04020102020204" pitchFamily="34" charset="0"/>
                <a:ea typeface="+mj-ea"/>
                <a:cs typeface="Arial" charset="0"/>
              </a:rPr>
              <a:t>apasitas Terpasang (Aktif) Industri Biodiesel</a:t>
            </a:r>
            <a:endParaRPr lang="en-US" sz="2800" b="1" dirty="0">
              <a:solidFill>
                <a:schemeClr val="tx1"/>
              </a:solidFill>
              <a:latin typeface="Arial Black" panose="020B0A04020102020204" pitchFamily="34" charset="0"/>
              <a:ea typeface="+mj-ea"/>
              <a:cs typeface="Arial" charset="0"/>
            </a:endParaRPr>
          </a:p>
        </p:txBody>
      </p:sp>
      <p:graphicFrame>
        <p:nvGraphicFramePr>
          <p:cNvPr id="32" name="Table 1132">
            <a:extLst>
              <a:ext uri="{FF2B5EF4-FFF2-40B4-BE49-F238E27FC236}">
                <a16:creationId xmlns="" xmlns:a16="http://schemas.microsoft.com/office/drawing/2014/main" id="{16DC3825-6613-4998-8B2E-F043A2A1D8D6}"/>
              </a:ext>
            </a:extLst>
          </p:cNvPr>
          <p:cNvGraphicFramePr>
            <a:graphicFrameLocks noGrp="1"/>
          </p:cNvGraphicFramePr>
          <p:nvPr>
            <p:extLst/>
          </p:nvPr>
        </p:nvGraphicFramePr>
        <p:xfrm>
          <a:off x="372445" y="885295"/>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a:t>
                      </a:r>
                      <a:r>
                        <a:rPr lang="en-US" sz="800" dirty="0" err="1">
                          <a:latin typeface="+mn-lt"/>
                        </a:rPr>
                        <a:t>Sintong</a:t>
                      </a:r>
                      <a:r>
                        <a:rPr lang="en-US" sz="800" dirty="0">
                          <a:latin typeface="+mn-lt"/>
                        </a:rPr>
                        <a:t> Abadi</a:t>
                      </a:r>
                      <a:endParaRPr lang="en-ID" sz="800" dirty="0">
                        <a:latin typeface="+mn-lt"/>
                      </a:endParaRPr>
                    </a:p>
                  </a:txBody>
                  <a:tcPr marL="0" marR="0" marT="0" marB="0" anchor="ctr">
                    <a:solidFill>
                      <a:schemeClr val="accent2">
                        <a:lumMod val="40000"/>
                        <a:lumOff val="6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35.000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2.444.000</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320" name="Oval 319">
            <a:extLst>
              <a:ext uri="{FF2B5EF4-FFF2-40B4-BE49-F238E27FC236}">
                <a16:creationId xmlns="" xmlns:a16="http://schemas.microsoft.com/office/drawing/2014/main" id="{5397F35B-DDDD-4DA5-9BE3-47829625AB32}"/>
              </a:ext>
            </a:extLst>
          </p:cNvPr>
          <p:cNvSpPr/>
          <p:nvPr/>
        </p:nvSpPr>
        <p:spPr>
          <a:xfrm>
            <a:off x="130080" y="936862"/>
            <a:ext cx="182118" cy="18211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a:t>
            </a:r>
            <a:endParaRPr lang="en-ID" sz="900" dirty="0">
              <a:solidFill>
                <a:schemeClr val="tx1"/>
              </a:solidFill>
            </a:endParaRPr>
          </a:p>
        </p:txBody>
      </p:sp>
      <p:graphicFrame>
        <p:nvGraphicFramePr>
          <p:cNvPr id="321" name="Table 1132">
            <a:extLst>
              <a:ext uri="{FF2B5EF4-FFF2-40B4-BE49-F238E27FC236}">
                <a16:creationId xmlns="" xmlns:a16="http://schemas.microsoft.com/office/drawing/2014/main" id="{DB8893BB-17FF-4170-9918-249070A86C58}"/>
              </a:ext>
            </a:extLst>
          </p:cNvPr>
          <p:cNvGraphicFramePr>
            <a:graphicFrameLocks noGrp="1"/>
          </p:cNvGraphicFramePr>
          <p:nvPr>
            <p:extLst/>
          </p:nvPr>
        </p:nvGraphicFramePr>
        <p:xfrm>
          <a:off x="374231" y="1226696"/>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a:t>
                      </a:r>
                      <a:r>
                        <a:rPr lang="en-US" sz="800" dirty="0" err="1">
                          <a:latin typeface="+mn-lt"/>
                        </a:rPr>
                        <a:t>Musim</a:t>
                      </a:r>
                      <a:r>
                        <a:rPr lang="en-US" sz="800" dirty="0">
                          <a:latin typeface="+mn-lt"/>
                        </a:rPr>
                        <a:t> Mas (Medan)</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459.770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31.339.031</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322" name="Oval 321">
            <a:extLst>
              <a:ext uri="{FF2B5EF4-FFF2-40B4-BE49-F238E27FC236}">
                <a16:creationId xmlns="" xmlns:a16="http://schemas.microsoft.com/office/drawing/2014/main" id="{085709A2-53B6-48E3-B97D-D83AAECFCAB2}"/>
              </a:ext>
            </a:extLst>
          </p:cNvPr>
          <p:cNvSpPr/>
          <p:nvPr/>
        </p:nvSpPr>
        <p:spPr>
          <a:xfrm>
            <a:off x="131866" y="1278263"/>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a:t>
            </a:r>
            <a:endParaRPr lang="en-ID" sz="900" dirty="0">
              <a:solidFill>
                <a:schemeClr val="tx1"/>
              </a:solidFill>
            </a:endParaRPr>
          </a:p>
        </p:txBody>
      </p:sp>
      <p:graphicFrame>
        <p:nvGraphicFramePr>
          <p:cNvPr id="323" name="Table 1132">
            <a:extLst>
              <a:ext uri="{FF2B5EF4-FFF2-40B4-BE49-F238E27FC236}">
                <a16:creationId xmlns="" xmlns:a16="http://schemas.microsoft.com/office/drawing/2014/main" id="{3B069974-E81D-4701-A350-726678433BBC}"/>
              </a:ext>
            </a:extLst>
          </p:cNvPr>
          <p:cNvGraphicFramePr>
            <a:graphicFrameLocks noGrp="1"/>
          </p:cNvGraphicFramePr>
          <p:nvPr>
            <p:extLst/>
          </p:nvPr>
        </p:nvGraphicFramePr>
        <p:xfrm>
          <a:off x="372445" y="1563554"/>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Permata Hijau Palm Oleo</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417.241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56.165.185</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324" name="Oval 323">
            <a:extLst>
              <a:ext uri="{FF2B5EF4-FFF2-40B4-BE49-F238E27FC236}">
                <a16:creationId xmlns="" xmlns:a16="http://schemas.microsoft.com/office/drawing/2014/main" id="{F7E723E5-812F-4DD1-8F51-534527414127}"/>
              </a:ext>
            </a:extLst>
          </p:cNvPr>
          <p:cNvSpPr/>
          <p:nvPr/>
        </p:nvSpPr>
        <p:spPr>
          <a:xfrm>
            <a:off x="130080" y="1615121"/>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3</a:t>
            </a:r>
            <a:endParaRPr lang="en-ID" sz="900" dirty="0">
              <a:solidFill>
                <a:schemeClr val="tx1"/>
              </a:solidFill>
            </a:endParaRPr>
          </a:p>
        </p:txBody>
      </p:sp>
      <p:graphicFrame>
        <p:nvGraphicFramePr>
          <p:cNvPr id="328" name="Table 1132">
            <a:extLst>
              <a:ext uri="{FF2B5EF4-FFF2-40B4-BE49-F238E27FC236}">
                <a16:creationId xmlns="" xmlns:a16="http://schemas.microsoft.com/office/drawing/2014/main" id="{217AEAF1-6C5F-4801-B174-E7ED6C708472}"/>
              </a:ext>
            </a:extLst>
          </p:cNvPr>
          <p:cNvGraphicFramePr>
            <a:graphicFrameLocks noGrp="1"/>
          </p:cNvGraphicFramePr>
          <p:nvPr>
            <p:extLst/>
          </p:nvPr>
        </p:nvGraphicFramePr>
        <p:xfrm>
          <a:off x="368617" y="2216046"/>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a:t>
                      </a:r>
                      <a:r>
                        <a:rPr lang="en-US" sz="800" dirty="0" err="1">
                          <a:latin typeface="+mn-lt"/>
                        </a:rPr>
                        <a:t>Dabi</a:t>
                      </a:r>
                      <a:r>
                        <a:rPr lang="en-US" sz="800" dirty="0">
                          <a:latin typeface="+mn-lt"/>
                        </a:rPr>
                        <a:t> Biofuels</a:t>
                      </a:r>
                      <a:endParaRPr lang="en-ID" sz="800" dirty="0">
                        <a:latin typeface="+mn-lt"/>
                      </a:endParaRPr>
                    </a:p>
                  </a:txBody>
                  <a:tcPr marL="0" marR="0" marT="0" marB="0" anchor="ctr">
                    <a:solidFill>
                      <a:schemeClr val="accent2">
                        <a:lumMod val="40000"/>
                        <a:lumOff val="6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413.793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31.770.370</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329" name="Oval 328">
            <a:extLst>
              <a:ext uri="{FF2B5EF4-FFF2-40B4-BE49-F238E27FC236}">
                <a16:creationId xmlns="" xmlns:a16="http://schemas.microsoft.com/office/drawing/2014/main" id="{5DECA0D9-1BA5-4016-A6F6-BDB82BE3F6EB}"/>
              </a:ext>
            </a:extLst>
          </p:cNvPr>
          <p:cNvSpPr/>
          <p:nvPr/>
        </p:nvSpPr>
        <p:spPr>
          <a:xfrm>
            <a:off x="126252" y="2267613"/>
            <a:ext cx="182118" cy="18211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4</a:t>
            </a:r>
            <a:endParaRPr lang="en-ID" sz="900" dirty="0">
              <a:solidFill>
                <a:schemeClr val="tx1"/>
              </a:solidFill>
            </a:endParaRPr>
          </a:p>
        </p:txBody>
      </p:sp>
      <p:graphicFrame>
        <p:nvGraphicFramePr>
          <p:cNvPr id="330" name="Table 1132">
            <a:extLst>
              <a:ext uri="{FF2B5EF4-FFF2-40B4-BE49-F238E27FC236}">
                <a16:creationId xmlns="" xmlns:a16="http://schemas.microsoft.com/office/drawing/2014/main" id="{0D7B5AF2-E9B2-449E-9EAD-ABE2242CE3D6}"/>
              </a:ext>
            </a:extLst>
          </p:cNvPr>
          <p:cNvGraphicFramePr>
            <a:graphicFrameLocks noGrp="1"/>
          </p:cNvGraphicFramePr>
          <p:nvPr>
            <p:extLst/>
          </p:nvPr>
        </p:nvGraphicFramePr>
        <p:xfrm>
          <a:off x="368617" y="2530753"/>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a:t>
                      </a:r>
                      <a:r>
                        <a:rPr lang="en-US" sz="800" dirty="0" err="1">
                          <a:latin typeface="+mn-lt"/>
                        </a:rPr>
                        <a:t>Intibenua</a:t>
                      </a:r>
                      <a:r>
                        <a:rPr lang="en-US" sz="800" dirty="0">
                          <a:latin typeface="+mn-lt"/>
                        </a:rPr>
                        <a:t> </a:t>
                      </a:r>
                      <a:r>
                        <a:rPr lang="en-US" sz="800" dirty="0" err="1">
                          <a:latin typeface="+mn-lt"/>
                        </a:rPr>
                        <a:t>Perkasatama</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442.529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55.555.556</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331" name="Oval 330">
            <a:extLst>
              <a:ext uri="{FF2B5EF4-FFF2-40B4-BE49-F238E27FC236}">
                <a16:creationId xmlns="" xmlns:a16="http://schemas.microsoft.com/office/drawing/2014/main" id="{01A92EC5-BF41-4330-9EE9-7899A8812225}"/>
              </a:ext>
            </a:extLst>
          </p:cNvPr>
          <p:cNvSpPr/>
          <p:nvPr/>
        </p:nvSpPr>
        <p:spPr>
          <a:xfrm>
            <a:off x="126252" y="2582320"/>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5</a:t>
            </a:r>
            <a:endParaRPr lang="en-ID" sz="900" dirty="0">
              <a:solidFill>
                <a:schemeClr val="tx1"/>
              </a:solidFill>
            </a:endParaRPr>
          </a:p>
        </p:txBody>
      </p:sp>
      <p:graphicFrame>
        <p:nvGraphicFramePr>
          <p:cNvPr id="333" name="Table 1132">
            <a:extLst>
              <a:ext uri="{FF2B5EF4-FFF2-40B4-BE49-F238E27FC236}">
                <a16:creationId xmlns="" xmlns:a16="http://schemas.microsoft.com/office/drawing/2014/main" id="{2EA283D6-7F3E-4F6D-B0F7-9A306015E978}"/>
              </a:ext>
            </a:extLst>
          </p:cNvPr>
          <p:cNvGraphicFramePr>
            <a:graphicFrameLocks noGrp="1"/>
          </p:cNvGraphicFramePr>
          <p:nvPr>
            <p:extLst/>
          </p:nvPr>
        </p:nvGraphicFramePr>
        <p:xfrm>
          <a:off x="368617" y="2851599"/>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a:t>
                      </a:r>
                      <a:r>
                        <a:rPr lang="en-US" sz="800" dirty="0" err="1">
                          <a:latin typeface="+mn-lt"/>
                        </a:rPr>
                        <a:t>Ciliandra</a:t>
                      </a:r>
                      <a:r>
                        <a:rPr lang="en-US" sz="800" dirty="0">
                          <a:latin typeface="+mn-lt"/>
                        </a:rPr>
                        <a:t> Perkasa</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287.356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46.581.449</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334" name="Oval 333">
            <a:extLst>
              <a:ext uri="{FF2B5EF4-FFF2-40B4-BE49-F238E27FC236}">
                <a16:creationId xmlns="" xmlns:a16="http://schemas.microsoft.com/office/drawing/2014/main" id="{708DEFE9-ABC0-40A6-AD63-E5907756C7DA}"/>
              </a:ext>
            </a:extLst>
          </p:cNvPr>
          <p:cNvSpPr/>
          <p:nvPr/>
        </p:nvSpPr>
        <p:spPr>
          <a:xfrm>
            <a:off x="126252" y="2903166"/>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6</a:t>
            </a:r>
            <a:endParaRPr lang="en-ID" sz="900" dirty="0">
              <a:solidFill>
                <a:schemeClr val="tx1"/>
              </a:solidFill>
            </a:endParaRPr>
          </a:p>
        </p:txBody>
      </p:sp>
      <p:graphicFrame>
        <p:nvGraphicFramePr>
          <p:cNvPr id="339" name="Table 1132">
            <a:extLst>
              <a:ext uri="{FF2B5EF4-FFF2-40B4-BE49-F238E27FC236}">
                <a16:creationId xmlns="" xmlns:a16="http://schemas.microsoft.com/office/drawing/2014/main" id="{50444C9E-02AA-4CCE-A650-11DD50E8EF8B}"/>
              </a:ext>
            </a:extLst>
          </p:cNvPr>
          <p:cNvGraphicFramePr>
            <a:graphicFrameLocks noGrp="1"/>
          </p:cNvGraphicFramePr>
          <p:nvPr>
            <p:extLst/>
          </p:nvPr>
        </p:nvGraphicFramePr>
        <p:xfrm>
          <a:off x="369172" y="3171602"/>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Pelita Agung </a:t>
                      </a:r>
                      <a:r>
                        <a:rPr lang="en-US" sz="800" dirty="0" err="1">
                          <a:latin typeface="+mn-lt"/>
                        </a:rPr>
                        <a:t>Agrindustri</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798.850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118.947.586</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340" name="Oval 339">
            <a:extLst>
              <a:ext uri="{FF2B5EF4-FFF2-40B4-BE49-F238E27FC236}">
                <a16:creationId xmlns="" xmlns:a16="http://schemas.microsoft.com/office/drawing/2014/main" id="{88D8A18C-26F2-484A-BE0D-BFD675C30C17}"/>
              </a:ext>
            </a:extLst>
          </p:cNvPr>
          <p:cNvSpPr/>
          <p:nvPr/>
        </p:nvSpPr>
        <p:spPr>
          <a:xfrm>
            <a:off x="126807" y="3223169"/>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7</a:t>
            </a:r>
            <a:endParaRPr lang="en-ID" sz="900" dirty="0">
              <a:solidFill>
                <a:schemeClr val="tx1"/>
              </a:solidFill>
            </a:endParaRPr>
          </a:p>
        </p:txBody>
      </p:sp>
      <p:graphicFrame>
        <p:nvGraphicFramePr>
          <p:cNvPr id="341" name="Table 1132">
            <a:extLst>
              <a:ext uri="{FF2B5EF4-FFF2-40B4-BE49-F238E27FC236}">
                <a16:creationId xmlns="" xmlns:a16="http://schemas.microsoft.com/office/drawing/2014/main" id="{C6496A8E-0E2D-4224-B895-BE2DCF111847}"/>
              </a:ext>
            </a:extLst>
          </p:cNvPr>
          <p:cNvGraphicFramePr>
            <a:graphicFrameLocks noGrp="1"/>
          </p:cNvGraphicFramePr>
          <p:nvPr>
            <p:extLst/>
          </p:nvPr>
        </p:nvGraphicFramePr>
        <p:xfrm>
          <a:off x="368617" y="3490823"/>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a:t>
                      </a:r>
                      <a:r>
                        <a:rPr lang="en-US" sz="800" dirty="0" err="1">
                          <a:latin typeface="+mn-lt"/>
                        </a:rPr>
                        <a:t>Cemerlang</a:t>
                      </a:r>
                      <a:r>
                        <a:rPr lang="en-US" sz="800" dirty="0">
                          <a:latin typeface="+mn-lt"/>
                        </a:rPr>
                        <a:t> </a:t>
                      </a:r>
                      <a:r>
                        <a:rPr lang="en-US" sz="800" dirty="0" err="1">
                          <a:latin typeface="+mn-lt"/>
                        </a:rPr>
                        <a:t>Energi</a:t>
                      </a:r>
                      <a:r>
                        <a:rPr lang="en-US" sz="800" dirty="0">
                          <a:latin typeface="+mn-lt"/>
                        </a:rPr>
                        <a:t> Perkasa</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689.655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22.933.333</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342" name="Oval 341">
            <a:extLst>
              <a:ext uri="{FF2B5EF4-FFF2-40B4-BE49-F238E27FC236}">
                <a16:creationId xmlns="" xmlns:a16="http://schemas.microsoft.com/office/drawing/2014/main" id="{05523D5B-69EB-4B78-B84D-D43B47FE81F2}"/>
              </a:ext>
            </a:extLst>
          </p:cNvPr>
          <p:cNvSpPr/>
          <p:nvPr/>
        </p:nvSpPr>
        <p:spPr>
          <a:xfrm>
            <a:off x="126252" y="3542390"/>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8</a:t>
            </a:r>
            <a:endParaRPr lang="en-ID" sz="900" dirty="0">
              <a:solidFill>
                <a:schemeClr val="tx1"/>
              </a:solidFill>
            </a:endParaRPr>
          </a:p>
        </p:txBody>
      </p:sp>
      <p:graphicFrame>
        <p:nvGraphicFramePr>
          <p:cNvPr id="343" name="Table 1132">
            <a:extLst>
              <a:ext uri="{FF2B5EF4-FFF2-40B4-BE49-F238E27FC236}">
                <a16:creationId xmlns="" xmlns:a16="http://schemas.microsoft.com/office/drawing/2014/main" id="{C4078D75-2D73-4A8B-8FBE-A8D2278CF77C}"/>
              </a:ext>
            </a:extLst>
          </p:cNvPr>
          <p:cNvGraphicFramePr>
            <a:graphicFrameLocks noGrp="1"/>
          </p:cNvGraphicFramePr>
          <p:nvPr>
            <p:extLst/>
          </p:nvPr>
        </p:nvGraphicFramePr>
        <p:xfrm>
          <a:off x="368617" y="3810629"/>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Wilmar </a:t>
                      </a:r>
                      <a:r>
                        <a:rPr lang="en-US" sz="800" dirty="0" err="1">
                          <a:latin typeface="+mn-lt"/>
                        </a:rPr>
                        <a:t>Bioenergi</a:t>
                      </a:r>
                      <a:r>
                        <a:rPr lang="en-US" sz="800" dirty="0">
                          <a:latin typeface="+mn-lt"/>
                        </a:rPr>
                        <a:t> Indonesia</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1.603.448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158.126.118</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344" name="Oval 343">
            <a:extLst>
              <a:ext uri="{FF2B5EF4-FFF2-40B4-BE49-F238E27FC236}">
                <a16:creationId xmlns="" xmlns:a16="http://schemas.microsoft.com/office/drawing/2014/main" id="{CF05116F-0EA9-4DE8-9781-706CDB965697}"/>
              </a:ext>
            </a:extLst>
          </p:cNvPr>
          <p:cNvSpPr/>
          <p:nvPr/>
        </p:nvSpPr>
        <p:spPr>
          <a:xfrm>
            <a:off x="126252" y="3862196"/>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9</a:t>
            </a:r>
            <a:endParaRPr lang="en-ID" sz="900" dirty="0">
              <a:solidFill>
                <a:schemeClr val="tx1"/>
              </a:solidFill>
            </a:endParaRPr>
          </a:p>
        </p:txBody>
      </p:sp>
      <p:graphicFrame>
        <p:nvGraphicFramePr>
          <p:cNvPr id="345" name="Table 1132">
            <a:extLst>
              <a:ext uri="{FF2B5EF4-FFF2-40B4-BE49-F238E27FC236}">
                <a16:creationId xmlns="" xmlns:a16="http://schemas.microsoft.com/office/drawing/2014/main" id="{420FF521-79C5-4A7B-9DB6-A9CD1249E20C}"/>
              </a:ext>
            </a:extLst>
          </p:cNvPr>
          <p:cNvGraphicFramePr>
            <a:graphicFrameLocks noGrp="1"/>
          </p:cNvGraphicFramePr>
          <p:nvPr>
            <p:extLst/>
          </p:nvPr>
        </p:nvGraphicFramePr>
        <p:xfrm>
          <a:off x="372404" y="4131139"/>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Bayas Biofuels</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862.069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85.000.000</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346" name="Oval 345">
            <a:extLst>
              <a:ext uri="{FF2B5EF4-FFF2-40B4-BE49-F238E27FC236}">
                <a16:creationId xmlns="" xmlns:a16="http://schemas.microsoft.com/office/drawing/2014/main" id="{093D4F0A-85DC-40A0-914D-7A6D15831A4F}"/>
              </a:ext>
            </a:extLst>
          </p:cNvPr>
          <p:cNvSpPr/>
          <p:nvPr/>
        </p:nvSpPr>
        <p:spPr>
          <a:xfrm>
            <a:off x="130039" y="4182706"/>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10</a:t>
            </a:r>
            <a:endParaRPr lang="en-ID" sz="900" dirty="0">
              <a:solidFill>
                <a:schemeClr val="tx1"/>
              </a:solidFill>
            </a:endParaRPr>
          </a:p>
        </p:txBody>
      </p:sp>
      <p:sp>
        <p:nvSpPr>
          <p:cNvPr id="348" name="Rectangle 347">
            <a:extLst>
              <a:ext uri="{FF2B5EF4-FFF2-40B4-BE49-F238E27FC236}">
                <a16:creationId xmlns="" xmlns:a16="http://schemas.microsoft.com/office/drawing/2014/main" id="{09114CC5-2BAD-406B-97B5-6B9E69687DB7}"/>
              </a:ext>
            </a:extLst>
          </p:cNvPr>
          <p:cNvSpPr/>
          <p:nvPr/>
        </p:nvSpPr>
        <p:spPr>
          <a:xfrm>
            <a:off x="88588" y="1955336"/>
            <a:ext cx="1725932" cy="20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a:solidFill>
                  <a:srgbClr val="002060"/>
                </a:solidFill>
              </a:rPr>
              <a:t>Riau</a:t>
            </a:r>
          </a:p>
        </p:txBody>
      </p:sp>
      <p:sp>
        <p:nvSpPr>
          <p:cNvPr id="349" name="Rectangle 348">
            <a:extLst>
              <a:ext uri="{FF2B5EF4-FFF2-40B4-BE49-F238E27FC236}">
                <a16:creationId xmlns="" xmlns:a16="http://schemas.microsoft.com/office/drawing/2014/main" id="{443CCACB-5C20-4E35-887C-E3E06B93A018}"/>
              </a:ext>
            </a:extLst>
          </p:cNvPr>
          <p:cNvSpPr/>
          <p:nvPr/>
        </p:nvSpPr>
        <p:spPr>
          <a:xfrm>
            <a:off x="87995" y="4742862"/>
            <a:ext cx="1918981" cy="372049"/>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Rectangle 349">
            <a:extLst>
              <a:ext uri="{FF2B5EF4-FFF2-40B4-BE49-F238E27FC236}">
                <a16:creationId xmlns="" xmlns:a16="http://schemas.microsoft.com/office/drawing/2014/main" id="{4284D180-BD91-4313-B4B1-FA21ED40A5B1}"/>
              </a:ext>
            </a:extLst>
          </p:cNvPr>
          <p:cNvSpPr/>
          <p:nvPr/>
        </p:nvSpPr>
        <p:spPr>
          <a:xfrm>
            <a:off x="86300" y="4526030"/>
            <a:ext cx="1725932" cy="20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err="1">
                <a:solidFill>
                  <a:srgbClr val="002060"/>
                </a:solidFill>
              </a:rPr>
              <a:t>Kepulauan</a:t>
            </a:r>
            <a:r>
              <a:rPr lang="en-US" sz="1400" b="1" dirty="0">
                <a:solidFill>
                  <a:srgbClr val="002060"/>
                </a:solidFill>
              </a:rPr>
              <a:t> Riau</a:t>
            </a:r>
          </a:p>
        </p:txBody>
      </p:sp>
      <p:graphicFrame>
        <p:nvGraphicFramePr>
          <p:cNvPr id="357" name="Table 1132">
            <a:extLst>
              <a:ext uri="{FF2B5EF4-FFF2-40B4-BE49-F238E27FC236}">
                <a16:creationId xmlns="" xmlns:a16="http://schemas.microsoft.com/office/drawing/2014/main" id="{BDBE98A2-9DE3-4C6B-AF84-686C469C8D02}"/>
              </a:ext>
            </a:extLst>
          </p:cNvPr>
          <p:cNvGraphicFramePr>
            <a:graphicFrameLocks noGrp="1"/>
          </p:cNvGraphicFramePr>
          <p:nvPr>
            <p:extLst/>
          </p:nvPr>
        </p:nvGraphicFramePr>
        <p:xfrm>
          <a:off x="373638" y="4779892"/>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a:t>
                      </a:r>
                      <a:r>
                        <a:rPr lang="en-US" sz="800" dirty="0" err="1">
                          <a:latin typeface="+mn-lt"/>
                        </a:rPr>
                        <a:t>Musim</a:t>
                      </a:r>
                      <a:r>
                        <a:rPr lang="en-US" sz="800" dirty="0">
                          <a:latin typeface="+mn-lt"/>
                        </a:rPr>
                        <a:t> Mas (</a:t>
                      </a:r>
                      <a:r>
                        <a:rPr lang="en-US" sz="800" dirty="0" err="1">
                          <a:latin typeface="+mn-lt"/>
                        </a:rPr>
                        <a:t>Batam</a:t>
                      </a:r>
                      <a:r>
                        <a:rPr lang="en-US" sz="800" dirty="0">
                          <a:latin typeface="+mn-lt"/>
                        </a:rPr>
                        <a:t>)</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896.552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172.364.673</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358" name="Oval 357">
            <a:extLst>
              <a:ext uri="{FF2B5EF4-FFF2-40B4-BE49-F238E27FC236}">
                <a16:creationId xmlns="" xmlns:a16="http://schemas.microsoft.com/office/drawing/2014/main" id="{451F34FD-8523-43CA-93C8-A7B755374BFD}"/>
              </a:ext>
            </a:extLst>
          </p:cNvPr>
          <p:cNvSpPr/>
          <p:nvPr/>
        </p:nvSpPr>
        <p:spPr>
          <a:xfrm>
            <a:off x="131273" y="4831459"/>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11</a:t>
            </a:r>
            <a:endParaRPr lang="en-ID" sz="900" dirty="0">
              <a:solidFill>
                <a:schemeClr val="tx1"/>
              </a:solidFill>
            </a:endParaRPr>
          </a:p>
        </p:txBody>
      </p:sp>
      <p:sp>
        <p:nvSpPr>
          <p:cNvPr id="361" name="Rectangle 360">
            <a:extLst>
              <a:ext uri="{FF2B5EF4-FFF2-40B4-BE49-F238E27FC236}">
                <a16:creationId xmlns="" xmlns:a16="http://schemas.microsoft.com/office/drawing/2014/main" id="{AC41E3D5-A3E6-4B13-B9CA-D13BE4FFFEE8}"/>
              </a:ext>
            </a:extLst>
          </p:cNvPr>
          <p:cNvSpPr/>
          <p:nvPr/>
        </p:nvSpPr>
        <p:spPr>
          <a:xfrm>
            <a:off x="90481" y="5426991"/>
            <a:ext cx="1918981" cy="725698"/>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8" name="Rectangle 447">
            <a:extLst>
              <a:ext uri="{FF2B5EF4-FFF2-40B4-BE49-F238E27FC236}">
                <a16:creationId xmlns="" xmlns:a16="http://schemas.microsoft.com/office/drawing/2014/main" id="{30DF34D5-8933-4127-84BF-BAD360F68040}"/>
              </a:ext>
            </a:extLst>
          </p:cNvPr>
          <p:cNvSpPr/>
          <p:nvPr/>
        </p:nvSpPr>
        <p:spPr>
          <a:xfrm>
            <a:off x="81597" y="5210193"/>
            <a:ext cx="1725932" cy="20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a:solidFill>
                  <a:srgbClr val="002060"/>
                </a:solidFill>
              </a:rPr>
              <a:t>Lampung</a:t>
            </a:r>
          </a:p>
        </p:txBody>
      </p:sp>
      <p:graphicFrame>
        <p:nvGraphicFramePr>
          <p:cNvPr id="451" name="Table 1132">
            <a:extLst>
              <a:ext uri="{FF2B5EF4-FFF2-40B4-BE49-F238E27FC236}">
                <a16:creationId xmlns="" xmlns:a16="http://schemas.microsoft.com/office/drawing/2014/main" id="{E877F0DB-480F-4C74-BA70-E64C44DCF738}"/>
              </a:ext>
            </a:extLst>
          </p:cNvPr>
          <p:cNvGraphicFramePr>
            <a:graphicFrameLocks noGrp="1"/>
          </p:cNvGraphicFramePr>
          <p:nvPr>
            <p:extLst/>
          </p:nvPr>
        </p:nvGraphicFramePr>
        <p:xfrm>
          <a:off x="376124" y="5474779"/>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LDC Indonesia</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482.759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78.518.519</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452" name="Oval 451">
            <a:extLst>
              <a:ext uri="{FF2B5EF4-FFF2-40B4-BE49-F238E27FC236}">
                <a16:creationId xmlns="" xmlns:a16="http://schemas.microsoft.com/office/drawing/2014/main" id="{815F3D60-7052-4D70-A0CB-CDA85F306000}"/>
              </a:ext>
            </a:extLst>
          </p:cNvPr>
          <p:cNvSpPr/>
          <p:nvPr/>
        </p:nvSpPr>
        <p:spPr>
          <a:xfrm>
            <a:off x="133759" y="5526346"/>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12</a:t>
            </a:r>
            <a:endParaRPr lang="en-ID" sz="900" dirty="0">
              <a:solidFill>
                <a:schemeClr val="tx1"/>
              </a:solidFill>
            </a:endParaRPr>
          </a:p>
        </p:txBody>
      </p:sp>
      <p:graphicFrame>
        <p:nvGraphicFramePr>
          <p:cNvPr id="453" name="Table 1132">
            <a:extLst>
              <a:ext uri="{FF2B5EF4-FFF2-40B4-BE49-F238E27FC236}">
                <a16:creationId xmlns="" xmlns:a16="http://schemas.microsoft.com/office/drawing/2014/main" id="{86CE67F9-F3D5-41E0-BE36-1B18F349C808}"/>
              </a:ext>
            </a:extLst>
          </p:cNvPr>
          <p:cNvGraphicFramePr>
            <a:graphicFrameLocks noGrp="1"/>
          </p:cNvGraphicFramePr>
          <p:nvPr>
            <p:extLst/>
          </p:nvPr>
        </p:nvGraphicFramePr>
        <p:xfrm>
          <a:off x="374338" y="5811637"/>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Tunas </a:t>
                      </a:r>
                      <a:r>
                        <a:rPr lang="en-US" sz="800" dirty="0" err="1">
                          <a:latin typeface="+mn-lt"/>
                        </a:rPr>
                        <a:t>Baru</a:t>
                      </a:r>
                      <a:r>
                        <a:rPr lang="en-US" sz="800" dirty="0">
                          <a:latin typeface="+mn-lt"/>
                        </a:rPr>
                        <a:t> Lampung </a:t>
                      </a:r>
                      <a:r>
                        <a:rPr lang="en-US" sz="800" dirty="0" err="1">
                          <a:latin typeface="+mn-lt"/>
                        </a:rPr>
                        <a:t>Tbk</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402.299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26.962.963</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454" name="Oval 453">
            <a:extLst>
              <a:ext uri="{FF2B5EF4-FFF2-40B4-BE49-F238E27FC236}">
                <a16:creationId xmlns="" xmlns:a16="http://schemas.microsoft.com/office/drawing/2014/main" id="{652DB7AB-6BD8-4860-92C5-E403524796EB}"/>
              </a:ext>
            </a:extLst>
          </p:cNvPr>
          <p:cNvSpPr/>
          <p:nvPr/>
        </p:nvSpPr>
        <p:spPr>
          <a:xfrm>
            <a:off x="131973" y="5863204"/>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13</a:t>
            </a:r>
            <a:endParaRPr lang="en-ID" sz="900" dirty="0">
              <a:solidFill>
                <a:schemeClr val="tx1"/>
              </a:solidFill>
            </a:endParaRPr>
          </a:p>
        </p:txBody>
      </p:sp>
      <p:sp>
        <p:nvSpPr>
          <p:cNvPr id="455" name="Rectangle 454">
            <a:extLst>
              <a:ext uri="{FF2B5EF4-FFF2-40B4-BE49-F238E27FC236}">
                <a16:creationId xmlns="" xmlns:a16="http://schemas.microsoft.com/office/drawing/2014/main" id="{783D284E-F602-4669-BA63-E13C4BBFA942}"/>
              </a:ext>
            </a:extLst>
          </p:cNvPr>
          <p:cNvSpPr/>
          <p:nvPr/>
        </p:nvSpPr>
        <p:spPr>
          <a:xfrm>
            <a:off x="2087870" y="4452905"/>
            <a:ext cx="1918981" cy="383512"/>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6" name="Rectangle 455">
            <a:extLst>
              <a:ext uri="{FF2B5EF4-FFF2-40B4-BE49-F238E27FC236}">
                <a16:creationId xmlns="" xmlns:a16="http://schemas.microsoft.com/office/drawing/2014/main" id="{58AB50F7-31FC-402E-A554-CF9B745EE269}"/>
              </a:ext>
            </a:extLst>
          </p:cNvPr>
          <p:cNvSpPr/>
          <p:nvPr/>
        </p:nvSpPr>
        <p:spPr>
          <a:xfrm>
            <a:off x="2087870" y="4236047"/>
            <a:ext cx="1725932" cy="20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a:solidFill>
                  <a:srgbClr val="002060"/>
                </a:solidFill>
              </a:rPr>
              <a:t>Banten</a:t>
            </a:r>
          </a:p>
        </p:txBody>
      </p:sp>
      <p:graphicFrame>
        <p:nvGraphicFramePr>
          <p:cNvPr id="457" name="Table 1132">
            <a:extLst>
              <a:ext uri="{FF2B5EF4-FFF2-40B4-BE49-F238E27FC236}">
                <a16:creationId xmlns="" xmlns:a16="http://schemas.microsoft.com/office/drawing/2014/main" id="{99E47C8F-74FE-4147-87B6-2D7CA6A6A3B5}"/>
              </a:ext>
            </a:extLst>
          </p:cNvPr>
          <p:cNvGraphicFramePr>
            <a:graphicFrameLocks noGrp="1"/>
          </p:cNvGraphicFramePr>
          <p:nvPr>
            <p:extLst/>
          </p:nvPr>
        </p:nvGraphicFramePr>
        <p:xfrm>
          <a:off x="2371727" y="4497118"/>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Alpha Global </a:t>
                      </a:r>
                      <a:r>
                        <a:rPr lang="en-US" sz="800" dirty="0" err="1">
                          <a:latin typeface="+mn-lt"/>
                        </a:rPr>
                        <a:t>Cynergy</a:t>
                      </a:r>
                      <a:endParaRPr lang="en-ID" sz="800" dirty="0">
                        <a:latin typeface="+mn-lt"/>
                      </a:endParaRPr>
                    </a:p>
                  </a:txBody>
                  <a:tcPr marL="0" marR="0" marT="0" marB="0" anchor="ctr">
                    <a:solidFill>
                      <a:schemeClr val="accent2">
                        <a:lumMod val="40000"/>
                        <a:lumOff val="6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12.000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3.000.000</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458" name="Oval 457">
            <a:extLst>
              <a:ext uri="{FF2B5EF4-FFF2-40B4-BE49-F238E27FC236}">
                <a16:creationId xmlns="" xmlns:a16="http://schemas.microsoft.com/office/drawing/2014/main" id="{821672A7-A8AE-4CDA-AB4E-D6E1EBAF01A0}"/>
              </a:ext>
            </a:extLst>
          </p:cNvPr>
          <p:cNvSpPr/>
          <p:nvPr/>
        </p:nvSpPr>
        <p:spPr>
          <a:xfrm>
            <a:off x="2129362" y="4548685"/>
            <a:ext cx="182118" cy="18211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14</a:t>
            </a:r>
            <a:endParaRPr lang="en-ID" sz="900" dirty="0">
              <a:solidFill>
                <a:schemeClr val="tx1"/>
              </a:solidFill>
            </a:endParaRPr>
          </a:p>
        </p:txBody>
      </p:sp>
      <p:sp>
        <p:nvSpPr>
          <p:cNvPr id="463" name="Rectangle 462">
            <a:extLst>
              <a:ext uri="{FF2B5EF4-FFF2-40B4-BE49-F238E27FC236}">
                <a16:creationId xmlns="" xmlns:a16="http://schemas.microsoft.com/office/drawing/2014/main" id="{77F9DD43-D671-42C5-B055-055E66CAF43C}"/>
              </a:ext>
            </a:extLst>
          </p:cNvPr>
          <p:cNvSpPr/>
          <p:nvPr/>
        </p:nvSpPr>
        <p:spPr>
          <a:xfrm>
            <a:off x="2087870" y="5089896"/>
            <a:ext cx="1918981" cy="106352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4" name="Rectangle 463">
            <a:extLst>
              <a:ext uri="{FF2B5EF4-FFF2-40B4-BE49-F238E27FC236}">
                <a16:creationId xmlns="" xmlns:a16="http://schemas.microsoft.com/office/drawing/2014/main" id="{B54DFEFF-0661-440C-9232-B0786F301EF5}"/>
              </a:ext>
            </a:extLst>
          </p:cNvPr>
          <p:cNvSpPr/>
          <p:nvPr/>
        </p:nvSpPr>
        <p:spPr>
          <a:xfrm>
            <a:off x="2087870" y="4873039"/>
            <a:ext cx="1725932" cy="20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err="1">
                <a:solidFill>
                  <a:srgbClr val="002060"/>
                </a:solidFill>
              </a:rPr>
              <a:t>Jawa</a:t>
            </a:r>
            <a:r>
              <a:rPr lang="en-US" sz="1400" b="1" dirty="0">
                <a:solidFill>
                  <a:srgbClr val="002060"/>
                </a:solidFill>
              </a:rPr>
              <a:t> Barat</a:t>
            </a:r>
          </a:p>
        </p:txBody>
      </p:sp>
      <p:graphicFrame>
        <p:nvGraphicFramePr>
          <p:cNvPr id="465" name="Table 1132">
            <a:extLst>
              <a:ext uri="{FF2B5EF4-FFF2-40B4-BE49-F238E27FC236}">
                <a16:creationId xmlns="" xmlns:a16="http://schemas.microsoft.com/office/drawing/2014/main" id="{3322F586-F4AE-48D5-97D3-45C3DD22C8A9}"/>
              </a:ext>
            </a:extLst>
          </p:cNvPr>
          <p:cNvGraphicFramePr>
            <a:graphicFrameLocks noGrp="1"/>
          </p:cNvGraphicFramePr>
          <p:nvPr>
            <p:extLst/>
          </p:nvPr>
        </p:nvGraphicFramePr>
        <p:xfrm>
          <a:off x="2371727" y="5134110"/>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a:t>
                      </a:r>
                      <a:r>
                        <a:rPr lang="en-US" sz="800" dirty="0" err="1">
                          <a:latin typeface="+mn-lt"/>
                        </a:rPr>
                        <a:t>Sinarmas</a:t>
                      </a:r>
                      <a:r>
                        <a:rPr lang="en-US" sz="800" dirty="0">
                          <a:latin typeface="+mn-lt"/>
                        </a:rPr>
                        <a:t> Bio Energy</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455.400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111.678.349</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466" name="Oval 465">
            <a:extLst>
              <a:ext uri="{FF2B5EF4-FFF2-40B4-BE49-F238E27FC236}">
                <a16:creationId xmlns="" xmlns:a16="http://schemas.microsoft.com/office/drawing/2014/main" id="{56DE6F56-2E1D-417A-873E-F30D78425745}"/>
              </a:ext>
            </a:extLst>
          </p:cNvPr>
          <p:cNvSpPr/>
          <p:nvPr/>
        </p:nvSpPr>
        <p:spPr>
          <a:xfrm>
            <a:off x="2129362" y="5185677"/>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15</a:t>
            </a:r>
            <a:endParaRPr lang="en-ID" sz="900" dirty="0">
              <a:solidFill>
                <a:schemeClr val="tx1"/>
              </a:solidFill>
            </a:endParaRPr>
          </a:p>
        </p:txBody>
      </p:sp>
      <p:graphicFrame>
        <p:nvGraphicFramePr>
          <p:cNvPr id="467" name="Table 1132">
            <a:extLst>
              <a:ext uri="{FF2B5EF4-FFF2-40B4-BE49-F238E27FC236}">
                <a16:creationId xmlns="" xmlns:a16="http://schemas.microsoft.com/office/drawing/2014/main" id="{ED5820CE-83F5-4284-AB9F-7D9D5732798F}"/>
              </a:ext>
            </a:extLst>
          </p:cNvPr>
          <p:cNvGraphicFramePr>
            <a:graphicFrameLocks noGrp="1"/>
          </p:cNvGraphicFramePr>
          <p:nvPr>
            <p:extLst/>
          </p:nvPr>
        </p:nvGraphicFramePr>
        <p:xfrm>
          <a:off x="2373513" y="5475511"/>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a:t>
                      </a:r>
                      <a:r>
                        <a:rPr lang="en-US" sz="800" dirty="0" err="1">
                          <a:latin typeface="+mn-lt"/>
                        </a:rPr>
                        <a:t>Sumiasih</a:t>
                      </a:r>
                      <a:endParaRPr lang="en-ID" sz="800" dirty="0">
                        <a:latin typeface="+mn-lt"/>
                      </a:endParaRPr>
                    </a:p>
                  </a:txBody>
                  <a:tcPr marL="0" marR="0" marT="0" marB="0" anchor="ctr">
                    <a:solidFill>
                      <a:schemeClr val="accent2">
                        <a:lumMod val="40000"/>
                        <a:lumOff val="6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114.943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26.666.667</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468" name="Oval 467">
            <a:extLst>
              <a:ext uri="{FF2B5EF4-FFF2-40B4-BE49-F238E27FC236}">
                <a16:creationId xmlns="" xmlns:a16="http://schemas.microsoft.com/office/drawing/2014/main" id="{4DD396FB-CF39-4A8E-966F-A5DDF4F9480C}"/>
              </a:ext>
            </a:extLst>
          </p:cNvPr>
          <p:cNvSpPr/>
          <p:nvPr/>
        </p:nvSpPr>
        <p:spPr>
          <a:xfrm>
            <a:off x="2131148" y="5527078"/>
            <a:ext cx="182118" cy="18211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16</a:t>
            </a:r>
            <a:endParaRPr lang="en-ID" sz="900" dirty="0">
              <a:solidFill>
                <a:schemeClr val="tx1"/>
              </a:solidFill>
            </a:endParaRPr>
          </a:p>
        </p:txBody>
      </p:sp>
      <p:graphicFrame>
        <p:nvGraphicFramePr>
          <p:cNvPr id="469" name="Table 1132">
            <a:extLst>
              <a:ext uri="{FF2B5EF4-FFF2-40B4-BE49-F238E27FC236}">
                <a16:creationId xmlns="" xmlns:a16="http://schemas.microsoft.com/office/drawing/2014/main" id="{43F3729E-4C4B-410D-8C35-D0820DB58845}"/>
              </a:ext>
            </a:extLst>
          </p:cNvPr>
          <p:cNvGraphicFramePr>
            <a:graphicFrameLocks noGrp="1"/>
          </p:cNvGraphicFramePr>
          <p:nvPr>
            <p:extLst/>
          </p:nvPr>
        </p:nvGraphicFramePr>
        <p:xfrm>
          <a:off x="2371727" y="5812369"/>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a:t>
                      </a:r>
                      <a:r>
                        <a:rPr lang="en-US" sz="800" dirty="0" err="1">
                          <a:latin typeface="+mn-lt"/>
                        </a:rPr>
                        <a:t>Darmex</a:t>
                      </a:r>
                      <a:r>
                        <a:rPr lang="en-US" sz="800" dirty="0">
                          <a:latin typeface="+mn-lt"/>
                        </a:rPr>
                        <a:t> Biofuels</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287.356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57.629.630</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470" name="Oval 469">
            <a:extLst>
              <a:ext uri="{FF2B5EF4-FFF2-40B4-BE49-F238E27FC236}">
                <a16:creationId xmlns="" xmlns:a16="http://schemas.microsoft.com/office/drawing/2014/main" id="{51DDCDF2-7038-47F1-87D5-8BCA2F4484D4}"/>
              </a:ext>
            </a:extLst>
          </p:cNvPr>
          <p:cNvSpPr/>
          <p:nvPr/>
        </p:nvSpPr>
        <p:spPr>
          <a:xfrm>
            <a:off x="2129362" y="5863936"/>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17</a:t>
            </a:r>
            <a:endParaRPr lang="en-ID" sz="900" dirty="0">
              <a:solidFill>
                <a:schemeClr val="tx1"/>
              </a:solidFill>
            </a:endParaRPr>
          </a:p>
        </p:txBody>
      </p:sp>
      <p:sp>
        <p:nvSpPr>
          <p:cNvPr id="472" name="Rectangle 471">
            <a:extLst>
              <a:ext uri="{FF2B5EF4-FFF2-40B4-BE49-F238E27FC236}">
                <a16:creationId xmlns="" xmlns:a16="http://schemas.microsoft.com/office/drawing/2014/main" id="{3BDB0F8A-A0E2-4E6B-9DEB-AFFFFDA28779}"/>
              </a:ext>
            </a:extLst>
          </p:cNvPr>
          <p:cNvSpPr/>
          <p:nvPr/>
        </p:nvSpPr>
        <p:spPr>
          <a:xfrm>
            <a:off x="4096538" y="4429687"/>
            <a:ext cx="1918981" cy="1719256"/>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Rectangle 472">
            <a:extLst>
              <a:ext uri="{FF2B5EF4-FFF2-40B4-BE49-F238E27FC236}">
                <a16:creationId xmlns="" xmlns:a16="http://schemas.microsoft.com/office/drawing/2014/main" id="{6AC8A66B-3461-4916-AA4A-4C8E8FF96D39}"/>
              </a:ext>
            </a:extLst>
          </p:cNvPr>
          <p:cNvSpPr/>
          <p:nvPr/>
        </p:nvSpPr>
        <p:spPr>
          <a:xfrm>
            <a:off x="4096538" y="4212830"/>
            <a:ext cx="1725932" cy="20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err="1">
                <a:solidFill>
                  <a:srgbClr val="002060"/>
                </a:solidFill>
              </a:rPr>
              <a:t>Jawa</a:t>
            </a:r>
            <a:r>
              <a:rPr lang="en-US" sz="1400" b="1" dirty="0">
                <a:solidFill>
                  <a:srgbClr val="002060"/>
                </a:solidFill>
              </a:rPr>
              <a:t> Timur</a:t>
            </a:r>
          </a:p>
        </p:txBody>
      </p:sp>
      <p:graphicFrame>
        <p:nvGraphicFramePr>
          <p:cNvPr id="474" name="Table 1132">
            <a:extLst>
              <a:ext uri="{FF2B5EF4-FFF2-40B4-BE49-F238E27FC236}">
                <a16:creationId xmlns="" xmlns:a16="http://schemas.microsoft.com/office/drawing/2014/main" id="{37041674-C44C-4B2C-AF2A-891265C382F7}"/>
              </a:ext>
            </a:extLst>
          </p:cNvPr>
          <p:cNvGraphicFramePr>
            <a:graphicFrameLocks noGrp="1"/>
          </p:cNvGraphicFramePr>
          <p:nvPr>
            <p:extLst/>
          </p:nvPr>
        </p:nvGraphicFramePr>
        <p:xfrm>
          <a:off x="4380395" y="4473901"/>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a:t>
                      </a:r>
                      <a:r>
                        <a:rPr lang="en-US" sz="800" dirty="0" err="1">
                          <a:latin typeface="+mn-lt"/>
                        </a:rPr>
                        <a:t>Anugerahinti</a:t>
                      </a:r>
                      <a:r>
                        <a:rPr lang="en-US" sz="800" dirty="0">
                          <a:latin typeface="+mn-lt"/>
                        </a:rPr>
                        <a:t> </a:t>
                      </a:r>
                      <a:r>
                        <a:rPr lang="en-US" sz="800" dirty="0" err="1">
                          <a:latin typeface="+mn-lt"/>
                        </a:rPr>
                        <a:t>Gemanusa</a:t>
                      </a:r>
                      <a:endParaRPr lang="en-ID" sz="800" dirty="0">
                        <a:latin typeface="+mn-lt"/>
                      </a:endParaRPr>
                    </a:p>
                  </a:txBody>
                  <a:tcPr marL="0" marR="0" marT="0" marB="0" anchor="ctr">
                    <a:solidFill>
                      <a:schemeClr val="accent2">
                        <a:lumMod val="40000"/>
                        <a:lumOff val="6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160.920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48.984.354</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475" name="Oval 474">
            <a:extLst>
              <a:ext uri="{FF2B5EF4-FFF2-40B4-BE49-F238E27FC236}">
                <a16:creationId xmlns="" xmlns:a16="http://schemas.microsoft.com/office/drawing/2014/main" id="{EFFA12B7-AFBE-4AE1-961B-3FF28A0660B2}"/>
              </a:ext>
            </a:extLst>
          </p:cNvPr>
          <p:cNvSpPr/>
          <p:nvPr/>
        </p:nvSpPr>
        <p:spPr>
          <a:xfrm>
            <a:off x="4138030" y="4525468"/>
            <a:ext cx="182118" cy="18211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18</a:t>
            </a:r>
            <a:endParaRPr lang="en-ID" sz="900" dirty="0">
              <a:solidFill>
                <a:schemeClr val="tx1"/>
              </a:solidFill>
            </a:endParaRPr>
          </a:p>
        </p:txBody>
      </p:sp>
      <p:graphicFrame>
        <p:nvGraphicFramePr>
          <p:cNvPr id="476" name="Table 1132">
            <a:extLst>
              <a:ext uri="{FF2B5EF4-FFF2-40B4-BE49-F238E27FC236}">
                <a16:creationId xmlns="" xmlns:a16="http://schemas.microsoft.com/office/drawing/2014/main" id="{E1A699FF-51B8-4C52-AD65-CE5E69C0079F}"/>
              </a:ext>
            </a:extLst>
          </p:cNvPr>
          <p:cNvGraphicFramePr>
            <a:graphicFrameLocks noGrp="1"/>
          </p:cNvGraphicFramePr>
          <p:nvPr>
            <p:extLst/>
          </p:nvPr>
        </p:nvGraphicFramePr>
        <p:xfrm>
          <a:off x="4382181" y="4815302"/>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a:t>
                      </a:r>
                      <a:r>
                        <a:rPr lang="en-US" sz="800" dirty="0" err="1">
                          <a:latin typeface="+mn-lt"/>
                        </a:rPr>
                        <a:t>Batara</a:t>
                      </a:r>
                      <a:r>
                        <a:rPr lang="en-US" sz="800" dirty="0">
                          <a:latin typeface="+mn-lt"/>
                        </a:rPr>
                        <a:t> </a:t>
                      </a:r>
                      <a:r>
                        <a:rPr lang="en-US" sz="800" dirty="0" err="1">
                          <a:latin typeface="+mn-lt"/>
                        </a:rPr>
                        <a:t>Elok</a:t>
                      </a:r>
                      <a:r>
                        <a:rPr lang="en-US" sz="800" dirty="0">
                          <a:latin typeface="+mn-lt"/>
                        </a:rPr>
                        <a:t> </a:t>
                      </a:r>
                      <a:r>
                        <a:rPr lang="en-US" sz="800" dirty="0" err="1">
                          <a:latin typeface="+mn-lt"/>
                        </a:rPr>
                        <a:t>Semesta</a:t>
                      </a:r>
                      <a:r>
                        <a:rPr lang="en-US" sz="800" dirty="0">
                          <a:latin typeface="+mn-lt"/>
                        </a:rPr>
                        <a:t> </a:t>
                      </a:r>
                      <a:r>
                        <a:rPr lang="en-US" sz="800" dirty="0" err="1">
                          <a:latin typeface="+mn-lt"/>
                        </a:rPr>
                        <a:t>Terpadu</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287.356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38.000.000</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477" name="Oval 476">
            <a:extLst>
              <a:ext uri="{FF2B5EF4-FFF2-40B4-BE49-F238E27FC236}">
                <a16:creationId xmlns="" xmlns:a16="http://schemas.microsoft.com/office/drawing/2014/main" id="{D7A861DE-CD00-4E0B-A9A4-24A72A730946}"/>
              </a:ext>
            </a:extLst>
          </p:cNvPr>
          <p:cNvSpPr/>
          <p:nvPr/>
        </p:nvSpPr>
        <p:spPr>
          <a:xfrm>
            <a:off x="4139816" y="4866869"/>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19</a:t>
            </a:r>
            <a:endParaRPr lang="en-ID" sz="900" dirty="0">
              <a:solidFill>
                <a:schemeClr val="tx1"/>
              </a:solidFill>
            </a:endParaRPr>
          </a:p>
        </p:txBody>
      </p:sp>
      <p:graphicFrame>
        <p:nvGraphicFramePr>
          <p:cNvPr id="478" name="Table 1132">
            <a:extLst>
              <a:ext uri="{FF2B5EF4-FFF2-40B4-BE49-F238E27FC236}">
                <a16:creationId xmlns="" xmlns:a16="http://schemas.microsoft.com/office/drawing/2014/main" id="{5F9A810D-3738-4439-BE83-25157FDA7BE1}"/>
              </a:ext>
            </a:extLst>
          </p:cNvPr>
          <p:cNvGraphicFramePr>
            <a:graphicFrameLocks noGrp="1"/>
          </p:cNvGraphicFramePr>
          <p:nvPr>
            <p:extLst/>
          </p:nvPr>
        </p:nvGraphicFramePr>
        <p:xfrm>
          <a:off x="4380395" y="5152160"/>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Wilmar </a:t>
                      </a:r>
                      <a:r>
                        <a:rPr lang="en-US" sz="800" dirty="0" err="1">
                          <a:latin typeface="+mn-lt"/>
                        </a:rPr>
                        <a:t>Nabati</a:t>
                      </a:r>
                      <a:r>
                        <a:rPr lang="en-US" sz="800" dirty="0">
                          <a:latin typeface="+mn-lt"/>
                        </a:rPr>
                        <a:t> Indonesia</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1.665.517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67.629.630</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479" name="Oval 478">
            <a:extLst>
              <a:ext uri="{FF2B5EF4-FFF2-40B4-BE49-F238E27FC236}">
                <a16:creationId xmlns="" xmlns:a16="http://schemas.microsoft.com/office/drawing/2014/main" id="{8AA4B4FA-EFE7-4FBE-AF75-1D8BA647C5F8}"/>
              </a:ext>
            </a:extLst>
          </p:cNvPr>
          <p:cNvSpPr/>
          <p:nvPr/>
        </p:nvSpPr>
        <p:spPr>
          <a:xfrm>
            <a:off x="4138030" y="5203727"/>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20</a:t>
            </a:r>
            <a:endParaRPr lang="en-ID" sz="900" dirty="0">
              <a:solidFill>
                <a:schemeClr val="tx1"/>
              </a:solidFill>
            </a:endParaRPr>
          </a:p>
        </p:txBody>
      </p:sp>
      <p:graphicFrame>
        <p:nvGraphicFramePr>
          <p:cNvPr id="480" name="Table 1132">
            <a:extLst>
              <a:ext uri="{FF2B5EF4-FFF2-40B4-BE49-F238E27FC236}">
                <a16:creationId xmlns="" xmlns:a16="http://schemas.microsoft.com/office/drawing/2014/main" id="{096D5ACF-4B59-4662-B4C1-96CB83A9B65D}"/>
              </a:ext>
            </a:extLst>
          </p:cNvPr>
          <p:cNvGraphicFramePr>
            <a:graphicFrameLocks noGrp="1"/>
          </p:cNvGraphicFramePr>
          <p:nvPr>
            <p:extLst/>
          </p:nvPr>
        </p:nvGraphicFramePr>
        <p:xfrm>
          <a:off x="4380395" y="5482372"/>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a:t>
                      </a:r>
                      <a:r>
                        <a:rPr lang="en-US" sz="800" dirty="0" err="1">
                          <a:latin typeface="+mn-lt"/>
                        </a:rPr>
                        <a:t>Energi</a:t>
                      </a:r>
                      <a:r>
                        <a:rPr lang="en-US" sz="800" dirty="0">
                          <a:latin typeface="+mn-lt"/>
                        </a:rPr>
                        <a:t> Baharu Lestari</a:t>
                      </a:r>
                      <a:endParaRPr lang="en-ID" sz="800" dirty="0">
                        <a:latin typeface="+mn-lt"/>
                      </a:endParaRPr>
                    </a:p>
                  </a:txBody>
                  <a:tcPr marL="0" marR="0" marT="0" marB="0" anchor="ctr">
                    <a:solidFill>
                      <a:schemeClr val="accent2">
                        <a:lumMod val="40000"/>
                        <a:lumOff val="6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114.943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6.370.370</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481" name="Oval 480">
            <a:extLst>
              <a:ext uri="{FF2B5EF4-FFF2-40B4-BE49-F238E27FC236}">
                <a16:creationId xmlns="" xmlns:a16="http://schemas.microsoft.com/office/drawing/2014/main" id="{9D3B936F-0A5B-45E5-AB6C-3860E9431E87}"/>
              </a:ext>
            </a:extLst>
          </p:cNvPr>
          <p:cNvSpPr/>
          <p:nvPr/>
        </p:nvSpPr>
        <p:spPr>
          <a:xfrm>
            <a:off x="4138030" y="5533939"/>
            <a:ext cx="182118" cy="18211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21</a:t>
            </a:r>
            <a:endParaRPr lang="en-ID" sz="900" dirty="0">
              <a:solidFill>
                <a:schemeClr val="tx1"/>
              </a:solidFill>
            </a:endParaRPr>
          </a:p>
        </p:txBody>
      </p:sp>
      <p:graphicFrame>
        <p:nvGraphicFramePr>
          <p:cNvPr id="482" name="Table 1132">
            <a:extLst>
              <a:ext uri="{FF2B5EF4-FFF2-40B4-BE49-F238E27FC236}">
                <a16:creationId xmlns="" xmlns:a16="http://schemas.microsoft.com/office/drawing/2014/main" id="{E70DF958-9439-4BD7-A765-224B998DADD8}"/>
              </a:ext>
            </a:extLst>
          </p:cNvPr>
          <p:cNvGraphicFramePr>
            <a:graphicFrameLocks noGrp="1"/>
          </p:cNvGraphicFramePr>
          <p:nvPr>
            <p:extLst/>
          </p:nvPr>
        </p:nvGraphicFramePr>
        <p:xfrm>
          <a:off x="4380395" y="5810672"/>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a:t>
                      </a:r>
                      <a:r>
                        <a:rPr lang="en-US" sz="800" dirty="0" err="1">
                          <a:latin typeface="+mn-lt"/>
                        </a:rPr>
                        <a:t>Eterindo</a:t>
                      </a:r>
                      <a:r>
                        <a:rPr lang="en-US" sz="800" dirty="0">
                          <a:latin typeface="+mn-lt"/>
                        </a:rPr>
                        <a:t> Nusa </a:t>
                      </a:r>
                      <a:r>
                        <a:rPr lang="en-US" sz="800" dirty="0" err="1">
                          <a:latin typeface="+mn-lt"/>
                        </a:rPr>
                        <a:t>Graha</a:t>
                      </a:r>
                      <a:endParaRPr lang="en-ID" sz="800" dirty="0">
                        <a:latin typeface="+mn-lt"/>
                      </a:endParaRPr>
                    </a:p>
                  </a:txBody>
                  <a:tcPr marL="0" marR="0" marT="0" marB="0" anchor="ctr">
                    <a:solidFill>
                      <a:schemeClr val="accent2">
                        <a:lumMod val="40000"/>
                        <a:lumOff val="6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45.977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80.548.055</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483" name="Oval 482">
            <a:extLst>
              <a:ext uri="{FF2B5EF4-FFF2-40B4-BE49-F238E27FC236}">
                <a16:creationId xmlns="" xmlns:a16="http://schemas.microsoft.com/office/drawing/2014/main" id="{5D02670F-271A-4DC0-B84D-D218E4269720}"/>
              </a:ext>
            </a:extLst>
          </p:cNvPr>
          <p:cNvSpPr/>
          <p:nvPr/>
        </p:nvSpPr>
        <p:spPr>
          <a:xfrm>
            <a:off x="4138030" y="5862239"/>
            <a:ext cx="182118" cy="18211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22</a:t>
            </a:r>
            <a:endParaRPr lang="en-ID" sz="900" dirty="0">
              <a:solidFill>
                <a:schemeClr val="tx1"/>
              </a:solidFill>
            </a:endParaRPr>
          </a:p>
        </p:txBody>
      </p:sp>
      <p:sp>
        <p:nvSpPr>
          <p:cNvPr id="486" name="Rectangle 485">
            <a:extLst>
              <a:ext uri="{FF2B5EF4-FFF2-40B4-BE49-F238E27FC236}">
                <a16:creationId xmlns="" xmlns:a16="http://schemas.microsoft.com/office/drawing/2014/main" id="{928B6CE1-3DD2-491B-A86A-E7C7A2E8C7C1}"/>
              </a:ext>
            </a:extLst>
          </p:cNvPr>
          <p:cNvSpPr/>
          <p:nvPr/>
        </p:nvSpPr>
        <p:spPr>
          <a:xfrm>
            <a:off x="6089080" y="4538921"/>
            <a:ext cx="1918981" cy="383512"/>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Rectangle 486">
            <a:extLst>
              <a:ext uri="{FF2B5EF4-FFF2-40B4-BE49-F238E27FC236}">
                <a16:creationId xmlns="" xmlns:a16="http://schemas.microsoft.com/office/drawing/2014/main" id="{1616E117-5CB5-4381-A46D-8FA1FB7ED3B7}"/>
              </a:ext>
            </a:extLst>
          </p:cNvPr>
          <p:cNvSpPr/>
          <p:nvPr/>
        </p:nvSpPr>
        <p:spPr>
          <a:xfrm>
            <a:off x="6089080" y="4322063"/>
            <a:ext cx="1725932" cy="20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a:solidFill>
                  <a:srgbClr val="002060"/>
                </a:solidFill>
              </a:rPr>
              <a:t>Bali</a:t>
            </a:r>
          </a:p>
        </p:txBody>
      </p:sp>
      <p:graphicFrame>
        <p:nvGraphicFramePr>
          <p:cNvPr id="488" name="Table 1132">
            <a:extLst>
              <a:ext uri="{FF2B5EF4-FFF2-40B4-BE49-F238E27FC236}">
                <a16:creationId xmlns="" xmlns:a16="http://schemas.microsoft.com/office/drawing/2014/main" id="{00ADA2D7-8EA0-46F2-9EA8-85D1F2DBEC9B}"/>
              </a:ext>
            </a:extLst>
          </p:cNvPr>
          <p:cNvGraphicFramePr>
            <a:graphicFrameLocks noGrp="1"/>
          </p:cNvGraphicFramePr>
          <p:nvPr>
            <p:extLst/>
          </p:nvPr>
        </p:nvGraphicFramePr>
        <p:xfrm>
          <a:off x="6372937" y="4583134"/>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Bali Hijau Biodiesel</a:t>
                      </a:r>
                      <a:endParaRPr lang="en-ID" sz="800" dirty="0">
                        <a:latin typeface="+mn-lt"/>
                      </a:endParaRPr>
                    </a:p>
                  </a:txBody>
                  <a:tcPr marL="0" marR="0" marT="0" marB="0" anchor="ctr">
                    <a:solidFill>
                      <a:schemeClr val="accent2">
                        <a:lumMod val="40000"/>
                        <a:lumOff val="6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360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222.222</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489" name="Oval 488">
            <a:extLst>
              <a:ext uri="{FF2B5EF4-FFF2-40B4-BE49-F238E27FC236}">
                <a16:creationId xmlns="" xmlns:a16="http://schemas.microsoft.com/office/drawing/2014/main" id="{56BC9CC8-62FD-4BF5-96BD-BDBBAC9C278B}"/>
              </a:ext>
            </a:extLst>
          </p:cNvPr>
          <p:cNvSpPr/>
          <p:nvPr/>
        </p:nvSpPr>
        <p:spPr>
          <a:xfrm>
            <a:off x="6130572" y="4634701"/>
            <a:ext cx="182118" cy="18211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23</a:t>
            </a:r>
            <a:endParaRPr lang="en-ID" sz="900" dirty="0">
              <a:solidFill>
                <a:schemeClr val="tx1"/>
              </a:solidFill>
            </a:endParaRPr>
          </a:p>
        </p:txBody>
      </p:sp>
      <p:sp>
        <p:nvSpPr>
          <p:cNvPr id="490" name="Rectangle 489">
            <a:extLst>
              <a:ext uri="{FF2B5EF4-FFF2-40B4-BE49-F238E27FC236}">
                <a16:creationId xmlns="" xmlns:a16="http://schemas.microsoft.com/office/drawing/2014/main" id="{C7BFEE8E-C2FC-4B07-9A45-5904CAD6BF44}"/>
              </a:ext>
            </a:extLst>
          </p:cNvPr>
          <p:cNvSpPr/>
          <p:nvPr/>
        </p:nvSpPr>
        <p:spPr>
          <a:xfrm>
            <a:off x="6089080" y="5160081"/>
            <a:ext cx="1918981" cy="383512"/>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Rectangle 490">
            <a:extLst>
              <a:ext uri="{FF2B5EF4-FFF2-40B4-BE49-F238E27FC236}">
                <a16:creationId xmlns="" xmlns:a16="http://schemas.microsoft.com/office/drawing/2014/main" id="{4EC6C325-3211-4977-9CD8-54A2EF65AE5F}"/>
              </a:ext>
            </a:extLst>
          </p:cNvPr>
          <p:cNvSpPr/>
          <p:nvPr/>
        </p:nvSpPr>
        <p:spPr>
          <a:xfrm>
            <a:off x="6089080" y="4943223"/>
            <a:ext cx="1725932" cy="20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a:solidFill>
                  <a:srgbClr val="002060"/>
                </a:solidFill>
              </a:rPr>
              <a:t>Kalimantan Selatan</a:t>
            </a:r>
          </a:p>
        </p:txBody>
      </p:sp>
      <p:graphicFrame>
        <p:nvGraphicFramePr>
          <p:cNvPr id="492" name="Table 1132">
            <a:extLst>
              <a:ext uri="{FF2B5EF4-FFF2-40B4-BE49-F238E27FC236}">
                <a16:creationId xmlns="" xmlns:a16="http://schemas.microsoft.com/office/drawing/2014/main" id="{B6549A12-35F1-4ADD-8A39-26515F82DC27}"/>
              </a:ext>
            </a:extLst>
          </p:cNvPr>
          <p:cNvGraphicFramePr>
            <a:graphicFrameLocks noGrp="1"/>
          </p:cNvGraphicFramePr>
          <p:nvPr>
            <p:extLst/>
          </p:nvPr>
        </p:nvGraphicFramePr>
        <p:xfrm>
          <a:off x="6372937" y="5204294"/>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SMART </a:t>
                      </a:r>
                      <a:r>
                        <a:rPr lang="en-US" sz="800" dirty="0" err="1">
                          <a:latin typeface="+mn-lt"/>
                        </a:rPr>
                        <a:t>Tbk</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440.517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59.677.951</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493" name="Oval 492">
            <a:extLst>
              <a:ext uri="{FF2B5EF4-FFF2-40B4-BE49-F238E27FC236}">
                <a16:creationId xmlns="" xmlns:a16="http://schemas.microsoft.com/office/drawing/2014/main" id="{F5C719E9-1E76-444B-BC83-EC4C2DB9B211}"/>
              </a:ext>
            </a:extLst>
          </p:cNvPr>
          <p:cNvSpPr/>
          <p:nvPr/>
        </p:nvSpPr>
        <p:spPr>
          <a:xfrm>
            <a:off x="6130572" y="5255861"/>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24</a:t>
            </a:r>
            <a:endParaRPr lang="en-ID" sz="900" dirty="0">
              <a:solidFill>
                <a:schemeClr val="tx1"/>
              </a:solidFill>
            </a:endParaRPr>
          </a:p>
        </p:txBody>
      </p:sp>
      <p:sp>
        <p:nvSpPr>
          <p:cNvPr id="500" name="Rectangle 499">
            <a:extLst>
              <a:ext uri="{FF2B5EF4-FFF2-40B4-BE49-F238E27FC236}">
                <a16:creationId xmlns="" xmlns:a16="http://schemas.microsoft.com/office/drawing/2014/main" id="{05D12F6D-B90C-4325-8FA7-1E75C8CC0AE7}"/>
              </a:ext>
            </a:extLst>
          </p:cNvPr>
          <p:cNvSpPr/>
          <p:nvPr/>
        </p:nvSpPr>
        <p:spPr>
          <a:xfrm>
            <a:off x="6091070" y="5764021"/>
            <a:ext cx="1918981" cy="383512"/>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Rectangle 501">
            <a:extLst>
              <a:ext uri="{FF2B5EF4-FFF2-40B4-BE49-F238E27FC236}">
                <a16:creationId xmlns="" xmlns:a16="http://schemas.microsoft.com/office/drawing/2014/main" id="{A70336AB-DBA7-4CF0-8A0D-5656410C6CFB}"/>
              </a:ext>
            </a:extLst>
          </p:cNvPr>
          <p:cNvSpPr/>
          <p:nvPr/>
        </p:nvSpPr>
        <p:spPr>
          <a:xfrm>
            <a:off x="6091070" y="5547163"/>
            <a:ext cx="1725932" cy="20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a:solidFill>
                  <a:srgbClr val="002060"/>
                </a:solidFill>
              </a:rPr>
              <a:t>Kalimantan Timur</a:t>
            </a:r>
          </a:p>
        </p:txBody>
      </p:sp>
      <p:graphicFrame>
        <p:nvGraphicFramePr>
          <p:cNvPr id="504" name="Table 1132">
            <a:extLst>
              <a:ext uri="{FF2B5EF4-FFF2-40B4-BE49-F238E27FC236}">
                <a16:creationId xmlns="" xmlns:a16="http://schemas.microsoft.com/office/drawing/2014/main" id="{467AEEBD-8320-4DE8-A87F-58FDCDBE3F48}"/>
              </a:ext>
            </a:extLst>
          </p:cNvPr>
          <p:cNvGraphicFramePr>
            <a:graphicFrameLocks noGrp="1"/>
          </p:cNvGraphicFramePr>
          <p:nvPr>
            <p:extLst/>
          </p:nvPr>
        </p:nvGraphicFramePr>
        <p:xfrm>
          <a:off x="6374927" y="5808234"/>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a:t>
                      </a:r>
                      <a:r>
                        <a:rPr lang="en-US" sz="800" dirty="0" err="1">
                          <a:latin typeface="+mn-lt"/>
                        </a:rPr>
                        <a:t>Kutai</a:t>
                      </a:r>
                      <a:r>
                        <a:rPr lang="en-US" sz="800" dirty="0">
                          <a:latin typeface="+mn-lt"/>
                        </a:rPr>
                        <a:t> Refinery Nusantara</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419.540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32.310.000</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506" name="Oval 505">
            <a:extLst>
              <a:ext uri="{FF2B5EF4-FFF2-40B4-BE49-F238E27FC236}">
                <a16:creationId xmlns="" xmlns:a16="http://schemas.microsoft.com/office/drawing/2014/main" id="{4B2C7ECB-EF35-4543-B62D-16C706C70BD7}"/>
              </a:ext>
            </a:extLst>
          </p:cNvPr>
          <p:cNvSpPr/>
          <p:nvPr/>
        </p:nvSpPr>
        <p:spPr>
          <a:xfrm>
            <a:off x="6132562" y="5859801"/>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25</a:t>
            </a:r>
            <a:endParaRPr lang="en-ID" sz="900" dirty="0">
              <a:solidFill>
                <a:schemeClr val="tx1"/>
              </a:solidFill>
            </a:endParaRPr>
          </a:p>
        </p:txBody>
      </p:sp>
      <p:sp>
        <p:nvSpPr>
          <p:cNvPr id="508" name="Rectangle 507">
            <a:extLst>
              <a:ext uri="{FF2B5EF4-FFF2-40B4-BE49-F238E27FC236}">
                <a16:creationId xmlns="" xmlns:a16="http://schemas.microsoft.com/office/drawing/2014/main" id="{0C924C39-8EF0-4280-991C-652B9BD66A5C}"/>
              </a:ext>
            </a:extLst>
          </p:cNvPr>
          <p:cNvSpPr/>
          <p:nvPr/>
        </p:nvSpPr>
        <p:spPr>
          <a:xfrm>
            <a:off x="8119698" y="5162690"/>
            <a:ext cx="1918981" cy="383512"/>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0" name="Rectangle 509">
            <a:extLst>
              <a:ext uri="{FF2B5EF4-FFF2-40B4-BE49-F238E27FC236}">
                <a16:creationId xmlns="" xmlns:a16="http://schemas.microsoft.com/office/drawing/2014/main" id="{F2F2A1DE-A168-4F8A-960E-58BE6A380061}"/>
              </a:ext>
            </a:extLst>
          </p:cNvPr>
          <p:cNvSpPr/>
          <p:nvPr/>
        </p:nvSpPr>
        <p:spPr>
          <a:xfrm>
            <a:off x="8119698" y="4945832"/>
            <a:ext cx="1725932" cy="20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a:solidFill>
                  <a:srgbClr val="002060"/>
                </a:solidFill>
              </a:rPr>
              <a:t>Kalimantan Tengah</a:t>
            </a:r>
          </a:p>
        </p:txBody>
      </p:sp>
      <p:graphicFrame>
        <p:nvGraphicFramePr>
          <p:cNvPr id="512" name="Table 1132">
            <a:extLst>
              <a:ext uri="{FF2B5EF4-FFF2-40B4-BE49-F238E27FC236}">
                <a16:creationId xmlns="" xmlns:a16="http://schemas.microsoft.com/office/drawing/2014/main" id="{F5A13B26-BB92-4A23-A858-B0F456C6CC1C}"/>
              </a:ext>
            </a:extLst>
          </p:cNvPr>
          <p:cNvGraphicFramePr>
            <a:graphicFrameLocks noGrp="1"/>
          </p:cNvGraphicFramePr>
          <p:nvPr>
            <p:extLst/>
          </p:nvPr>
        </p:nvGraphicFramePr>
        <p:xfrm>
          <a:off x="8403555" y="5206903"/>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a:t>
                      </a:r>
                      <a:r>
                        <a:rPr lang="en-US" sz="800" dirty="0" err="1">
                          <a:latin typeface="+mn-lt"/>
                        </a:rPr>
                        <a:t>Sukajadi</a:t>
                      </a:r>
                      <a:r>
                        <a:rPr lang="en-US" sz="800" dirty="0">
                          <a:latin typeface="+mn-lt"/>
                        </a:rPr>
                        <a:t> </a:t>
                      </a:r>
                      <a:r>
                        <a:rPr lang="en-US" sz="800" dirty="0" err="1">
                          <a:latin typeface="+mn-lt"/>
                        </a:rPr>
                        <a:t>Sawit</a:t>
                      </a:r>
                      <a:r>
                        <a:rPr lang="en-US" sz="800" dirty="0">
                          <a:latin typeface="+mn-lt"/>
                        </a:rPr>
                        <a:t> </a:t>
                      </a:r>
                      <a:r>
                        <a:rPr lang="en-US" sz="800" dirty="0" err="1">
                          <a:latin typeface="+mn-lt"/>
                        </a:rPr>
                        <a:t>Mekar</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402.299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52.222.222</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514" name="Oval 513">
            <a:extLst>
              <a:ext uri="{FF2B5EF4-FFF2-40B4-BE49-F238E27FC236}">
                <a16:creationId xmlns="" xmlns:a16="http://schemas.microsoft.com/office/drawing/2014/main" id="{1BD7F0E1-DA1E-43F9-A508-F264A7E0EC63}"/>
              </a:ext>
            </a:extLst>
          </p:cNvPr>
          <p:cNvSpPr/>
          <p:nvPr/>
        </p:nvSpPr>
        <p:spPr>
          <a:xfrm>
            <a:off x="8161190" y="5258470"/>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26</a:t>
            </a:r>
            <a:endParaRPr lang="en-ID" sz="900" dirty="0">
              <a:solidFill>
                <a:schemeClr val="tx1"/>
              </a:solidFill>
            </a:endParaRPr>
          </a:p>
        </p:txBody>
      </p:sp>
      <p:sp>
        <p:nvSpPr>
          <p:cNvPr id="516" name="Rectangle 515">
            <a:extLst>
              <a:ext uri="{FF2B5EF4-FFF2-40B4-BE49-F238E27FC236}">
                <a16:creationId xmlns="" xmlns:a16="http://schemas.microsoft.com/office/drawing/2014/main" id="{0EC376BD-6F72-4E45-9BFC-1B5D0B1F332E}"/>
              </a:ext>
            </a:extLst>
          </p:cNvPr>
          <p:cNvSpPr/>
          <p:nvPr/>
        </p:nvSpPr>
        <p:spPr>
          <a:xfrm>
            <a:off x="8121688" y="5766630"/>
            <a:ext cx="1918981" cy="383512"/>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8" name="Rectangle 517">
            <a:extLst>
              <a:ext uri="{FF2B5EF4-FFF2-40B4-BE49-F238E27FC236}">
                <a16:creationId xmlns="" xmlns:a16="http://schemas.microsoft.com/office/drawing/2014/main" id="{ECCE0C23-83CE-412A-A5B6-19C08150A0A0}"/>
              </a:ext>
            </a:extLst>
          </p:cNvPr>
          <p:cNvSpPr/>
          <p:nvPr/>
        </p:nvSpPr>
        <p:spPr>
          <a:xfrm>
            <a:off x="8121688" y="5549772"/>
            <a:ext cx="1725932" cy="20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a:solidFill>
                  <a:srgbClr val="002060"/>
                </a:solidFill>
              </a:rPr>
              <a:t>Sulawesi Utara</a:t>
            </a:r>
          </a:p>
        </p:txBody>
      </p:sp>
      <p:graphicFrame>
        <p:nvGraphicFramePr>
          <p:cNvPr id="519" name="Table 1132">
            <a:extLst>
              <a:ext uri="{FF2B5EF4-FFF2-40B4-BE49-F238E27FC236}">
                <a16:creationId xmlns="" xmlns:a16="http://schemas.microsoft.com/office/drawing/2014/main" id="{F9B8318A-C6D9-430A-9A7D-8C3A96D698FE}"/>
              </a:ext>
            </a:extLst>
          </p:cNvPr>
          <p:cNvGraphicFramePr>
            <a:graphicFrameLocks noGrp="1"/>
          </p:cNvGraphicFramePr>
          <p:nvPr>
            <p:extLst/>
          </p:nvPr>
        </p:nvGraphicFramePr>
        <p:xfrm>
          <a:off x="8405545" y="5810843"/>
          <a:ext cx="1584000" cy="288000"/>
        </p:xfrm>
        <a:graphic>
          <a:graphicData uri="http://schemas.openxmlformats.org/drawingml/2006/table">
            <a:tbl>
              <a:tblPr firstRow="1" bandRow="1"/>
              <a:tblGrid>
                <a:gridCol w="792000">
                  <a:extLst>
                    <a:ext uri="{9D8B030D-6E8A-4147-A177-3AD203B41FA5}">
                      <a16:colId xmlns="" xmlns:a16="http://schemas.microsoft.com/office/drawing/2014/main" val="1634423920"/>
                    </a:ext>
                  </a:extLst>
                </a:gridCol>
                <a:gridCol w="792000">
                  <a:extLst>
                    <a:ext uri="{9D8B030D-6E8A-4147-A177-3AD203B41FA5}">
                      <a16:colId xmlns="" xmlns:a16="http://schemas.microsoft.com/office/drawing/2014/main" val="2359664177"/>
                    </a:ext>
                  </a:extLst>
                </a:gridCol>
              </a:tblGrid>
              <a:tr h="144000">
                <a:tc gridSpan="2">
                  <a:txBody>
                    <a:bodyPr/>
                    <a:lstStyle/>
                    <a:p>
                      <a:pPr algn="ctr"/>
                      <a:r>
                        <a:rPr lang="en-US" sz="800" dirty="0">
                          <a:latin typeface="+mn-lt"/>
                        </a:rPr>
                        <a:t>PT Multi </a:t>
                      </a:r>
                      <a:r>
                        <a:rPr lang="en-US" sz="800" dirty="0" err="1">
                          <a:latin typeface="+mn-lt"/>
                        </a:rPr>
                        <a:t>Nabati</a:t>
                      </a:r>
                      <a:r>
                        <a:rPr lang="en-US" sz="800" dirty="0">
                          <a:latin typeface="+mn-lt"/>
                        </a:rPr>
                        <a:t> Sulawesi</a:t>
                      </a:r>
                      <a:endParaRPr lang="en-ID" sz="800" dirty="0">
                        <a:latin typeface="+mn-lt"/>
                      </a:endParaRPr>
                    </a:p>
                  </a:txBody>
                  <a:tcPr marL="0" marR="0" marT="0" marB="0" anchor="ctr">
                    <a:solidFill>
                      <a:schemeClr val="accent6">
                        <a:lumMod val="20000"/>
                        <a:lumOff val="80000"/>
                      </a:schemeClr>
                    </a:solidFill>
                  </a:tcPr>
                </a:tc>
                <a:tc hMerge="1">
                  <a:txBody>
                    <a:bodyPr/>
                    <a:lstStyle/>
                    <a:p>
                      <a:endParaRPr lang="en-ID" dirty="0"/>
                    </a:p>
                  </a:txBody>
                  <a:tcPr/>
                </a:tc>
                <a:extLst>
                  <a:ext uri="{0D108BD9-81ED-4DB2-BD59-A6C34878D82A}">
                    <a16:rowId xmlns="" xmlns:a16="http://schemas.microsoft.com/office/drawing/2014/main" val="1980063680"/>
                  </a:ext>
                </a:extLst>
              </a:tr>
              <a:tr h="144000">
                <a:tc>
                  <a:txBody>
                    <a:bodyPr/>
                    <a:lstStyle/>
                    <a:p>
                      <a:pPr algn="ctr"/>
                      <a:r>
                        <a:rPr lang="en-US" sz="800" dirty="0">
                          <a:latin typeface="+mn-lt"/>
                        </a:rPr>
                        <a:t>475.862 </a:t>
                      </a:r>
                      <a:r>
                        <a:rPr lang="en-US" sz="800" dirty="0" err="1">
                          <a:latin typeface="+mn-lt"/>
                        </a:rPr>
                        <a:t>kL</a:t>
                      </a:r>
                      <a:endParaRPr lang="en-ID" sz="800" dirty="0">
                        <a:latin typeface="+mn-lt"/>
                      </a:endParaRPr>
                    </a:p>
                  </a:txBody>
                  <a:tcPr marL="0" marR="0" marT="0" marB="0" anchor="ctr">
                    <a:solidFill>
                      <a:schemeClr val="bg2">
                        <a:lumMod val="90000"/>
                      </a:schemeClr>
                    </a:solidFill>
                  </a:tcPr>
                </a:tc>
                <a:tc>
                  <a:txBody>
                    <a:bodyPr/>
                    <a:lstStyle/>
                    <a:p>
                      <a:pPr algn="ctr"/>
                      <a:r>
                        <a:rPr lang="en-US" sz="800" dirty="0">
                          <a:latin typeface="+mn-lt"/>
                        </a:rPr>
                        <a:t>USD 32.620.407</a:t>
                      </a:r>
                      <a:endParaRPr lang="en-ID" sz="800" dirty="0">
                        <a:latin typeface="+mn-lt"/>
                      </a:endParaRPr>
                    </a:p>
                  </a:txBody>
                  <a:tcPr marL="0" marR="0" marT="0" marB="0" anchor="ctr">
                    <a:solidFill>
                      <a:schemeClr val="bg2">
                        <a:lumMod val="90000"/>
                      </a:schemeClr>
                    </a:solidFill>
                  </a:tcPr>
                </a:tc>
                <a:extLst>
                  <a:ext uri="{0D108BD9-81ED-4DB2-BD59-A6C34878D82A}">
                    <a16:rowId xmlns="" xmlns:a16="http://schemas.microsoft.com/office/drawing/2014/main" val="1383244609"/>
                  </a:ext>
                </a:extLst>
              </a:tr>
            </a:tbl>
          </a:graphicData>
        </a:graphic>
      </p:graphicFrame>
      <p:sp>
        <p:nvSpPr>
          <p:cNvPr id="521" name="Oval 520">
            <a:extLst>
              <a:ext uri="{FF2B5EF4-FFF2-40B4-BE49-F238E27FC236}">
                <a16:creationId xmlns="" xmlns:a16="http://schemas.microsoft.com/office/drawing/2014/main" id="{2078313D-6420-42A7-A129-78A0AAD50381}"/>
              </a:ext>
            </a:extLst>
          </p:cNvPr>
          <p:cNvSpPr/>
          <p:nvPr/>
        </p:nvSpPr>
        <p:spPr>
          <a:xfrm>
            <a:off x="8163180" y="5862410"/>
            <a:ext cx="182118" cy="182118"/>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27</a:t>
            </a:r>
            <a:endParaRPr lang="en-ID" sz="900" dirty="0">
              <a:solidFill>
                <a:schemeClr val="tx1"/>
              </a:solidFill>
            </a:endParaRPr>
          </a:p>
        </p:txBody>
      </p:sp>
      <p:pic>
        <p:nvPicPr>
          <p:cNvPr id="525" name="Picture 524">
            <a:extLst>
              <a:ext uri="{FF2B5EF4-FFF2-40B4-BE49-F238E27FC236}">
                <a16:creationId xmlns="" xmlns:a16="http://schemas.microsoft.com/office/drawing/2014/main" id="{B53984D6-1A4A-4AA8-8409-0C0FD3D91AF1}"/>
              </a:ext>
            </a:extLst>
          </p:cNvPr>
          <p:cNvPicPr>
            <a:picLocks noChangeAspect="1"/>
          </p:cNvPicPr>
          <p:nvPr/>
        </p:nvPicPr>
        <p:blipFill>
          <a:blip r:embed="rId3"/>
          <a:stretch>
            <a:fillRect/>
          </a:stretch>
        </p:blipFill>
        <p:spPr>
          <a:xfrm>
            <a:off x="1948030" y="768963"/>
            <a:ext cx="10305172" cy="3876707"/>
          </a:xfrm>
          <a:prstGeom prst="rect">
            <a:avLst/>
          </a:prstGeom>
        </p:spPr>
      </p:pic>
      <p:graphicFrame>
        <p:nvGraphicFramePr>
          <p:cNvPr id="527" name="Table 528">
            <a:extLst>
              <a:ext uri="{FF2B5EF4-FFF2-40B4-BE49-F238E27FC236}">
                <a16:creationId xmlns="" xmlns:a16="http://schemas.microsoft.com/office/drawing/2014/main" id="{E094228B-CF78-40ED-97BE-D160A4F526C2}"/>
              </a:ext>
            </a:extLst>
          </p:cNvPr>
          <p:cNvGraphicFramePr>
            <a:graphicFrameLocks noGrp="1"/>
          </p:cNvGraphicFramePr>
          <p:nvPr>
            <p:extLst/>
          </p:nvPr>
        </p:nvGraphicFramePr>
        <p:xfrm>
          <a:off x="8381668" y="3217096"/>
          <a:ext cx="3672000" cy="1645920"/>
        </p:xfrm>
        <a:graphic>
          <a:graphicData uri="http://schemas.openxmlformats.org/drawingml/2006/table">
            <a:tbl>
              <a:tblPr firstRow="1" bandRow="1"/>
              <a:tblGrid>
                <a:gridCol w="1224000">
                  <a:extLst>
                    <a:ext uri="{9D8B030D-6E8A-4147-A177-3AD203B41FA5}">
                      <a16:colId xmlns="" xmlns:a16="http://schemas.microsoft.com/office/drawing/2014/main" val="1947136722"/>
                    </a:ext>
                  </a:extLst>
                </a:gridCol>
                <a:gridCol w="1224000">
                  <a:extLst>
                    <a:ext uri="{9D8B030D-6E8A-4147-A177-3AD203B41FA5}">
                      <a16:colId xmlns="" xmlns:a16="http://schemas.microsoft.com/office/drawing/2014/main" val="347322818"/>
                    </a:ext>
                  </a:extLst>
                </a:gridCol>
                <a:gridCol w="1224000">
                  <a:extLst>
                    <a:ext uri="{9D8B030D-6E8A-4147-A177-3AD203B41FA5}">
                      <a16:colId xmlns="" xmlns:a16="http://schemas.microsoft.com/office/drawing/2014/main" val="2014894640"/>
                    </a:ext>
                  </a:extLst>
                </a:gridCol>
              </a:tblGrid>
              <a:tr h="252000">
                <a:tc>
                  <a:txBody>
                    <a:bodyPr/>
                    <a:lstStyle/>
                    <a:p>
                      <a:pPr algn="ctr"/>
                      <a:r>
                        <a:rPr lang="en-US" sz="1200" b="1" dirty="0">
                          <a:latin typeface="+mn-lt"/>
                        </a:rPr>
                        <a:t>Wilayah</a:t>
                      </a:r>
                      <a:endParaRPr lang="en-ID" sz="1200" b="1" dirty="0">
                        <a:latin typeface="+mn-lt"/>
                      </a:endParaRPr>
                    </a:p>
                  </a:txBody>
                  <a:tcPr>
                    <a:solidFill>
                      <a:schemeClr val="accent5">
                        <a:lumMod val="40000"/>
                        <a:lumOff val="60000"/>
                      </a:schemeClr>
                    </a:solidFill>
                  </a:tcPr>
                </a:tc>
                <a:tc>
                  <a:txBody>
                    <a:bodyPr/>
                    <a:lstStyle/>
                    <a:p>
                      <a:pPr algn="ctr"/>
                      <a:r>
                        <a:rPr lang="en-US" sz="1200" b="1" dirty="0" err="1">
                          <a:latin typeface="+mn-lt"/>
                        </a:rPr>
                        <a:t>Kapasitas</a:t>
                      </a:r>
                      <a:r>
                        <a:rPr lang="en-US" sz="1200" b="1" dirty="0">
                          <a:latin typeface="+mn-lt"/>
                        </a:rPr>
                        <a:t> (</a:t>
                      </a:r>
                      <a:r>
                        <a:rPr lang="en-US" sz="1200" b="1" dirty="0" err="1">
                          <a:latin typeface="+mn-lt"/>
                        </a:rPr>
                        <a:t>kL</a:t>
                      </a:r>
                      <a:r>
                        <a:rPr lang="en-US" sz="1200" b="1" dirty="0">
                          <a:latin typeface="+mn-lt"/>
                        </a:rPr>
                        <a:t>)</a:t>
                      </a:r>
                      <a:endParaRPr lang="en-ID" sz="1200" b="1" dirty="0">
                        <a:latin typeface="+mn-lt"/>
                      </a:endParaRPr>
                    </a:p>
                  </a:txBody>
                  <a:tcPr>
                    <a:solidFill>
                      <a:schemeClr val="accent5">
                        <a:lumMod val="40000"/>
                        <a:lumOff val="60000"/>
                      </a:schemeClr>
                    </a:solidFill>
                  </a:tcPr>
                </a:tc>
                <a:tc>
                  <a:txBody>
                    <a:bodyPr/>
                    <a:lstStyle/>
                    <a:p>
                      <a:pPr algn="ctr"/>
                      <a:r>
                        <a:rPr lang="en-US" sz="1200" b="1" dirty="0" err="1">
                          <a:latin typeface="+mn-lt"/>
                        </a:rPr>
                        <a:t>Investasi</a:t>
                      </a:r>
                      <a:r>
                        <a:rPr lang="en-US" sz="1200" b="1" dirty="0">
                          <a:latin typeface="+mn-lt"/>
                        </a:rPr>
                        <a:t> (USD)</a:t>
                      </a:r>
                      <a:endParaRPr lang="en-ID" sz="1200" b="1" dirty="0">
                        <a:latin typeface="+mn-lt"/>
                      </a:endParaRPr>
                    </a:p>
                  </a:txBody>
                  <a:tcPr>
                    <a:solidFill>
                      <a:schemeClr val="accent5">
                        <a:lumMod val="40000"/>
                        <a:lumOff val="60000"/>
                      </a:schemeClr>
                    </a:solidFill>
                  </a:tcPr>
                </a:tc>
                <a:extLst>
                  <a:ext uri="{0D108BD9-81ED-4DB2-BD59-A6C34878D82A}">
                    <a16:rowId xmlns="" xmlns:a16="http://schemas.microsoft.com/office/drawing/2014/main" val="1227805750"/>
                  </a:ext>
                </a:extLst>
              </a:tr>
              <a:tr h="252000">
                <a:tc>
                  <a:txBody>
                    <a:bodyPr/>
                    <a:lstStyle/>
                    <a:p>
                      <a:r>
                        <a:rPr lang="en-US" sz="1200" dirty="0">
                          <a:latin typeface="+mn-lt"/>
                        </a:rPr>
                        <a:t>Sumatera</a:t>
                      </a:r>
                      <a:endParaRPr lang="en-ID" sz="1200" dirty="0">
                        <a:latin typeface="+mn-lt"/>
                      </a:endParaRPr>
                    </a:p>
                  </a:txBody>
                  <a:tcPr>
                    <a:solidFill>
                      <a:schemeClr val="accent3">
                        <a:lumMod val="40000"/>
                        <a:lumOff val="60000"/>
                      </a:schemeClr>
                    </a:solidFill>
                  </a:tcPr>
                </a:tc>
                <a:tc>
                  <a:txBody>
                    <a:bodyPr/>
                    <a:lstStyle/>
                    <a:p>
                      <a:pPr algn="r"/>
                      <a:r>
                        <a:rPr lang="en-US" sz="1200" dirty="0">
                          <a:latin typeface="+mn-lt"/>
                        </a:rPr>
                        <a:t>7.791.322</a:t>
                      </a:r>
                      <a:endParaRPr lang="en-ID" sz="1200" dirty="0">
                        <a:latin typeface="+mn-lt"/>
                      </a:endParaRPr>
                    </a:p>
                  </a:txBody>
                  <a:tcPr>
                    <a:solidFill>
                      <a:schemeClr val="accent3">
                        <a:lumMod val="40000"/>
                        <a:lumOff val="60000"/>
                      </a:schemeClr>
                    </a:solidFill>
                  </a:tcPr>
                </a:tc>
                <a:tc>
                  <a:txBody>
                    <a:bodyPr/>
                    <a:lstStyle/>
                    <a:p>
                      <a:pPr algn="r"/>
                      <a:r>
                        <a:rPr lang="en-US" sz="1200" dirty="0">
                          <a:latin typeface="+mn-lt"/>
                        </a:rPr>
                        <a:t>893.775.894</a:t>
                      </a:r>
                      <a:endParaRPr lang="en-ID" sz="1200" dirty="0">
                        <a:latin typeface="+mn-lt"/>
                      </a:endParaRPr>
                    </a:p>
                  </a:txBody>
                  <a:tcPr>
                    <a:solidFill>
                      <a:schemeClr val="accent3">
                        <a:lumMod val="40000"/>
                        <a:lumOff val="60000"/>
                      </a:schemeClr>
                    </a:solidFill>
                  </a:tcPr>
                </a:tc>
                <a:extLst>
                  <a:ext uri="{0D108BD9-81ED-4DB2-BD59-A6C34878D82A}">
                    <a16:rowId xmlns="" xmlns:a16="http://schemas.microsoft.com/office/drawing/2014/main" val="743881294"/>
                  </a:ext>
                </a:extLst>
              </a:tr>
              <a:tr h="252000">
                <a:tc>
                  <a:txBody>
                    <a:bodyPr/>
                    <a:lstStyle/>
                    <a:p>
                      <a:r>
                        <a:rPr lang="en-US" sz="1200" dirty="0" err="1">
                          <a:latin typeface="+mn-lt"/>
                        </a:rPr>
                        <a:t>Jawa</a:t>
                      </a:r>
                      <a:endParaRPr lang="en-ID" sz="1200" dirty="0">
                        <a:latin typeface="+mn-lt"/>
                      </a:endParaRPr>
                    </a:p>
                  </a:txBody>
                  <a:tcPr>
                    <a:solidFill>
                      <a:schemeClr val="accent3">
                        <a:lumMod val="40000"/>
                        <a:lumOff val="60000"/>
                      </a:schemeClr>
                    </a:solidFill>
                  </a:tcPr>
                </a:tc>
                <a:tc>
                  <a:txBody>
                    <a:bodyPr/>
                    <a:lstStyle/>
                    <a:p>
                      <a:pPr algn="r"/>
                      <a:r>
                        <a:rPr lang="en-US" sz="1200" dirty="0">
                          <a:latin typeface="+mn-lt"/>
                        </a:rPr>
                        <a:t>3.144.771</a:t>
                      </a:r>
                      <a:endParaRPr lang="en-ID" sz="1200" dirty="0">
                        <a:latin typeface="+mn-lt"/>
                      </a:endParaRPr>
                    </a:p>
                  </a:txBody>
                  <a:tcPr>
                    <a:solidFill>
                      <a:schemeClr val="accent3">
                        <a:lumMod val="40000"/>
                        <a:lumOff val="60000"/>
                      </a:schemeClr>
                    </a:solidFill>
                  </a:tcPr>
                </a:tc>
                <a:tc>
                  <a:txBody>
                    <a:bodyPr/>
                    <a:lstStyle/>
                    <a:p>
                      <a:pPr algn="r"/>
                      <a:r>
                        <a:rPr lang="en-US" sz="1200" dirty="0">
                          <a:latin typeface="+mn-lt"/>
                        </a:rPr>
                        <a:t>440.958.834</a:t>
                      </a:r>
                      <a:endParaRPr lang="en-ID" sz="1200" dirty="0">
                        <a:latin typeface="+mn-lt"/>
                      </a:endParaRPr>
                    </a:p>
                  </a:txBody>
                  <a:tcPr>
                    <a:solidFill>
                      <a:schemeClr val="accent3">
                        <a:lumMod val="40000"/>
                        <a:lumOff val="60000"/>
                      </a:schemeClr>
                    </a:solidFill>
                  </a:tcPr>
                </a:tc>
                <a:extLst>
                  <a:ext uri="{0D108BD9-81ED-4DB2-BD59-A6C34878D82A}">
                    <a16:rowId xmlns="" xmlns:a16="http://schemas.microsoft.com/office/drawing/2014/main" val="2381536717"/>
                  </a:ext>
                </a:extLst>
              </a:tr>
              <a:tr h="252000">
                <a:tc>
                  <a:txBody>
                    <a:bodyPr/>
                    <a:lstStyle/>
                    <a:p>
                      <a:r>
                        <a:rPr lang="en-US" sz="1200" dirty="0">
                          <a:latin typeface="+mn-lt"/>
                        </a:rPr>
                        <a:t>Kalimantan</a:t>
                      </a:r>
                      <a:endParaRPr lang="en-ID" sz="1200" dirty="0">
                        <a:latin typeface="+mn-lt"/>
                      </a:endParaRPr>
                    </a:p>
                  </a:txBody>
                  <a:tcPr>
                    <a:solidFill>
                      <a:schemeClr val="accent3">
                        <a:lumMod val="40000"/>
                        <a:lumOff val="60000"/>
                      </a:schemeClr>
                    </a:solidFill>
                  </a:tcPr>
                </a:tc>
                <a:tc>
                  <a:txBody>
                    <a:bodyPr/>
                    <a:lstStyle/>
                    <a:p>
                      <a:pPr algn="r"/>
                      <a:r>
                        <a:rPr lang="en-US" sz="1200" dirty="0">
                          <a:latin typeface="+mn-lt"/>
                        </a:rPr>
                        <a:t>1.262.356</a:t>
                      </a:r>
                      <a:endParaRPr lang="en-ID" sz="1200" dirty="0">
                        <a:latin typeface="+mn-lt"/>
                      </a:endParaRPr>
                    </a:p>
                  </a:txBody>
                  <a:tcPr>
                    <a:solidFill>
                      <a:schemeClr val="accent3">
                        <a:lumMod val="40000"/>
                        <a:lumOff val="60000"/>
                      </a:schemeClr>
                    </a:solidFill>
                  </a:tcPr>
                </a:tc>
                <a:tc>
                  <a:txBody>
                    <a:bodyPr/>
                    <a:lstStyle/>
                    <a:p>
                      <a:pPr algn="r"/>
                      <a:r>
                        <a:rPr lang="en-US" sz="1200" dirty="0">
                          <a:latin typeface="+mn-lt"/>
                        </a:rPr>
                        <a:t>144.210.173</a:t>
                      </a:r>
                      <a:endParaRPr lang="en-ID" sz="1200" dirty="0">
                        <a:latin typeface="+mn-lt"/>
                      </a:endParaRPr>
                    </a:p>
                  </a:txBody>
                  <a:tcPr>
                    <a:solidFill>
                      <a:schemeClr val="accent3">
                        <a:lumMod val="40000"/>
                        <a:lumOff val="60000"/>
                      </a:schemeClr>
                    </a:solidFill>
                  </a:tcPr>
                </a:tc>
                <a:extLst>
                  <a:ext uri="{0D108BD9-81ED-4DB2-BD59-A6C34878D82A}">
                    <a16:rowId xmlns="" xmlns:a16="http://schemas.microsoft.com/office/drawing/2014/main" val="808787997"/>
                  </a:ext>
                </a:extLst>
              </a:tr>
              <a:tr h="252000">
                <a:tc>
                  <a:txBody>
                    <a:bodyPr/>
                    <a:lstStyle/>
                    <a:p>
                      <a:r>
                        <a:rPr lang="en-US" sz="1200" dirty="0">
                          <a:latin typeface="+mn-lt"/>
                        </a:rPr>
                        <a:t>Sulawesi</a:t>
                      </a:r>
                      <a:endParaRPr lang="en-ID" sz="1200" dirty="0">
                        <a:latin typeface="+mn-lt"/>
                      </a:endParaRPr>
                    </a:p>
                  </a:txBody>
                  <a:tcPr>
                    <a:solidFill>
                      <a:schemeClr val="accent3">
                        <a:lumMod val="40000"/>
                        <a:lumOff val="60000"/>
                      </a:schemeClr>
                    </a:solidFill>
                  </a:tcPr>
                </a:tc>
                <a:tc>
                  <a:txBody>
                    <a:bodyPr/>
                    <a:lstStyle/>
                    <a:p>
                      <a:pPr algn="r"/>
                      <a:r>
                        <a:rPr lang="en-US" sz="1200" dirty="0">
                          <a:latin typeface="+mn-lt"/>
                        </a:rPr>
                        <a:t>475.862</a:t>
                      </a:r>
                      <a:endParaRPr lang="en-ID" sz="1200" dirty="0">
                        <a:latin typeface="+mn-lt"/>
                      </a:endParaRPr>
                    </a:p>
                  </a:txBody>
                  <a:tcPr>
                    <a:solidFill>
                      <a:schemeClr val="accent3">
                        <a:lumMod val="40000"/>
                        <a:lumOff val="60000"/>
                      </a:schemeClr>
                    </a:solidFill>
                  </a:tcPr>
                </a:tc>
                <a:tc>
                  <a:txBody>
                    <a:bodyPr/>
                    <a:lstStyle/>
                    <a:p>
                      <a:pPr algn="r"/>
                      <a:r>
                        <a:rPr lang="en-US" sz="1200" dirty="0">
                          <a:latin typeface="+mn-lt"/>
                        </a:rPr>
                        <a:t>32.620.407</a:t>
                      </a:r>
                      <a:endParaRPr lang="en-ID" sz="1200" dirty="0">
                        <a:latin typeface="+mn-lt"/>
                      </a:endParaRPr>
                    </a:p>
                  </a:txBody>
                  <a:tcPr>
                    <a:solidFill>
                      <a:schemeClr val="accent3">
                        <a:lumMod val="40000"/>
                        <a:lumOff val="60000"/>
                      </a:schemeClr>
                    </a:solidFill>
                  </a:tcPr>
                </a:tc>
                <a:extLst>
                  <a:ext uri="{0D108BD9-81ED-4DB2-BD59-A6C34878D82A}">
                    <a16:rowId xmlns="" xmlns:a16="http://schemas.microsoft.com/office/drawing/2014/main" val="1074123623"/>
                  </a:ext>
                </a:extLst>
              </a:tr>
              <a:tr h="252000">
                <a:tc>
                  <a:txBody>
                    <a:bodyPr/>
                    <a:lstStyle/>
                    <a:p>
                      <a:r>
                        <a:rPr lang="en-US" sz="1200" b="1" dirty="0">
                          <a:latin typeface="+mn-lt"/>
                        </a:rPr>
                        <a:t>Total</a:t>
                      </a:r>
                      <a:endParaRPr lang="en-ID" sz="1200" b="1" dirty="0">
                        <a:latin typeface="+mn-lt"/>
                      </a:endParaRPr>
                    </a:p>
                  </a:txBody>
                  <a:tcPr>
                    <a:solidFill>
                      <a:srgbClr val="FFC000"/>
                    </a:solidFill>
                  </a:tcPr>
                </a:tc>
                <a:tc>
                  <a:txBody>
                    <a:bodyPr/>
                    <a:lstStyle/>
                    <a:p>
                      <a:pPr algn="r"/>
                      <a:r>
                        <a:rPr lang="en-US" sz="1200" b="1" dirty="0">
                          <a:latin typeface="+mn-lt"/>
                        </a:rPr>
                        <a:t>12.674.312</a:t>
                      </a:r>
                      <a:endParaRPr lang="en-ID" sz="1200" b="1" dirty="0">
                        <a:latin typeface="+mn-lt"/>
                      </a:endParaRPr>
                    </a:p>
                  </a:txBody>
                  <a:tcPr>
                    <a:solidFill>
                      <a:srgbClr val="FFC000"/>
                    </a:solidFill>
                  </a:tcPr>
                </a:tc>
                <a:tc>
                  <a:txBody>
                    <a:bodyPr/>
                    <a:lstStyle/>
                    <a:p>
                      <a:pPr algn="r"/>
                      <a:r>
                        <a:rPr lang="en-US" sz="1200" b="1" dirty="0">
                          <a:latin typeface="+mn-lt"/>
                        </a:rPr>
                        <a:t>1.511.565.308</a:t>
                      </a:r>
                      <a:endParaRPr lang="en-ID" sz="1200" b="1" dirty="0">
                        <a:latin typeface="+mn-lt"/>
                      </a:endParaRPr>
                    </a:p>
                  </a:txBody>
                  <a:tcPr>
                    <a:solidFill>
                      <a:srgbClr val="FFC000"/>
                    </a:solidFill>
                  </a:tcPr>
                </a:tc>
                <a:extLst>
                  <a:ext uri="{0D108BD9-81ED-4DB2-BD59-A6C34878D82A}">
                    <a16:rowId xmlns="" xmlns:a16="http://schemas.microsoft.com/office/drawing/2014/main" val="1180607961"/>
                  </a:ext>
                </a:extLst>
              </a:tr>
            </a:tbl>
          </a:graphicData>
        </a:graphic>
      </p:graphicFrame>
      <p:sp>
        <p:nvSpPr>
          <p:cNvPr id="531" name="Oval 530">
            <a:extLst>
              <a:ext uri="{FF2B5EF4-FFF2-40B4-BE49-F238E27FC236}">
                <a16:creationId xmlns="" xmlns:a16="http://schemas.microsoft.com/office/drawing/2014/main" id="{EDCACE39-DFEB-4223-8F1A-C1C0CF468AC1}"/>
              </a:ext>
            </a:extLst>
          </p:cNvPr>
          <p:cNvSpPr/>
          <p:nvPr/>
        </p:nvSpPr>
        <p:spPr>
          <a:xfrm>
            <a:off x="2753449" y="1327195"/>
            <a:ext cx="182118" cy="18211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a:t>
            </a:r>
            <a:endParaRPr lang="en-ID" sz="900" dirty="0">
              <a:solidFill>
                <a:schemeClr val="tx1"/>
              </a:solidFill>
            </a:endParaRPr>
          </a:p>
        </p:txBody>
      </p:sp>
      <p:sp>
        <p:nvSpPr>
          <p:cNvPr id="539" name="Oval 538">
            <a:extLst>
              <a:ext uri="{FF2B5EF4-FFF2-40B4-BE49-F238E27FC236}">
                <a16:creationId xmlns="" xmlns:a16="http://schemas.microsoft.com/office/drawing/2014/main" id="{CA03E000-118B-4712-B82F-008151FFC4EE}"/>
              </a:ext>
            </a:extLst>
          </p:cNvPr>
          <p:cNvSpPr/>
          <p:nvPr/>
        </p:nvSpPr>
        <p:spPr>
          <a:xfrm>
            <a:off x="2873950" y="1511494"/>
            <a:ext cx="182118" cy="18211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a:t>
            </a:r>
            <a:endParaRPr lang="en-ID" sz="900" dirty="0">
              <a:solidFill>
                <a:schemeClr val="tx1"/>
              </a:solidFill>
            </a:endParaRPr>
          </a:p>
        </p:txBody>
      </p:sp>
      <p:sp>
        <p:nvSpPr>
          <p:cNvPr id="541" name="Oval 540">
            <a:extLst>
              <a:ext uri="{FF2B5EF4-FFF2-40B4-BE49-F238E27FC236}">
                <a16:creationId xmlns="" xmlns:a16="http://schemas.microsoft.com/office/drawing/2014/main" id="{9CA2F8D9-63DA-4909-9541-08183FF35EA7}"/>
              </a:ext>
            </a:extLst>
          </p:cNvPr>
          <p:cNvSpPr/>
          <p:nvPr/>
        </p:nvSpPr>
        <p:spPr>
          <a:xfrm>
            <a:off x="2983822" y="1695792"/>
            <a:ext cx="182118" cy="18211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3</a:t>
            </a:r>
            <a:endParaRPr lang="en-ID" sz="900" dirty="0">
              <a:solidFill>
                <a:schemeClr val="tx1"/>
              </a:solidFill>
            </a:endParaRPr>
          </a:p>
        </p:txBody>
      </p:sp>
      <p:sp>
        <p:nvSpPr>
          <p:cNvPr id="543" name="Oval 542">
            <a:extLst>
              <a:ext uri="{FF2B5EF4-FFF2-40B4-BE49-F238E27FC236}">
                <a16:creationId xmlns="" xmlns:a16="http://schemas.microsoft.com/office/drawing/2014/main" id="{AFA6D896-790C-489F-8E71-0781353BB315}"/>
              </a:ext>
            </a:extLst>
          </p:cNvPr>
          <p:cNvSpPr/>
          <p:nvPr/>
        </p:nvSpPr>
        <p:spPr>
          <a:xfrm>
            <a:off x="3306342" y="1646171"/>
            <a:ext cx="182118" cy="18211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4</a:t>
            </a:r>
            <a:endParaRPr lang="en-ID" sz="900" dirty="0">
              <a:solidFill>
                <a:schemeClr val="tx1"/>
              </a:solidFill>
            </a:endParaRPr>
          </a:p>
        </p:txBody>
      </p:sp>
      <p:sp>
        <p:nvSpPr>
          <p:cNvPr id="545" name="Oval 544">
            <a:extLst>
              <a:ext uri="{FF2B5EF4-FFF2-40B4-BE49-F238E27FC236}">
                <a16:creationId xmlns="" xmlns:a16="http://schemas.microsoft.com/office/drawing/2014/main" id="{36859773-2204-45A9-8233-68EE5D11A37F}"/>
              </a:ext>
            </a:extLst>
          </p:cNvPr>
          <p:cNvSpPr/>
          <p:nvPr/>
        </p:nvSpPr>
        <p:spPr>
          <a:xfrm>
            <a:off x="3458742" y="1798571"/>
            <a:ext cx="182118" cy="18211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5</a:t>
            </a:r>
            <a:endParaRPr lang="en-ID" sz="900" dirty="0">
              <a:solidFill>
                <a:schemeClr val="tx1"/>
              </a:solidFill>
            </a:endParaRPr>
          </a:p>
        </p:txBody>
      </p:sp>
      <p:sp>
        <p:nvSpPr>
          <p:cNvPr id="547" name="Oval 546">
            <a:extLst>
              <a:ext uri="{FF2B5EF4-FFF2-40B4-BE49-F238E27FC236}">
                <a16:creationId xmlns="" xmlns:a16="http://schemas.microsoft.com/office/drawing/2014/main" id="{A4CE8C20-A237-44C9-B21D-E38A08581375}"/>
              </a:ext>
            </a:extLst>
          </p:cNvPr>
          <p:cNvSpPr/>
          <p:nvPr/>
        </p:nvSpPr>
        <p:spPr>
          <a:xfrm>
            <a:off x="3738000" y="2125060"/>
            <a:ext cx="182118" cy="18211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7</a:t>
            </a:r>
            <a:endParaRPr lang="en-ID" sz="900" dirty="0">
              <a:solidFill>
                <a:schemeClr val="tx1"/>
              </a:solidFill>
            </a:endParaRPr>
          </a:p>
        </p:txBody>
      </p:sp>
      <p:sp>
        <p:nvSpPr>
          <p:cNvPr id="551" name="Oval 550">
            <a:extLst>
              <a:ext uri="{FF2B5EF4-FFF2-40B4-BE49-F238E27FC236}">
                <a16:creationId xmlns="" xmlns:a16="http://schemas.microsoft.com/office/drawing/2014/main" id="{CB8BC52A-314F-49A7-822E-033D4C52B3AD}"/>
              </a:ext>
            </a:extLst>
          </p:cNvPr>
          <p:cNvSpPr/>
          <p:nvPr/>
        </p:nvSpPr>
        <p:spPr>
          <a:xfrm>
            <a:off x="3231909" y="1869453"/>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8</a:t>
            </a:r>
            <a:endParaRPr lang="en-ID" sz="900" dirty="0">
              <a:solidFill>
                <a:schemeClr val="tx1"/>
              </a:solidFill>
            </a:endParaRPr>
          </a:p>
        </p:txBody>
      </p:sp>
      <p:sp>
        <p:nvSpPr>
          <p:cNvPr id="553" name="Oval 552">
            <a:extLst>
              <a:ext uri="{FF2B5EF4-FFF2-40B4-BE49-F238E27FC236}">
                <a16:creationId xmlns="" xmlns:a16="http://schemas.microsoft.com/office/drawing/2014/main" id="{1D307031-80DD-4D36-A2B2-72476D88C7B9}"/>
              </a:ext>
            </a:extLst>
          </p:cNvPr>
          <p:cNvSpPr/>
          <p:nvPr/>
        </p:nvSpPr>
        <p:spPr>
          <a:xfrm>
            <a:off x="3384309" y="2021853"/>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9</a:t>
            </a:r>
            <a:endParaRPr lang="en-ID" sz="900" dirty="0">
              <a:solidFill>
                <a:schemeClr val="tx1"/>
              </a:solidFill>
            </a:endParaRPr>
          </a:p>
        </p:txBody>
      </p:sp>
      <p:sp>
        <p:nvSpPr>
          <p:cNvPr id="555" name="Oval 554">
            <a:extLst>
              <a:ext uri="{FF2B5EF4-FFF2-40B4-BE49-F238E27FC236}">
                <a16:creationId xmlns="" xmlns:a16="http://schemas.microsoft.com/office/drawing/2014/main" id="{86D7D56C-C681-4914-8053-6A2D7D6B7054}"/>
              </a:ext>
            </a:extLst>
          </p:cNvPr>
          <p:cNvSpPr/>
          <p:nvPr/>
        </p:nvSpPr>
        <p:spPr>
          <a:xfrm>
            <a:off x="3536709" y="2174253"/>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10</a:t>
            </a:r>
            <a:endParaRPr lang="en-ID" sz="900" dirty="0">
              <a:solidFill>
                <a:schemeClr val="tx1"/>
              </a:solidFill>
            </a:endParaRPr>
          </a:p>
        </p:txBody>
      </p:sp>
      <p:sp>
        <p:nvSpPr>
          <p:cNvPr id="559" name="Oval 558">
            <a:extLst>
              <a:ext uri="{FF2B5EF4-FFF2-40B4-BE49-F238E27FC236}">
                <a16:creationId xmlns="" xmlns:a16="http://schemas.microsoft.com/office/drawing/2014/main" id="{80DAC268-8470-4491-A69D-69C0898684E3}"/>
              </a:ext>
            </a:extLst>
          </p:cNvPr>
          <p:cNvSpPr/>
          <p:nvPr/>
        </p:nvSpPr>
        <p:spPr>
          <a:xfrm>
            <a:off x="3965552" y="1795025"/>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11</a:t>
            </a:r>
            <a:endParaRPr lang="en-ID" sz="900" dirty="0">
              <a:solidFill>
                <a:schemeClr val="tx1"/>
              </a:solidFill>
            </a:endParaRPr>
          </a:p>
        </p:txBody>
      </p:sp>
      <p:sp>
        <p:nvSpPr>
          <p:cNvPr id="561" name="Oval 560">
            <a:extLst>
              <a:ext uri="{FF2B5EF4-FFF2-40B4-BE49-F238E27FC236}">
                <a16:creationId xmlns="" xmlns:a16="http://schemas.microsoft.com/office/drawing/2014/main" id="{88AA3E4D-7736-45F7-9FE2-FABAE57DCDDF}"/>
              </a:ext>
            </a:extLst>
          </p:cNvPr>
          <p:cNvSpPr/>
          <p:nvPr/>
        </p:nvSpPr>
        <p:spPr>
          <a:xfrm>
            <a:off x="4075423" y="3106378"/>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12</a:t>
            </a:r>
            <a:endParaRPr lang="en-ID" sz="900" dirty="0">
              <a:solidFill>
                <a:schemeClr val="tx1"/>
              </a:solidFill>
            </a:endParaRPr>
          </a:p>
        </p:txBody>
      </p:sp>
      <p:sp>
        <p:nvSpPr>
          <p:cNvPr id="563" name="Oval 562">
            <a:extLst>
              <a:ext uri="{FF2B5EF4-FFF2-40B4-BE49-F238E27FC236}">
                <a16:creationId xmlns="" xmlns:a16="http://schemas.microsoft.com/office/drawing/2014/main" id="{0E6047E1-E153-479F-AF5D-D6A3B9CCBDC9}"/>
              </a:ext>
            </a:extLst>
          </p:cNvPr>
          <p:cNvSpPr/>
          <p:nvPr/>
        </p:nvSpPr>
        <p:spPr>
          <a:xfrm>
            <a:off x="4280985" y="3152449"/>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13</a:t>
            </a:r>
            <a:endParaRPr lang="en-ID" sz="900" dirty="0">
              <a:solidFill>
                <a:schemeClr val="tx1"/>
              </a:solidFill>
            </a:endParaRPr>
          </a:p>
        </p:txBody>
      </p:sp>
      <p:sp>
        <p:nvSpPr>
          <p:cNvPr id="565" name="Oval 564">
            <a:extLst>
              <a:ext uri="{FF2B5EF4-FFF2-40B4-BE49-F238E27FC236}">
                <a16:creationId xmlns="" xmlns:a16="http://schemas.microsoft.com/office/drawing/2014/main" id="{A80C747C-8568-4326-8DF2-398C24C6C6A5}"/>
              </a:ext>
            </a:extLst>
          </p:cNvPr>
          <p:cNvSpPr/>
          <p:nvPr/>
        </p:nvSpPr>
        <p:spPr>
          <a:xfrm>
            <a:off x="4380221" y="3421807"/>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14</a:t>
            </a:r>
            <a:endParaRPr lang="en-ID" sz="900" dirty="0">
              <a:solidFill>
                <a:schemeClr val="tx1"/>
              </a:solidFill>
            </a:endParaRPr>
          </a:p>
        </p:txBody>
      </p:sp>
      <p:sp>
        <p:nvSpPr>
          <p:cNvPr id="567" name="Oval 566">
            <a:extLst>
              <a:ext uri="{FF2B5EF4-FFF2-40B4-BE49-F238E27FC236}">
                <a16:creationId xmlns="" xmlns:a16="http://schemas.microsoft.com/office/drawing/2014/main" id="{C1E48CF6-A1E7-4D41-88F0-B56593CCD161}"/>
              </a:ext>
            </a:extLst>
          </p:cNvPr>
          <p:cNvSpPr/>
          <p:nvPr/>
        </p:nvSpPr>
        <p:spPr>
          <a:xfrm>
            <a:off x="4660212" y="3446615"/>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15</a:t>
            </a:r>
            <a:endParaRPr lang="en-ID" sz="900" dirty="0">
              <a:solidFill>
                <a:schemeClr val="tx1"/>
              </a:solidFill>
            </a:endParaRPr>
          </a:p>
        </p:txBody>
      </p:sp>
      <p:sp>
        <p:nvSpPr>
          <p:cNvPr id="569" name="Oval 568">
            <a:extLst>
              <a:ext uri="{FF2B5EF4-FFF2-40B4-BE49-F238E27FC236}">
                <a16:creationId xmlns="" xmlns:a16="http://schemas.microsoft.com/office/drawing/2014/main" id="{C733842C-729F-4FE9-96FF-67B644011C5B}"/>
              </a:ext>
            </a:extLst>
          </p:cNvPr>
          <p:cNvSpPr/>
          <p:nvPr/>
        </p:nvSpPr>
        <p:spPr>
          <a:xfrm>
            <a:off x="4844508" y="3524584"/>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16</a:t>
            </a:r>
            <a:endParaRPr lang="en-ID" sz="900" dirty="0">
              <a:solidFill>
                <a:schemeClr val="tx1"/>
              </a:solidFill>
            </a:endParaRPr>
          </a:p>
        </p:txBody>
      </p:sp>
      <p:sp>
        <p:nvSpPr>
          <p:cNvPr id="571" name="Oval 570">
            <a:extLst>
              <a:ext uri="{FF2B5EF4-FFF2-40B4-BE49-F238E27FC236}">
                <a16:creationId xmlns="" xmlns:a16="http://schemas.microsoft.com/office/drawing/2014/main" id="{4516C0BF-462C-431D-9D70-B2510536AF2A}"/>
              </a:ext>
            </a:extLst>
          </p:cNvPr>
          <p:cNvSpPr/>
          <p:nvPr/>
        </p:nvSpPr>
        <p:spPr>
          <a:xfrm>
            <a:off x="4667297" y="3676982"/>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17</a:t>
            </a:r>
            <a:endParaRPr lang="en-ID" sz="900" dirty="0">
              <a:solidFill>
                <a:schemeClr val="tx1"/>
              </a:solidFill>
            </a:endParaRPr>
          </a:p>
        </p:txBody>
      </p:sp>
      <p:sp>
        <p:nvSpPr>
          <p:cNvPr id="573" name="Oval 572">
            <a:extLst>
              <a:ext uri="{FF2B5EF4-FFF2-40B4-BE49-F238E27FC236}">
                <a16:creationId xmlns="" xmlns:a16="http://schemas.microsoft.com/office/drawing/2014/main" id="{5C81B7F9-BC45-40D9-8E3E-CA3E409A2A1F}"/>
              </a:ext>
            </a:extLst>
          </p:cNvPr>
          <p:cNvSpPr/>
          <p:nvPr/>
        </p:nvSpPr>
        <p:spPr>
          <a:xfrm>
            <a:off x="5712824" y="3627361"/>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18</a:t>
            </a:r>
            <a:endParaRPr lang="en-ID" sz="900" dirty="0">
              <a:solidFill>
                <a:schemeClr val="tx1"/>
              </a:solidFill>
            </a:endParaRPr>
          </a:p>
        </p:txBody>
      </p:sp>
      <p:sp>
        <p:nvSpPr>
          <p:cNvPr id="575" name="Oval 574">
            <a:extLst>
              <a:ext uri="{FF2B5EF4-FFF2-40B4-BE49-F238E27FC236}">
                <a16:creationId xmlns="" xmlns:a16="http://schemas.microsoft.com/office/drawing/2014/main" id="{616F4341-B57C-427E-8BE5-F190B18DBF06}"/>
              </a:ext>
            </a:extLst>
          </p:cNvPr>
          <p:cNvSpPr/>
          <p:nvPr/>
        </p:nvSpPr>
        <p:spPr>
          <a:xfrm>
            <a:off x="5918389" y="3705330"/>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19</a:t>
            </a:r>
            <a:endParaRPr lang="en-ID" sz="900" dirty="0">
              <a:solidFill>
                <a:schemeClr val="tx1"/>
              </a:solidFill>
            </a:endParaRPr>
          </a:p>
        </p:txBody>
      </p:sp>
      <p:sp>
        <p:nvSpPr>
          <p:cNvPr id="577" name="Oval 576">
            <a:extLst>
              <a:ext uri="{FF2B5EF4-FFF2-40B4-BE49-F238E27FC236}">
                <a16:creationId xmlns="" xmlns:a16="http://schemas.microsoft.com/office/drawing/2014/main" id="{5644902E-D451-4894-BF20-529A2ED2EAED}"/>
              </a:ext>
            </a:extLst>
          </p:cNvPr>
          <p:cNvSpPr/>
          <p:nvPr/>
        </p:nvSpPr>
        <p:spPr>
          <a:xfrm>
            <a:off x="6145216" y="3783305"/>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20</a:t>
            </a:r>
            <a:endParaRPr lang="en-ID" sz="900" dirty="0">
              <a:solidFill>
                <a:schemeClr val="tx1"/>
              </a:solidFill>
            </a:endParaRPr>
          </a:p>
        </p:txBody>
      </p:sp>
      <p:sp>
        <p:nvSpPr>
          <p:cNvPr id="579" name="Oval 578">
            <a:extLst>
              <a:ext uri="{FF2B5EF4-FFF2-40B4-BE49-F238E27FC236}">
                <a16:creationId xmlns="" xmlns:a16="http://schemas.microsoft.com/office/drawing/2014/main" id="{4057D38C-3085-46D9-A601-E6DEDE6A0D1D}"/>
              </a:ext>
            </a:extLst>
          </p:cNvPr>
          <p:cNvSpPr/>
          <p:nvPr/>
        </p:nvSpPr>
        <p:spPr>
          <a:xfrm>
            <a:off x="5649030" y="3850643"/>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21</a:t>
            </a:r>
            <a:endParaRPr lang="en-ID" sz="900" dirty="0">
              <a:solidFill>
                <a:schemeClr val="tx1"/>
              </a:solidFill>
            </a:endParaRPr>
          </a:p>
        </p:txBody>
      </p:sp>
      <p:sp>
        <p:nvSpPr>
          <p:cNvPr id="581" name="Oval 580">
            <a:extLst>
              <a:ext uri="{FF2B5EF4-FFF2-40B4-BE49-F238E27FC236}">
                <a16:creationId xmlns="" xmlns:a16="http://schemas.microsoft.com/office/drawing/2014/main" id="{F9A74263-5E61-4483-972B-663F593C214C}"/>
              </a:ext>
            </a:extLst>
          </p:cNvPr>
          <p:cNvSpPr/>
          <p:nvPr/>
        </p:nvSpPr>
        <p:spPr>
          <a:xfrm>
            <a:off x="5854595" y="3939245"/>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22</a:t>
            </a:r>
            <a:endParaRPr lang="en-ID" sz="900" dirty="0">
              <a:solidFill>
                <a:schemeClr val="tx1"/>
              </a:solidFill>
            </a:endParaRPr>
          </a:p>
        </p:txBody>
      </p:sp>
      <p:sp>
        <p:nvSpPr>
          <p:cNvPr id="583" name="Oval 582">
            <a:extLst>
              <a:ext uri="{FF2B5EF4-FFF2-40B4-BE49-F238E27FC236}">
                <a16:creationId xmlns="" xmlns:a16="http://schemas.microsoft.com/office/drawing/2014/main" id="{59E1942D-44B5-4437-BE01-A48F8CB09829}"/>
              </a:ext>
            </a:extLst>
          </p:cNvPr>
          <p:cNvSpPr/>
          <p:nvPr/>
        </p:nvSpPr>
        <p:spPr>
          <a:xfrm>
            <a:off x="6389769" y="3847093"/>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23</a:t>
            </a:r>
            <a:endParaRPr lang="en-ID" sz="900" dirty="0">
              <a:solidFill>
                <a:schemeClr val="tx1"/>
              </a:solidFill>
            </a:endParaRPr>
          </a:p>
        </p:txBody>
      </p:sp>
      <p:sp>
        <p:nvSpPr>
          <p:cNvPr id="585" name="Oval 584">
            <a:extLst>
              <a:ext uri="{FF2B5EF4-FFF2-40B4-BE49-F238E27FC236}">
                <a16:creationId xmlns="" xmlns:a16="http://schemas.microsoft.com/office/drawing/2014/main" id="{981E1D2E-8615-4095-9A63-DA28E57DFE01}"/>
              </a:ext>
            </a:extLst>
          </p:cNvPr>
          <p:cNvSpPr/>
          <p:nvPr/>
        </p:nvSpPr>
        <p:spPr>
          <a:xfrm>
            <a:off x="6446476" y="2734220"/>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24</a:t>
            </a:r>
            <a:endParaRPr lang="en-ID" sz="900" dirty="0">
              <a:solidFill>
                <a:schemeClr val="tx1"/>
              </a:solidFill>
            </a:endParaRPr>
          </a:p>
        </p:txBody>
      </p:sp>
      <p:sp>
        <p:nvSpPr>
          <p:cNvPr id="587" name="Oval 586">
            <a:extLst>
              <a:ext uri="{FF2B5EF4-FFF2-40B4-BE49-F238E27FC236}">
                <a16:creationId xmlns="" xmlns:a16="http://schemas.microsoft.com/office/drawing/2014/main" id="{6EB1C823-CC57-4706-A5D8-C8156442C00E}"/>
              </a:ext>
            </a:extLst>
          </p:cNvPr>
          <p:cNvSpPr/>
          <p:nvPr/>
        </p:nvSpPr>
        <p:spPr>
          <a:xfrm>
            <a:off x="6737105" y="2174239"/>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25</a:t>
            </a:r>
            <a:endParaRPr lang="en-ID" sz="900" dirty="0">
              <a:solidFill>
                <a:schemeClr val="tx1"/>
              </a:solidFill>
            </a:endParaRPr>
          </a:p>
        </p:txBody>
      </p:sp>
      <p:sp>
        <p:nvSpPr>
          <p:cNvPr id="589" name="Oval 588">
            <a:extLst>
              <a:ext uri="{FF2B5EF4-FFF2-40B4-BE49-F238E27FC236}">
                <a16:creationId xmlns="" xmlns:a16="http://schemas.microsoft.com/office/drawing/2014/main" id="{E6A67AE3-182C-404D-A72A-5C4670F101AE}"/>
              </a:ext>
            </a:extLst>
          </p:cNvPr>
          <p:cNvSpPr/>
          <p:nvPr/>
        </p:nvSpPr>
        <p:spPr>
          <a:xfrm>
            <a:off x="6060164" y="2422336"/>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26</a:t>
            </a:r>
            <a:endParaRPr lang="en-ID" sz="900" dirty="0">
              <a:solidFill>
                <a:schemeClr val="tx1"/>
              </a:solidFill>
            </a:endParaRPr>
          </a:p>
        </p:txBody>
      </p:sp>
      <p:sp>
        <p:nvSpPr>
          <p:cNvPr id="591" name="Oval 590">
            <a:extLst>
              <a:ext uri="{FF2B5EF4-FFF2-40B4-BE49-F238E27FC236}">
                <a16:creationId xmlns="" xmlns:a16="http://schemas.microsoft.com/office/drawing/2014/main" id="{43415512-6435-444F-9CD2-967968F3FD9E}"/>
              </a:ext>
            </a:extLst>
          </p:cNvPr>
          <p:cNvSpPr/>
          <p:nvPr/>
        </p:nvSpPr>
        <p:spPr>
          <a:xfrm>
            <a:off x="8530462" y="1777292"/>
            <a:ext cx="181142" cy="19579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27</a:t>
            </a:r>
            <a:endParaRPr lang="en-ID" sz="900" dirty="0">
              <a:solidFill>
                <a:schemeClr val="tx1"/>
              </a:solidFill>
            </a:endParaRPr>
          </a:p>
        </p:txBody>
      </p:sp>
      <p:sp>
        <p:nvSpPr>
          <p:cNvPr id="109" name="Oval 108">
            <a:extLst>
              <a:ext uri="{FF2B5EF4-FFF2-40B4-BE49-F238E27FC236}">
                <a16:creationId xmlns="" xmlns:a16="http://schemas.microsoft.com/office/drawing/2014/main" id="{36859773-2204-45A9-8233-68EE5D11A37F}"/>
              </a:ext>
            </a:extLst>
          </p:cNvPr>
          <p:cNvSpPr/>
          <p:nvPr/>
        </p:nvSpPr>
        <p:spPr>
          <a:xfrm>
            <a:off x="3611142" y="1962874"/>
            <a:ext cx="182118" cy="18211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6</a:t>
            </a:r>
            <a:endParaRPr lang="en-ID" sz="900" dirty="0">
              <a:solidFill>
                <a:schemeClr val="tx1"/>
              </a:solidFill>
            </a:endParaRPr>
          </a:p>
        </p:txBody>
      </p:sp>
    </p:spTree>
    <p:extLst>
      <p:ext uri="{BB962C8B-B14F-4D97-AF65-F5344CB8AC3E}">
        <p14:creationId xmlns:p14="http://schemas.microsoft.com/office/powerpoint/2010/main" val="3390592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4169" y="627432"/>
            <a:ext cx="1995499" cy="1134701"/>
            <a:chOff x="1564328" y="1847088"/>
            <a:chExt cx="1312984" cy="838200"/>
          </a:xfrm>
        </p:grpSpPr>
        <p:sp>
          <p:nvSpPr>
            <p:cNvPr id="9" name="Freeform 6"/>
            <p:cNvSpPr>
              <a:spLocks noEditPoints="1"/>
            </p:cNvSpPr>
            <p:nvPr/>
          </p:nvSpPr>
          <p:spPr bwMode="auto">
            <a:xfrm>
              <a:off x="2343912" y="1847088"/>
              <a:ext cx="533400" cy="838200"/>
            </a:xfrm>
            <a:custGeom>
              <a:avLst/>
              <a:gdLst>
                <a:gd name="T0" fmla="*/ 1391 w 1509"/>
                <a:gd name="T1" fmla="*/ 1833 h 2269"/>
                <a:gd name="T2" fmla="*/ 1391 w 1509"/>
                <a:gd name="T3" fmla="*/ 1833 h 2269"/>
                <a:gd name="T4" fmla="*/ 1277 w 1509"/>
                <a:gd name="T5" fmla="*/ 1876 h 2269"/>
                <a:gd name="T6" fmla="*/ 1176 w 1509"/>
                <a:gd name="T7" fmla="*/ 1843 h 2269"/>
                <a:gd name="T8" fmla="*/ 1142 w 1509"/>
                <a:gd name="T9" fmla="*/ 1759 h 2269"/>
                <a:gd name="T10" fmla="*/ 1142 w 1509"/>
                <a:gd name="T11" fmla="*/ 1011 h 2269"/>
                <a:gd name="T12" fmla="*/ 1233 w 1509"/>
                <a:gd name="T13" fmla="*/ 1011 h 2269"/>
                <a:gd name="T14" fmla="*/ 1298 w 1509"/>
                <a:gd name="T15" fmla="*/ 1066 h 2269"/>
                <a:gd name="T16" fmla="*/ 1411 w 1509"/>
                <a:gd name="T17" fmla="*/ 1766 h 2269"/>
                <a:gd name="T18" fmla="*/ 1391 w 1509"/>
                <a:gd name="T19" fmla="*/ 1833 h 2269"/>
                <a:gd name="T20" fmla="*/ 946 w 1509"/>
                <a:gd name="T21" fmla="*/ 917 h 2269"/>
                <a:gd name="T22" fmla="*/ 946 w 1509"/>
                <a:gd name="T23" fmla="*/ 917 h 2269"/>
                <a:gd name="T24" fmla="*/ 946 w 1509"/>
                <a:gd name="T25" fmla="*/ 382 h 2269"/>
                <a:gd name="T26" fmla="*/ 987 w 1509"/>
                <a:gd name="T27" fmla="*/ 450 h 2269"/>
                <a:gd name="T28" fmla="*/ 988 w 1509"/>
                <a:gd name="T29" fmla="*/ 587 h 2269"/>
                <a:gd name="T30" fmla="*/ 988 w 1509"/>
                <a:gd name="T31" fmla="*/ 755 h 2269"/>
                <a:gd name="T32" fmla="*/ 1049 w 1509"/>
                <a:gd name="T33" fmla="*/ 755 h 2269"/>
                <a:gd name="T34" fmla="*/ 1049 w 1509"/>
                <a:gd name="T35" fmla="*/ 917 h 2269"/>
                <a:gd name="T36" fmla="*/ 946 w 1509"/>
                <a:gd name="T37" fmla="*/ 917 h 2269"/>
                <a:gd name="T38" fmla="*/ 1503 w 1509"/>
                <a:gd name="T39" fmla="*/ 1755 h 2269"/>
                <a:gd name="T40" fmla="*/ 1503 w 1509"/>
                <a:gd name="T41" fmla="*/ 1755 h 2269"/>
                <a:gd name="T42" fmla="*/ 1390 w 1509"/>
                <a:gd name="T43" fmla="*/ 1052 h 2269"/>
                <a:gd name="T44" fmla="*/ 1233 w 1509"/>
                <a:gd name="T45" fmla="*/ 918 h 2269"/>
                <a:gd name="T46" fmla="*/ 1142 w 1509"/>
                <a:gd name="T47" fmla="*/ 918 h 2269"/>
                <a:gd name="T48" fmla="*/ 1142 w 1509"/>
                <a:gd name="T49" fmla="*/ 665 h 2269"/>
                <a:gd name="T50" fmla="*/ 1142 w 1509"/>
                <a:gd name="T51" fmla="*/ 665 h 2269"/>
                <a:gd name="T52" fmla="*/ 1142 w 1509"/>
                <a:gd name="T53" fmla="*/ 508 h 2269"/>
                <a:gd name="T54" fmla="*/ 946 w 1509"/>
                <a:gd name="T55" fmla="*/ 223 h 2269"/>
                <a:gd name="T56" fmla="*/ 946 w 1509"/>
                <a:gd name="T57" fmla="*/ 96 h 2269"/>
                <a:gd name="T58" fmla="*/ 850 w 1509"/>
                <a:gd name="T59" fmla="*/ 0 h 2269"/>
                <a:gd name="T60" fmla="*/ 177 w 1509"/>
                <a:gd name="T61" fmla="*/ 0 h 2269"/>
                <a:gd name="T62" fmla="*/ 81 w 1509"/>
                <a:gd name="T63" fmla="*/ 96 h 2269"/>
                <a:gd name="T64" fmla="*/ 81 w 1509"/>
                <a:gd name="T65" fmla="*/ 2153 h 2269"/>
                <a:gd name="T66" fmla="*/ 0 w 1509"/>
                <a:gd name="T67" fmla="*/ 2153 h 2269"/>
                <a:gd name="T68" fmla="*/ 0 w 1509"/>
                <a:gd name="T69" fmla="*/ 2269 h 2269"/>
                <a:gd name="T70" fmla="*/ 177 w 1509"/>
                <a:gd name="T71" fmla="*/ 2269 h 2269"/>
                <a:gd name="T72" fmla="*/ 850 w 1509"/>
                <a:gd name="T73" fmla="*/ 2269 h 2269"/>
                <a:gd name="T74" fmla="*/ 1027 w 1509"/>
                <a:gd name="T75" fmla="*/ 2269 h 2269"/>
                <a:gd name="T76" fmla="*/ 1027 w 1509"/>
                <a:gd name="T77" fmla="*/ 2153 h 2269"/>
                <a:gd name="T78" fmla="*/ 946 w 1509"/>
                <a:gd name="T79" fmla="*/ 2153 h 2269"/>
                <a:gd name="T80" fmla="*/ 946 w 1509"/>
                <a:gd name="T81" fmla="*/ 1010 h 2269"/>
                <a:gd name="T82" fmla="*/ 1049 w 1509"/>
                <a:gd name="T83" fmla="*/ 1010 h 2269"/>
                <a:gd name="T84" fmla="*/ 1049 w 1509"/>
                <a:gd name="T85" fmla="*/ 1759 h 2269"/>
                <a:gd name="T86" fmla="*/ 1110 w 1509"/>
                <a:gd name="T87" fmla="*/ 1909 h 2269"/>
                <a:gd name="T88" fmla="*/ 1271 w 1509"/>
                <a:gd name="T89" fmla="*/ 1969 h 2269"/>
                <a:gd name="T90" fmla="*/ 1279 w 1509"/>
                <a:gd name="T91" fmla="*/ 1969 h 2269"/>
                <a:gd name="T92" fmla="*/ 1461 w 1509"/>
                <a:gd name="T93" fmla="*/ 1894 h 2269"/>
                <a:gd name="T94" fmla="*/ 1503 w 1509"/>
                <a:gd name="T95" fmla="*/ 1755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9" h="2269">
                  <a:moveTo>
                    <a:pt x="1391" y="1833"/>
                  </a:moveTo>
                  <a:lnTo>
                    <a:pt x="1391" y="1833"/>
                  </a:lnTo>
                  <a:cubicBezTo>
                    <a:pt x="1368" y="1859"/>
                    <a:pt x="1327" y="1875"/>
                    <a:pt x="1277" y="1876"/>
                  </a:cubicBezTo>
                  <a:cubicBezTo>
                    <a:pt x="1234" y="1877"/>
                    <a:pt x="1199" y="1866"/>
                    <a:pt x="1176" y="1843"/>
                  </a:cubicBezTo>
                  <a:cubicBezTo>
                    <a:pt x="1154" y="1822"/>
                    <a:pt x="1142" y="1792"/>
                    <a:pt x="1142" y="1759"/>
                  </a:cubicBezTo>
                  <a:lnTo>
                    <a:pt x="1142" y="1011"/>
                  </a:lnTo>
                  <a:lnTo>
                    <a:pt x="1233" y="1011"/>
                  </a:lnTo>
                  <a:cubicBezTo>
                    <a:pt x="1263" y="1011"/>
                    <a:pt x="1293" y="1037"/>
                    <a:pt x="1298" y="1066"/>
                  </a:cubicBezTo>
                  <a:lnTo>
                    <a:pt x="1411" y="1766"/>
                  </a:lnTo>
                  <a:cubicBezTo>
                    <a:pt x="1413" y="1793"/>
                    <a:pt x="1407" y="1815"/>
                    <a:pt x="1391" y="1833"/>
                  </a:cubicBezTo>
                  <a:close/>
                  <a:moveTo>
                    <a:pt x="946" y="917"/>
                  </a:moveTo>
                  <a:lnTo>
                    <a:pt x="946" y="917"/>
                  </a:lnTo>
                  <a:lnTo>
                    <a:pt x="946" y="382"/>
                  </a:lnTo>
                  <a:lnTo>
                    <a:pt x="987" y="450"/>
                  </a:lnTo>
                  <a:lnTo>
                    <a:pt x="988" y="587"/>
                  </a:lnTo>
                  <a:lnTo>
                    <a:pt x="988" y="755"/>
                  </a:lnTo>
                  <a:lnTo>
                    <a:pt x="1049" y="755"/>
                  </a:lnTo>
                  <a:lnTo>
                    <a:pt x="1049" y="917"/>
                  </a:lnTo>
                  <a:lnTo>
                    <a:pt x="946" y="917"/>
                  </a:lnTo>
                  <a:close/>
                  <a:moveTo>
                    <a:pt x="1503" y="1755"/>
                  </a:moveTo>
                  <a:lnTo>
                    <a:pt x="1503" y="1755"/>
                  </a:lnTo>
                  <a:lnTo>
                    <a:pt x="1390" y="1052"/>
                  </a:lnTo>
                  <a:cubicBezTo>
                    <a:pt x="1378" y="977"/>
                    <a:pt x="1309" y="918"/>
                    <a:pt x="1233" y="918"/>
                  </a:cubicBezTo>
                  <a:lnTo>
                    <a:pt x="1142" y="918"/>
                  </a:lnTo>
                  <a:lnTo>
                    <a:pt x="1142" y="665"/>
                  </a:lnTo>
                  <a:lnTo>
                    <a:pt x="1142" y="665"/>
                  </a:lnTo>
                  <a:lnTo>
                    <a:pt x="1142" y="508"/>
                  </a:lnTo>
                  <a:lnTo>
                    <a:pt x="946" y="223"/>
                  </a:lnTo>
                  <a:lnTo>
                    <a:pt x="946" y="96"/>
                  </a:lnTo>
                  <a:cubicBezTo>
                    <a:pt x="946" y="43"/>
                    <a:pt x="903" y="0"/>
                    <a:pt x="850" y="0"/>
                  </a:cubicBezTo>
                  <a:lnTo>
                    <a:pt x="177" y="0"/>
                  </a:lnTo>
                  <a:cubicBezTo>
                    <a:pt x="124" y="0"/>
                    <a:pt x="81" y="43"/>
                    <a:pt x="81" y="96"/>
                  </a:cubicBezTo>
                  <a:lnTo>
                    <a:pt x="81" y="2153"/>
                  </a:lnTo>
                  <a:lnTo>
                    <a:pt x="0" y="2153"/>
                  </a:lnTo>
                  <a:lnTo>
                    <a:pt x="0" y="2269"/>
                  </a:lnTo>
                  <a:lnTo>
                    <a:pt x="177" y="2269"/>
                  </a:lnTo>
                  <a:lnTo>
                    <a:pt x="850" y="2269"/>
                  </a:lnTo>
                  <a:lnTo>
                    <a:pt x="1027" y="2269"/>
                  </a:lnTo>
                  <a:lnTo>
                    <a:pt x="1027" y="2153"/>
                  </a:lnTo>
                  <a:lnTo>
                    <a:pt x="946" y="2153"/>
                  </a:lnTo>
                  <a:lnTo>
                    <a:pt x="946" y="1010"/>
                  </a:lnTo>
                  <a:lnTo>
                    <a:pt x="1049" y="1010"/>
                  </a:lnTo>
                  <a:lnTo>
                    <a:pt x="1049" y="1759"/>
                  </a:lnTo>
                  <a:cubicBezTo>
                    <a:pt x="1049" y="1817"/>
                    <a:pt x="1071" y="1871"/>
                    <a:pt x="1110" y="1909"/>
                  </a:cubicBezTo>
                  <a:cubicBezTo>
                    <a:pt x="1139" y="1937"/>
                    <a:pt x="1190" y="1969"/>
                    <a:pt x="1271" y="1969"/>
                  </a:cubicBezTo>
                  <a:cubicBezTo>
                    <a:pt x="1274" y="1969"/>
                    <a:pt x="1277" y="1969"/>
                    <a:pt x="1279" y="1969"/>
                  </a:cubicBezTo>
                  <a:cubicBezTo>
                    <a:pt x="1356" y="1967"/>
                    <a:pt x="1421" y="1941"/>
                    <a:pt x="1461" y="1894"/>
                  </a:cubicBezTo>
                  <a:cubicBezTo>
                    <a:pt x="1494" y="1857"/>
                    <a:pt x="1509" y="1809"/>
                    <a:pt x="1503" y="1755"/>
                  </a:cubicBezTo>
                  <a:close/>
                </a:path>
              </a:pathLst>
            </a:custGeom>
            <a:solidFill>
              <a:schemeClr val="accent3">
                <a:lumMod val="75000"/>
              </a:schemeClr>
            </a:solidFill>
            <a:ln w="0">
              <a:solidFill>
                <a:srgbClr val="000000"/>
              </a:solidFill>
              <a:prstDash val="solid"/>
              <a:round/>
              <a:headEnd/>
              <a:tailEnd/>
            </a:ln>
          </p:spPr>
          <p:txBody>
            <a:bodyPr vert="horz" wrap="square" lIns="74271" tIns="37136" rIns="74271" bIns="37136" numCol="1" anchor="t" anchorCtr="0" compatLnSpc="1">
              <a:prstTxWarp prst="textNoShape">
                <a:avLst/>
              </a:prstTxWarp>
            </a:bodyPr>
            <a:lstStyle/>
            <a:p>
              <a:endParaRPr lang="id-ID" sz="1462"/>
            </a:p>
          </p:txBody>
        </p:sp>
        <p:sp>
          <p:nvSpPr>
            <p:cNvPr id="10" name="Freeform 6"/>
            <p:cNvSpPr>
              <a:spLocks noEditPoints="1"/>
            </p:cNvSpPr>
            <p:nvPr/>
          </p:nvSpPr>
          <p:spPr bwMode="auto">
            <a:xfrm>
              <a:off x="1962912" y="1847088"/>
              <a:ext cx="533400" cy="838200"/>
            </a:xfrm>
            <a:custGeom>
              <a:avLst/>
              <a:gdLst>
                <a:gd name="T0" fmla="*/ 1391 w 1509"/>
                <a:gd name="T1" fmla="*/ 1833 h 2269"/>
                <a:gd name="T2" fmla="*/ 1391 w 1509"/>
                <a:gd name="T3" fmla="*/ 1833 h 2269"/>
                <a:gd name="T4" fmla="*/ 1277 w 1509"/>
                <a:gd name="T5" fmla="*/ 1876 h 2269"/>
                <a:gd name="T6" fmla="*/ 1176 w 1509"/>
                <a:gd name="T7" fmla="*/ 1843 h 2269"/>
                <a:gd name="T8" fmla="*/ 1142 w 1509"/>
                <a:gd name="T9" fmla="*/ 1759 h 2269"/>
                <a:gd name="T10" fmla="*/ 1142 w 1509"/>
                <a:gd name="T11" fmla="*/ 1011 h 2269"/>
                <a:gd name="T12" fmla="*/ 1233 w 1509"/>
                <a:gd name="T13" fmla="*/ 1011 h 2269"/>
                <a:gd name="T14" fmla="*/ 1298 w 1509"/>
                <a:gd name="T15" fmla="*/ 1066 h 2269"/>
                <a:gd name="T16" fmla="*/ 1411 w 1509"/>
                <a:gd name="T17" fmla="*/ 1766 h 2269"/>
                <a:gd name="T18" fmla="*/ 1391 w 1509"/>
                <a:gd name="T19" fmla="*/ 1833 h 2269"/>
                <a:gd name="T20" fmla="*/ 946 w 1509"/>
                <a:gd name="T21" fmla="*/ 917 h 2269"/>
                <a:gd name="T22" fmla="*/ 946 w 1509"/>
                <a:gd name="T23" fmla="*/ 917 h 2269"/>
                <a:gd name="T24" fmla="*/ 946 w 1509"/>
                <a:gd name="T25" fmla="*/ 382 h 2269"/>
                <a:gd name="T26" fmla="*/ 987 w 1509"/>
                <a:gd name="T27" fmla="*/ 450 h 2269"/>
                <a:gd name="T28" fmla="*/ 988 w 1509"/>
                <a:gd name="T29" fmla="*/ 587 h 2269"/>
                <a:gd name="T30" fmla="*/ 988 w 1509"/>
                <a:gd name="T31" fmla="*/ 755 h 2269"/>
                <a:gd name="T32" fmla="*/ 1049 w 1509"/>
                <a:gd name="T33" fmla="*/ 755 h 2269"/>
                <a:gd name="T34" fmla="*/ 1049 w 1509"/>
                <a:gd name="T35" fmla="*/ 917 h 2269"/>
                <a:gd name="T36" fmla="*/ 946 w 1509"/>
                <a:gd name="T37" fmla="*/ 917 h 2269"/>
                <a:gd name="T38" fmla="*/ 1503 w 1509"/>
                <a:gd name="T39" fmla="*/ 1755 h 2269"/>
                <a:gd name="T40" fmla="*/ 1503 w 1509"/>
                <a:gd name="T41" fmla="*/ 1755 h 2269"/>
                <a:gd name="T42" fmla="*/ 1390 w 1509"/>
                <a:gd name="T43" fmla="*/ 1052 h 2269"/>
                <a:gd name="T44" fmla="*/ 1233 w 1509"/>
                <a:gd name="T45" fmla="*/ 918 h 2269"/>
                <a:gd name="T46" fmla="*/ 1142 w 1509"/>
                <a:gd name="T47" fmla="*/ 918 h 2269"/>
                <a:gd name="T48" fmla="*/ 1142 w 1509"/>
                <a:gd name="T49" fmla="*/ 665 h 2269"/>
                <a:gd name="T50" fmla="*/ 1142 w 1509"/>
                <a:gd name="T51" fmla="*/ 665 h 2269"/>
                <a:gd name="T52" fmla="*/ 1142 w 1509"/>
                <a:gd name="T53" fmla="*/ 508 h 2269"/>
                <a:gd name="T54" fmla="*/ 946 w 1509"/>
                <a:gd name="T55" fmla="*/ 223 h 2269"/>
                <a:gd name="T56" fmla="*/ 946 w 1509"/>
                <a:gd name="T57" fmla="*/ 96 h 2269"/>
                <a:gd name="T58" fmla="*/ 850 w 1509"/>
                <a:gd name="T59" fmla="*/ 0 h 2269"/>
                <a:gd name="T60" fmla="*/ 177 w 1509"/>
                <a:gd name="T61" fmla="*/ 0 h 2269"/>
                <a:gd name="T62" fmla="*/ 81 w 1509"/>
                <a:gd name="T63" fmla="*/ 96 h 2269"/>
                <a:gd name="T64" fmla="*/ 81 w 1509"/>
                <a:gd name="T65" fmla="*/ 2153 h 2269"/>
                <a:gd name="T66" fmla="*/ 0 w 1509"/>
                <a:gd name="T67" fmla="*/ 2153 h 2269"/>
                <a:gd name="T68" fmla="*/ 0 w 1509"/>
                <a:gd name="T69" fmla="*/ 2269 h 2269"/>
                <a:gd name="T70" fmla="*/ 177 w 1509"/>
                <a:gd name="T71" fmla="*/ 2269 h 2269"/>
                <a:gd name="T72" fmla="*/ 850 w 1509"/>
                <a:gd name="T73" fmla="*/ 2269 h 2269"/>
                <a:gd name="T74" fmla="*/ 1027 w 1509"/>
                <a:gd name="T75" fmla="*/ 2269 h 2269"/>
                <a:gd name="T76" fmla="*/ 1027 w 1509"/>
                <a:gd name="T77" fmla="*/ 2153 h 2269"/>
                <a:gd name="T78" fmla="*/ 946 w 1509"/>
                <a:gd name="T79" fmla="*/ 2153 h 2269"/>
                <a:gd name="T80" fmla="*/ 946 w 1509"/>
                <a:gd name="T81" fmla="*/ 1010 h 2269"/>
                <a:gd name="T82" fmla="*/ 1049 w 1509"/>
                <a:gd name="T83" fmla="*/ 1010 h 2269"/>
                <a:gd name="T84" fmla="*/ 1049 w 1509"/>
                <a:gd name="T85" fmla="*/ 1759 h 2269"/>
                <a:gd name="T86" fmla="*/ 1110 w 1509"/>
                <a:gd name="T87" fmla="*/ 1909 h 2269"/>
                <a:gd name="T88" fmla="*/ 1271 w 1509"/>
                <a:gd name="T89" fmla="*/ 1969 h 2269"/>
                <a:gd name="T90" fmla="*/ 1279 w 1509"/>
                <a:gd name="T91" fmla="*/ 1969 h 2269"/>
                <a:gd name="T92" fmla="*/ 1461 w 1509"/>
                <a:gd name="T93" fmla="*/ 1894 h 2269"/>
                <a:gd name="T94" fmla="*/ 1503 w 1509"/>
                <a:gd name="T95" fmla="*/ 1755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9" h="2269">
                  <a:moveTo>
                    <a:pt x="1391" y="1833"/>
                  </a:moveTo>
                  <a:lnTo>
                    <a:pt x="1391" y="1833"/>
                  </a:lnTo>
                  <a:cubicBezTo>
                    <a:pt x="1368" y="1859"/>
                    <a:pt x="1327" y="1875"/>
                    <a:pt x="1277" y="1876"/>
                  </a:cubicBezTo>
                  <a:cubicBezTo>
                    <a:pt x="1234" y="1877"/>
                    <a:pt x="1199" y="1866"/>
                    <a:pt x="1176" y="1843"/>
                  </a:cubicBezTo>
                  <a:cubicBezTo>
                    <a:pt x="1154" y="1822"/>
                    <a:pt x="1142" y="1792"/>
                    <a:pt x="1142" y="1759"/>
                  </a:cubicBezTo>
                  <a:lnTo>
                    <a:pt x="1142" y="1011"/>
                  </a:lnTo>
                  <a:lnTo>
                    <a:pt x="1233" y="1011"/>
                  </a:lnTo>
                  <a:cubicBezTo>
                    <a:pt x="1263" y="1011"/>
                    <a:pt x="1293" y="1037"/>
                    <a:pt x="1298" y="1066"/>
                  </a:cubicBezTo>
                  <a:lnTo>
                    <a:pt x="1411" y="1766"/>
                  </a:lnTo>
                  <a:cubicBezTo>
                    <a:pt x="1413" y="1793"/>
                    <a:pt x="1407" y="1815"/>
                    <a:pt x="1391" y="1833"/>
                  </a:cubicBezTo>
                  <a:close/>
                  <a:moveTo>
                    <a:pt x="946" y="917"/>
                  </a:moveTo>
                  <a:lnTo>
                    <a:pt x="946" y="917"/>
                  </a:lnTo>
                  <a:lnTo>
                    <a:pt x="946" y="382"/>
                  </a:lnTo>
                  <a:lnTo>
                    <a:pt x="987" y="450"/>
                  </a:lnTo>
                  <a:lnTo>
                    <a:pt x="988" y="587"/>
                  </a:lnTo>
                  <a:lnTo>
                    <a:pt x="988" y="755"/>
                  </a:lnTo>
                  <a:lnTo>
                    <a:pt x="1049" y="755"/>
                  </a:lnTo>
                  <a:lnTo>
                    <a:pt x="1049" y="917"/>
                  </a:lnTo>
                  <a:lnTo>
                    <a:pt x="946" y="917"/>
                  </a:lnTo>
                  <a:close/>
                  <a:moveTo>
                    <a:pt x="1503" y="1755"/>
                  </a:moveTo>
                  <a:lnTo>
                    <a:pt x="1503" y="1755"/>
                  </a:lnTo>
                  <a:lnTo>
                    <a:pt x="1390" y="1052"/>
                  </a:lnTo>
                  <a:cubicBezTo>
                    <a:pt x="1378" y="977"/>
                    <a:pt x="1309" y="918"/>
                    <a:pt x="1233" y="918"/>
                  </a:cubicBezTo>
                  <a:lnTo>
                    <a:pt x="1142" y="918"/>
                  </a:lnTo>
                  <a:lnTo>
                    <a:pt x="1142" y="665"/>
                  </a:lnTo>
                  <a:lnTo>
                    <a:pt x="1142" y="665"/>
                  </a:lnTo>
                  <a:lnTo>
                    <a:pt x="1142" y="508"/>
                  </a:lnTo>
                  <a:lnTo>
                    <a:pt x="946" y="223"/>
                  </a:lnTo>
                  <a:lnTo>
                    <a:pt x="946" y="96"/>
                  </a:lnTo>
                  <a:cubicBezTo>
                    <a:pt x="946" y="43"/>
                    <a:pt x="903" y="0"/>
                    <a:pt x="850" y="0"/>
                  </a:cubicBezTo>
                  <a:lnTo>
                    <a:pt x="177" y="0"/>
                  </a:lnTo>
                  <a:cubicBezTo>
                    <a:pt x="124" y="0"/>
                    <a:pt x="81" y="43"/>
                    <a:pt x="81" y="96"/>
                  </a:cubicBezTo>
                  <a:lnTo>
                    <a:pt x="81" y="2153"/>
                  </a:lnTo>
                  <a:lnTo>
                    <a:pt x="0" y="2153"/>
                  </a:lnTo>
                  <a:lnTo>
                    <a:pt x="0" y="2269"/>
                  </a:lnTo>
                  <a:lnTo>
                    <a:pt x="177" y="2269"/>
                  </a:lnTo>
                  <a:lnTo>
                    <a:pt x="850" y="2269"/>
                  </a:lnTo>
                  <a:lnTo>
                    <a:pt x="1027" y="2269"/>
                  </a:lnTo>
                  <a:lnTo>
                    <a:pt x="1027" y="2153"/>
                  </a:lnTo>
                  <a:lnTo>
                    <a:pt x="946" y="2153"/>
                  </a:lnTo>
                  <a:lnTo>
                    <a:pt x="946" y="1010"/>
                  </a:lnTo>
                  <a:lnTo>
                    <a:pt x="1049" y="1010"/>
                  </a:lnTo>
                  <a:lnTo>
                    <a:pt x="1049" y="1759"/>
                  </a:lnTo>
                  <a:cubicBezTo>
                    <a:pt x="1049" y="1817"/>
                    <a:pt x="1071" y="1871"/>
                    <a:pt x="1110" y="1909"/>
                  </a:cubicBezTo>
                  <a:cubicBezTo>
                    <a:pt x="1139" y="1937"/>
                    <a:pt x="1190" y="1969"/>
                    <a:pt x="1271" y="1969"/>
                  </a:cubicBezTo>
                  <a:cubicBezTo>
                    <a:pt x="1274" y="1969"/>
                    <a:pt x="1277" y="1969"/>
                    <a:pt x="1279" y="1969"/>
                  </a:cubicBezTo>
                  <a:cubicBezTo>
                    <a:pt x="1356" y="1967"/>
                    <a:pt x="1421" y="1941"/>
                    <a:pt x="1461" y="1894"/>
                  </a:cubicBezTo>
                  <a:cubicBezTo>
                    <a:pt x="1494" y="1857"/>
                    <a:pt x="1509" y="1809"/>
                    <a:pt x="1503" y="1755"/>
                  </a:cubicBezTo>
                  <a:close/>
                </a:path>
              </a:pathLst>
            </a:custGeom>
            <a:solidFill>
              <a:schemeClr val="accent3">
                <a:lumMod val="75000"/>
              </a:schemeClr>
            </a:solidFill>
            <a:ln w="0">
              <a:solidFill>
                <a:srgbClr val="000000"/>
              </a:solidFill>
              <a:prstDash val="solid"/>
              <a:round/>
              <a:headEnd/>
              <a:tailEnd/>
            </a:ln>
          </p:spPr>
          <p:txBody>
            <a:bodyPr vert="horz" wrap="square" lIns="74271" tIns="37136" rIns="74271" bIns="37136" numCol="1" anchor="t" anchorCtr="0" compatLnSpc="1">
              <a:prstTxWarp prst="textNoShape">
                <a:avLst/>
              </a:prstTxWarp>
            </a:bodyPr>
            <a:lstStyle/>
            <a:p>
              <a:endParaRPr lang="id-ID" sz="1462"/>
            </a:p>
          </p:txBody>
        </p:sp>
        <p:sp>
          <p:nvSpPr>
            <p:cNvPr id="11" name="Freeform 6"/>
            <p:cNvSpPr>
              <a:spLocks noEditPoints="1"/>
            </p:cNvSpPr>
            <p:nvPr/>
          </p:nvSpPr>
          <p:spPr bwMode="auto">
            <a:xfrm>
              <a:off x="1564328" y="1847088"/>
              <a:ext cx="533400" cy="838200"/>
            </a:xfrm>
            <a:custGeom>
              <a:avLst/>
              <a:gdLst>
                <a:gd name="T0" fmla="*/ 1391 w 1509"/>
                <a:gd name="T1" fmla="*/ 1833 h 2269"/>
                <a:gd name="T2" fmla="*/ 1391 w 1509"/>
                <a:gd name="T3" fmla="*/ 1833 h 2269"/>
                <a:gd name="T4" fmla="*/ 1277 w 1509"/>
                <a:gd name="T5" fmla="*/ 1876 h 2269"/>
                <a:gd name="T6" fmla="*/ 1176 w 1509"/>
                <a:gd name="T7" fmla="*/ 1843 h 2269"/>
                <a:gd name="T8" fmla="*/ 1142 w 1509"/>
                <a:gd name="T9" fmla="*/ 1759 h 2269"/>
                <a:gd name="T10" fmla="*/ 1142 w 1509"/>
                <a:gd name="T11" fmla="*/ 1011 h 2269"/>
                <a:gd name="T12" fmla="*/ 1233 w 1509"/>
                <a:gd name="T13" fmla="*/ 1011 h 2269"/>
                <a:gd name="T14" fmla="*/ 1298 w 1509"/>
                <a:gd name="T15" fmla="*/ 1066 h 2269"/>
                <a:gd name="T16" fmla="*/ 1411 w 1509"/>
                <a:gd name="T17" fmla="*/ 1766 h 2269"/>
                <a:gd name="T18" fmla="*/ 1391 w 1509"/>
                <a:gd name="T19" fmla="*/ 1833 h 2269"/>
                <a:gd name="T20" fmla="*/ 946 w 1509"/>
                <a:gd name="T21" fmla="*/ 917 h 2269"/>
                <a:gd name="T22" fmla="*/ 946 w 1509"/>
                <a:gd name="T23" fmla="*/ 917 h 2269"/>
                <a:gd name="T24" fmla="*/ 946 w 1509"/>
                <a:gd name="T25" fmla="*/ 382 h 2269"/>
                <a:gd name="T26" fmla="*/ 987 w 1509"/>
                <a:gd name="T27" fmla="*/ 450 h 2269"/>
                <a:gd name="T28" fmla="*/ 988 w 1509"/>
                <a:gd name="T29" fmla="*/ 587 h 2269"/>
                <a:gd name="T30" fmla="*/ 988 w 1509"/>
                <a:gd name="T31" fmla="*/ 755 h 2269"/>
                <a:gd name="T32" fmla="*/ 1049 w 1509"/>
                <a:gd name="T33" fmla="*/ 755 h 2269"/>
                <a:gd name="T34" fmla="*/ 1049 w 1509"/>
                <a:gd name="T35" fmla="*/ 917 h 2269"/>
                <a:gd name="T36" fmla="*/ 946 w 1509"/>
                <a:gd name="T37" fmla="*/ 917 h 2269"/>
                <a:gd name="T38" fmla="*/ 1503 w 1509"/>
                <a:gd name="T39" fmla="*/ 1755 h 2269"/>
                <a:gd name="T40" fmla="*/ 1503 w 1509"/>
                <a:gd name="T41" fmla="*/ 1755 h 2269"/>
                <a:gd name="T42" fmla="*/ 1390 w 1509"/>
                <a:gd name="T43" fmla="*/ 1052 h 2269"/>
                <a:gd name="T44" fmla="*/ 1233 w 1509"/>
                <a:gd name="T45" fmla="*/ 918 h 2269"/>
                <a:gd name="T46" fmla="*/ 1142 w 1509"/>
                <a:gd name="T47" fmla="*/ 918 h 2269"/>
                <a:gd name="T48" fmla="*/ 1142 w 1509"/>
                <a:gd name="T49" fmla="*/ 665 h 2269"/>
                <a:gd name="T50" fmla="*/ 1142 w 1509"/>
                <a:gd name="T51" fmla="*/ 665 h 2269"/>
                <a:gd name="T52" fmla="*/ 1142 w 1509"/>
                <a:gd name="T53" fmla="*/ 508 h 2269"/>
                <a:gd name="T54" fmla="*/ 946 w 1509"/>
                <a:gd name="T55" fmla="*/ 223 h 2269"/>
                <a:gd name="T56" fmla="*/ 946 w 1509"/>
                <a:gd name="T57" fmla="*/ 96 h 2269"/>
                <a:gd name="T58" fmla="*/ 850 w 1509"/>
                <a:gd name="T59" fmla="*/ 0 h 2269"/>
                <a:gd name="T60" fmla="*/ 177 w 1509"/>
                <a:gd name="T61" fmla="*/ 0 h 2269"/>
                <a:gd name="T62" fmla="*/ 81 w 1509"/>
                <a:gd name="T63" fmla="*/ 96 h 2269"/>
                <a:gd name="T64" fmla="*/ 81 w 1509"/>
                <a:gd name="T65" fmla="*/ 2153 h 2269"/>
                <a:gd name="T66" fmla="*/ 0 w 1509"/>
                <a:gd name="T67" fmla="*/ 2153 h 2269"/>
                <a:gd name="T68" fmla="*/ 0 w 1509"/>
                <a:gd name="T69" fmla="*/ 2269 h 2269"/>
                <a:gd name="T70" fmla="*/ 177 w 1509"/>
                <a:gd name="T71" fmla="*/ 2269 h 2269"/>
                <a:gd name="T72" fmla="*/ 850 w 1509"/>
                <a:gd name="T73" fmla="*/ 2269 h 2269"/>
                <a:gd name="T74" fmla="*/ 1027 w 1509"/>
                <a:gd name="T75" fmla="*/ 2269 h 2269"/>
                <a:gd name="T76" fmla="*/ 1027 w 1509"/>
                <a:gd name="T77" fmla="*/ 2153 h 2269"/>
                <a:gd name="T78" fmla="*/ 946 w 1509"/>
                <a:gd name="T79" fmla="*/ 2153 h 2269"/>
                <a:gd name="T80" fmla="*/ 946 w 1509"/>
                <a:gd name="T81" fmla="*/ 1010 h 2269"/>
                <a:gd name="T82" fmla="*/ 1049 w 1509"/>
                <a:gd name="T83" fmla="*/ 1010 h 2269"/>
                <a:gd name="T84" fmla="*/ 1049 w 1509"/>
                <a:gd name="T85" fmla="*/ 1759 h 2269"/>
                <a:gd name="T86" fmla="*/ 1110 w 1509"/>
                <a:gd name="T87" fmla="*/ 1909 h 2269"/>
                <a:gd name="T88" fmla="*/ 1271 w 1509"/>
                <a:gd name="T89" fmla="*/ 1969 h 2269"/>
                <a:gd name="T90" fmla="*/ 1279 w 1509"/>
                <a:gd name="T91" fmla="*/ 1969 h 2269"/>
                <a:gd name="T92" fmla="*/ 1461 w 1509"/>
                <a:gd name="T93" fmla="*/ 1894 h 2269"/>
                <a:gd name="T94" fmla="*/ 1503 w 1509"/>
                <a:gd name="T95" fmla="*/ 1755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9" h="2269">
                  <a:moveTo>
                    <a:pt x="1391" y="1833"/>
                  </a:moveTo>
                  <a:lnTo>
                    <a:pt x="1391" y="1833"/>
                  </a:lnTo>
                  <a:cubicBezTo>
                    <a:pt x="1368" y="1859"/>
                    <a:pt x="1327" y="1875"/>
                    <a:pt x="1277" y="1876"/>
                  </a:cubicBezTo>
                  <a:cubicBezTo>
                    <a:pt x="1234" y="1877"/>
                    <a:pt x="1199" y="1866"/>
                    <a:pt x="1176" y="1843"/>
                  </a:cubicBezTo>
                  <a:cubicBezTo>
                    <a:pt x="1154" y="1822"/>
                    <a:pt x="1142" y="1792"/>
                    <a:pt x="1142" y="1759"/>
                  </a:cubicBezTo>
                  <a:lnTo>
                    <a:pt x="1142" y="1011"/>
                  </a:lnTo>
                  <a:lnTo>
                    <a:pt x="1233" y="1011"/>
                  </a:lnTo>
                  <a:cubicBezTo>
                    <a:pt x="1263" y="1011"/>
                    <a:pt x="1293" y="1037"/>
                    <a:pt x="1298" y="1066"/>
                  </a:cubicBezTo>
                  <a:lnTo>
                    <a:pt x="1411" y="1766"/>
                  </a:lnTo>
                  <a:cubicBezTo>
                    <a:pt x="1413" y="1793"/>
                    <a:pt x="1407" y="1815"/>
                    <a:pt x="1391" y="1833"/>
                  </a:cubicBezTo>
                  <a:close/>
                  <a:moveTo>
                    <a:pt x="946" y="917"/>
                  </a:moveTo>
                  <a:lnTo>
                    <a:pt x="946" y="917"/>
                  </a:lnTo>
                  <a:lnTo>
                    <a:pt x="946" y="382"/>
                  </a:lnTo>
                  <a:lnTo>
                    <a:pt x="987" y="450"/>
                  </a:lnTo>
                  <a:lnTo>
                    <a:pt x="988" y="587"/>
                  </a:lnTo>
                  <a:lnTo>
                    <a:pt x="988" y="755"/>
                  </a:lnTo>
                  <a:lnTo>
                    <a:pt x="1049" y="755"/>
                  </a:lnTo>
                  <a:lnTo>
                    <a:pt x="1049" y="917"/>
                  </a:lnTo>
                  <a:lnTo>
                    <a:pt x="946" y="917"/>
                  </a:lnTo>
                  <a:close/>
                  <a:moveTo>
                    <a:pt x="1503" y="1755"/>
                  </a:moveTo>
                  <a:lnTo>
                    <a:pt x="1503" y="1755"/>
                  </a:lnTo>
                  <a:lnTo>
                    <a:pt x="1390" y="1052"/>
                  </a:lnTo>
                  <a:cubicBezTo>
                    <a:pt x="1378" y="977"/>
                    <a:pt x="1309" y="918"/>
                    <a:pt x="1233" y="918"/>
                  </a:cubicBezTo>
                  <a:lnTo>
                    <a:pt x="1142" y="918"/>
                  </a:lnTo>
                  <a:lnTo>
                    <a:pt x="1142" y="665"/>
                  </a:lnTo>
                  <a:lnTo>
                    <a:pt x="1142" y="665"/>
                  </a:lnTo>
                  <a:lnTo>
                    <a:pt x="1142" y="508"/>
                  </a:lnTo>
                  <a:lnTo>
                    <a:pt x="946" y="223"/>
                  </a:lnTo>
                  <a:lnTo>
                    <a:pt x="946" y="96"/>
                  </a:lnTo>
                  <a:cubicBezTo>
                    <a:pt x="946" y="43"/>
                    <a:pt x="903" y="0"/>
                    <a:pt x="850" y="0"/>
                  </a:cubicBezTo>
                  <a:lnTo>
                    <a:pt x="177" y="0"/>
                  </a:lnTo>
                  <a:cubicBezTo>
                    <a:pt x="124" y="0"/>
                    <a:pt x="81" y="43"/>
                    <a:pt x="81" y="96"/>
                  </a:cubicBezTo>
                  <a:lnTo>
                    <a:pt x="81" y="2153"/>
                  </a:lnTo>
                  <a:lnTo>
                    <a:pt x="0" y="2153"/>
                  </a:lnTo>
                  <a:lnTo>
                    <a:pt x="0" y="2269"/>
                  </a:lnTo>
                  <a:lnTo>
                    <a:pt x="177" y="2269"/>
                  </a:lnTo>
                  <a:lnTo>
                    <a:pt x="850" y="2269"/>
                  </a:lnTo>
                  <a:lnTo>
                    <a:pt x="1027" y="2269"/>
                  </a:lnTo>
                  <a:lnTo>
                    <a:pt x="1027" y="2153"/>
                  </a:lnTo>
                  <a:lnTo>
                    <a:pt x="946" y="2153"/>
                  </a:lnTo>
                  <a:lnTo>
                    <a:pt x="946" y="1010"/>
                  </a:lnTo>
                  <a:lnTo>
                    <a:pt x="1049" y="1010"/>
                  </a:lnTo>
                  <a:lnTo>
                    <a:pt x="1049" y="1759"/>
                  </a:lnTo>
                  <a:cubicBezTo>
                    <a:pt x="1049" y="1817"/>
                    <a:pt x="1071" y="1871"/>
                    <a:pt x="1110" y="1909"/>
                  </a:cubicBezTo>
                  <a:cubicBezTo>
                    <a:pt x="1139" y="1937"/>
                    <a:pt x="1190" y="1969"/>
                    <a:pt x="1271" y="1969"/>
                  </a:cubicBezTo>
                  <a:cubicBezTo>
                    <a:pt x="1274" y="1969"/>
                    <a:pt x="1277" y="1969"/>
                    <a:pt x="1279" y="1969"/>
                  </a:cubicBezTo>
                  <a:cubicBezTo>
                    <a:pt x="1356" y="1967"/>
                    <a:pt x="1421" y="1941"/>
                    <a:pt x="1461" y="1894"/>
                  </a:cubicBezTo>
                  <a:cubicBezTo>
                    <a:pt x="1494" y="1857"/>
                    <a:pt x="1509" y="1809"/>
                    <a:pt x="1503" y="1755"/>
                  </a:cubicBezTo>
                  <a:close/>
                </a:path>
              </a:pathLst>
            </a:custGeom>
            <a:solidFill>
              <a:schemeClr val="accent3">
                <a:lumMod val="75000"/>
              </a:schemeClr>
            </a:solidFill>
            <a:ln w="0">
              <a:solidFill>
                <a:srgbClr val="000000"/>
              </a:solidFill>
              <a:prstDash val="solid"/>
              <a:round/>
              <a:headEnd/>
              <a:tailEnd/>
            </a:ln>
          </p:spPr>
          <p:txBody>
            <a:bodyPr vert="horz" wrap="square" lIns="74271" tIns="37136" rIns="74271" bIns="37136" numCol="1" anchor="t" anchorCtr="0" compatLnSpc="1">
              <a:prstTxWarp prst="textNoShape">
                <a:avLst/>
              </a:prstTxWarp>
            </a:bodyPr>
            <a:lstStyle/>
            <a:p>
              <a:endParaRPr lang="id-ID" sz="1462"/>
            </a:p>
          </p:txBody>
        </p:sp>
      </p:grpSp>
      <p:sp>
        <p:nvSpPr>
          <p:cNvPr id="14" name="TextBox 13"/>
          <p:cNvSpPr txBox="1"/>
          <p:nvPr/>
        </p:nvSpPr>
        <p:spPr>
          <a:xfrm>
            <a:off x="60203" y="1856724"/>
            <a:ext cx="2429779" cy="3046988"/>
          </a:xfrm>
          <a:prstGeom prst="rect">
            <a:avLst/>
          </a:prstGeom>
          <a:noFill/>
        </p:spPr>
        <p:txBody>
          <a:bodyPr wrap="square" rtlCol="0">
            <a:spAutoFit/>
          </a:bodyPr>
          <a:lstStyle/>
          <a:p>
            <a:pPr>
              <a:spcAft>
                <a:spcPts val="487"/>
              </a:spcAft>
            </a:pPr>
            <a:r>
              <a:rPr lang="id-ID" sz="1600" b="1" dirty="0"/>
              <a:t>Telah ditetapkan Keputusan Menteri ESDM Nomor </a:t>
            </a:r>
            <a:r>
              <a:rPr lang="en-ID" sz="1600" b="1" spc="13" dirty="0"/>
              <a:t>111</a:t>
            </a:r>
            <a:r>
              <a:rPr lang="id-ID" sz="1600" b="1" spc="13" dirty="0"/>
              <a:t>K/20/MEM/2019 terkait </a:t>
            </a:r>
            <a:r>
              <a:rPr lang="en-ID" sz="1600" b="1" spc="13" dirty="0" err="1"/>
              <a:t>Perubahan</a:t>
            </a:r>
            <a:r>
              <a:rPr lang="en-ID" sz="1600" b="1" spc="13" dirty="0"/>
              <a:t>  </a:t>
            </a:r>
            <a:r>
              <a:rPr lang="en-ID" sz="1600" b="1" spc="13" dirty="0" err="1"/>
              <a:t>Kepmen</a:t>
            </a:r>
            <a:r>
              <a:rPr lang="en-ID" sz="1600" b="1" spc="13" dirty="0"/>
              <a:t> ESDM </a:t>
            </a:r>
            <a:r>
              <a:rPr lang="id-ID" sz="1600" b="1" spc="13" dirty="0"/>
              <a:t>Nomor</a:t>
            </a:r>
            <a:r>
              <a:rPr lang="en-ID" sz="1600" b="1" spc="13" dirty="0"/>
              <a:t> 195K/20/MEM/2020 </a:t>
            </a:r>
            <a:r>
              <a:rPr lang="en-ID" sz="1600" b="1" spc="13" dirty="0" err="1"/>
              <a:t>terkait</a:t>
            </a:r>
            <a:r>
              <a:rPr lang="en-ID" sz="1600" b="1" spc="13" dirty="0"/>
              <a:t> </a:t>
            </a:r>
            <a:r>
              <a:rPr lang="id-ID" sz="1600" b="1" spc="13" dirty="0"/>
              <a:t>alokasi Biodiesel tahun 2020 sebesar 9.5</a:t>
            </a:r>
            <a:r>
              <a:rPr lang="en-US" sz="1600" b="1" spc="13" dirty="0"/>
              <a:t>47</a:t>
            </a:r>
            <a:r>
              <a:rPr lang="id-ID" sz="1600" b="1" spc="13" dirty="0"/>
              <a:t>.</a:t>
            </a:r>
            <a:r>
              <a:rPr lang="en-US" sz="1600" b="1" spc="13" dirty="0"/>
              <a:t>506</a:t>
            </a:r>
            <a:r>
              <a:rPr lang="id-ID" sz="1600" b="1" spc="13" dirty="0"/>
              <a:t> kL yang dilakukan oleh 18 BU BBM dan 18 BU BBN</a:t>
            </a:r>
          </a:p>
        </p:txBody>
      </p:sp>
      <p:sp>
        <p:nvSpPr>
          <p:cNvPr id="13" name="TextBox 12"/>
          <p:cNvSpPr txBox="1"/>
          <p:nvPr/>
        </p:nvSpPr>
        <p:spPr>
          <a:xfrm>
            <a:off x="3759724" y="589939"/>
            <a:ext cx="6522642" cy="369332"/>
          </a:xfrm>
          <a:prstGeom prst="rect">
            <a:avLst/>
          </a:prstGeom>
          <a:noFill/>
        </p:spPr>
        <p:txBody>
          <a:bodyPr wrap="square" rtlCol="0">
            <a:spAutoFit/>
          </a:bodyPr>
          <a:lstStyle/>
          <a:p>
            <a:pPr>
              <a:spcAft>
                <a:spcPts val="487"/>
              </a:spcAft>
            </a:pPr>
            <a:r>
              <a:rPr lang="id-ID" b="1" dirty="0"/>
              <a:t>Data volume Alokasi Biodiesel dari BU BBN dan BU BBM</a:t>
            </a:r>
            <a:endParaRPr lang="id-ID" b="1" spc="13" dirty="0"/>
          </a:p>
        </p:txBody>
      </p:sp>
      <p:sp>
        <p:nvSpPr>
          <p:cNvPr id="17" name="Title 1"/>
          <p:cNvSpPr txBox="1"/>
          <p:nvPr/>
        </p:nvSpPr>
        <p:spPr>
          <a:xfrm>
            <a:off x="0" y="10783"/>
            <a:ext cx="12191999" cy="522058"/>
          </a:xfrm>
          <a:prstGeom prst="rect">
            <a:avLst/>
          </a:prstGeom>
          <a:solidFill>
            <a:schemeClr val="tx1"/>
          </a:solidFill>
        </p:spPr>
        <p:txBody>
          <a:bodyPr vert="horz" lIns="91411" tIns="45705" rIns="91411" bIns="45705" rtlCol="0" anchor="ctr">
            <a:noAutofit/>
          </a:bodyPr>
          <a:lstStyle>
            <a:defPPr lvl="0">
              <a:defRPr lang="id-ID"/>
            </a:defPPr>
            <a:lvl1pPr marL="534670" indent="-534670" algn="ctr" eaLnBrk="0" hangingPunct="0">
              <a:lnSpc>
                <a:spcPct val="80000"/>
              </a:lnSpc>
              <a:spcBef>
                <a:spcPct val="0"/>
              </a:spcBef>
              <a:buNone/>
              <a:defRPr sz="3200" b="1">
                <a:solidFill>
                  <a:prstClr val="white"/>
                </a:solidFill>
                <a:latin typeface="Galdeano"/>
                <a:ea typeface="+mj-ea"/>
                <a:cs typeface="+mj-cs"/>
              </a:defRPr>
            </a:lvl1pPr>
          </a:lstStyle>
          <a:p>
            <a:r>
              <a:rPr lang="en-US" dirty="0" err="1"/>
              <a:t>Alokasi</a:t>
            </a:r>
            <a:r>
              <a:rPr lang="en-US" dirty="0"/>
              <a:t> Biodiesel </a:t>
            </a:r>
            <a:r>
              <a:rPr lang="en-US" dirty="0" err="1"/>
              <a:t>Periode</a:t>
            </a:r>
            <a:r>
              <a:rPr lang="en-US" dirty="0"/>
              <a:t> 2020</a:t>
            </a:r>
          </a:p>
        </p:txBody>
      </p:sp>
      <p:graphicFrame>
        <p:nvGraphicFramePr>
          <p:cNvPr id="3" name="Object 2"/>
          <p:cNvGraphicFramePr>
            <a:graphicFrameLocks noChangeAspect="1"/>
          </p:cNvGraphicFramePr>
          <p:nvPr>
            <p:extLst>
              <p:ext uri="{D42A27DB-BD31-4B8C-83A1-F6EECF244321}">
                <p14:modId xmlns:p14="http://schemas.microsoft.com/office/powerpoint/2010/main" val="1464493458"/>
              </p:ext>
            </p:extLst>
          </p:nvPr>
        </p:nvGraphicFramePr>
        <p:xfrm>
          <a:off x="2670109" y="933880"/>
          <a:ext cx="4410075" cy="5180272"/>
        </p:xfrm>
        <a:graphic>
          <a:graphicData uri="http://schemas.openxmlformats.org/presentationml/2006/ole">
            <mc:AlternateContent xmlns:mc="http://schemas.openxmlformats.org/markup-compatibility/2006">
              <mc:Choice xmlns:v="urn:schemas-microsoft-com:vml" Requires="v">
                <p:oleObj spid="_x0000_s6158" name="Worksheet" r:id="rId3" imgW="4409896" imgH="6448307" progId="Excel.Sheet.12">
                  <p:embed/>
                </p:oleObj>
              </mc:Choice>
              <mc:Fallback>
                <p:oleObj name="Worksheet" r:id="rId3" imgW="4409896" imgH="6448307" progId="Excel.Sheet.12">
                  <p:embed/>
                  <p:pic>
                    <p:nvPicPr>
                      <p:cNvPr id="0" name=""/>
                      <p:cNvPicPr/>
                      <p:nvPr/>
                    </p:nvPicPr>
                    <p:blipFill>
                      <a:blip r:embed="rId4"/>
                      <a:stretch>
                        <a:fillRect/>
                      </a:stretch>
                    </p:blipFill>
                    <p:spPr>
                      <a:xfrm>
                        <a:off x="2670109" y="933880"/>
                        <a:ext cx="4410075" cy="518027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46849288"/>
              </p:ext>
            </p:extLst>
          </p:nvPr>
        </p:nvGraphicFramePr>
        <p:xfrm>
          <a:off x="7080184" y="922318"/>
          <a:ext cx="4762238" cy="5191834"/>
        </p:xfrm>
        <a:graphic>
          <a:graphicData uri="http://schemas.openxmlformats.org/presentationml/2006/ole">
            <mc:AlternateContent xmlns:mc="http://schemas.openxmlformats.org/markup-compatibility/2006">
              <mc:Choice xmlns:v="urn:schemas-microsoft-com:vml" Requires="v">
                <p:oleObj spid="_x0000_s6159" name="Worksheet" r:id="rId5" imgW="4409896" imgH="7315200" progId="Excel.Sheet.12">
                  <p:embed/>
                </p:oleObj>
              </mc:Choice>
              <mc:Fallback>
                <p:oleObj name="Worksheet" r:id="rId5" imgW="4409896" imgH="7315200" progId="Excel.Sheet.12">
                  <p:embed/>
                  <p:pic>
                    <p:nvPicPr>
                      <p:cNvPr id="0" name=""/>
                      <p:cNvPicPr/>
                      <p:nvPr/>
                    </p:nvPicPr>
                    <p:blipFill>
                      <a:blip r:embed="rId6"/>
                      <a:stretch>
                        <a:fillRect/>
                      </a:stretch>
                    </p:blipFill>
                    <p:spPr>
                      <a:xfrm>
                        <a:off x="7080184" y="922318"/>
                        <a:ext cx="4762238" cy="5191834"/>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1759411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47"/>
          <p:cNvSpPr>
            <a:spLocks noChangeArrowheads="1"/>
          </p:cNvSpPr>
          <p:nvPr/>
        </p:nvSpPr>
        <p:spPr bwMode="auto">
          <a:xfrm>
            <a:off x="0" y="0"/>
            <a:ext cx="12192000" cy="5638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en-US" sz="2800" b="1" dirty="0">
                <a:solidFill>
                  <a:prstClr val="white"/>
                </a:solidFill>
                <a:ea typeface="Tahoma" panose="020B0604030504040204" pitchFamily="34" charset="0"/>
                <a:cs typeface="Tahoma" panose="020B0604030504040204" pitchFamily="34" charset="0"/>
              </a:rPr>
              <a:t>Perkembangan Produksi Dan Pemanfaatan Biodiesel</a:t>
            </a:r>
            <a:endParaRPr lang="fi-FI" altLang="en-US" sz="2800" b="1" dirty="0">
              <a:solidFill>
                <a:prstClr val="white"/>
              </a:solidFill>
              <a:ea typeface="Tahoma" panose="020B0604030504040204" pitchFamily="34" charset="0"/>
              <a:cs typeface="Tahoma" panose="020B0604030504040204" pitchFamily="34" charset="0"/>
            </a:endParaRPr>
          </a:p>
        </p:txBody>
      </p:sp>
      <p:sp>
        <p:nvSpPr>
          <p:cNvPr id="7" name="TextBox 6">
            <a:extLst>
              <a:ext uri="{FF2B5EF4-FFF2-40B4-BE49-F238E27FC236}">
                <a16:creationId xmlns="" xmlns:a16="http://schemas.microsoft.com/office/drawing/2014/main" id="{CA8E0188-4BF0-4F86-82B7-580DFB18AB7E}"/>
              </a:ext>
            </a:extLst>
          </p:cNvPr>
          <p:cNvSpPr txBox="1"/>
          <p:nvPr/>
        </p:nvSpPr>
        <p:spPr>
          <a:xfrm>
            <a:off x="345426" y="5636260"/>
            <a:ext cx="11501149"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1400" b="1" dirty="0">
                <a:solidFill>
                  <a:schemeClr val="tx1"/>
                </a:solidFill>
              </a:rPr>
              <a:t>Mulai September 2018 diberlakukan perluasan insentif Biodiesel ke seluruh sektor (PSO dan Non PSO) dan pada tahun 2019 terjadi implementasi B20 secara menyeluruh, sehingga terdapat kenaikan realisasi volume Biodiesel pada sektor domestik secara signifikan</a:t>
            </a:r>
          </a:p>
        </p:txBody>
      </p:sp>
      <p:sp>
        <p:nvSpPr>
          <p:cNvPr id="9" name="TextBox 8">
            <a:extLst>
              <a:ext uri="{FF2B5EF4-FFF2-40B4-BE49-F238E27FC236}">
                <a16:creationId xmlns="" xmlns:a16="http://schemas.microsoft.com/office/drawing/2014/main" id="{CA8E0188-4BF0-4F86-82B7-580DFB18AB7E}"/>
              </a:ext>
            </a:extLst>
          </p:cNvPr>
          <p:cNvSpPr txBox="1"/>
          <p:nvPr/>
        </p:nvSpPr>
        <p:spPr>
          <a:xfrm>
            <a:off x="0" y="576048"/>
            <a:ext cx="10591800" cy="316706"/>
          </a:xfrm>
          <a:prstGeom prst="roundRect">
            <a:avLst>
              <a:gd name="adj" fmla="val 6236"/>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d-ID" sz="1400" b="1" dirty="0" smtClean="0">
                <a:solidFill>
                  <a:schemeClr val="tx1"/>
                </a:solidFill>
              </a:rPr>
              <a:t>          Catatan</a:t>
            </a:r>
            <a:r>
              <a:rPr lang="id-ID" sz="1400" b="1" dirty="0">
                <a:solidFill>
                  <a:schemeClr val="tx1"/>
                </a:solidFill>
              </a:rPr>
              <a:t>: </a:t>
            </a:r>
            <a:r>
              <a:rPr lang="id-ID" sz="1400" dirty="0">
                <a:solidFill>
                  <a:schemeClr val="tx1"/>
                </a:solidFill>
              </a:rPr>
              <a:t>Data distribusi domestik juga menghitung penjualan B2B ke konsumen di luar kerangka pendanaan BPDPKS</a:t>
            </a:r>
            <a:endParaRPr lang="id-ID" sz="1600" dirty="0">
              <a:solidFill>
                <a:schemeClr val="tx1"/>
              </a:solidFill>
            </a:endParaRPr>
          </a:p>
        </p:txBody>
      </p:sp>
      <p:graphicFrame>
        <p:nvGraphicFramePr>
          <p:cNvPr id="6" name="Chart 5">
            <a:extLst>
              <a:ext uri="{FF2B5EF4-FFF2-40B4-BE49-F238E27FC236}">
                <a16:creationId xmlns=""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2942955305"/>
              </p:ext>
            </p:extLst>
          </p:nvPr>
        </p:nvGraphicFramePr>
        <p:xfrm>
          <a:off x="345426" y="892753"/>
          <a:ext cx="11246806" cy="46378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92664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CA8E0188-4BF0-4F86-82B7-580DFB18AB7E}"/>
              </a:ext>
            </a:extLst>
          </p:cNvPr>
          <p:cNvSpPr txBox="1"/>
          <p:nvPr/>
        </p:nvSpPr>
        <p:spPr>
          <a:xfrm>
            <a:off x="6711107" y="647938"/>
            <a:ext cx="4977038" cy="369332"/>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err="1">
                <a:solidFill>
                  <a:schemeClr val="tx1"/>
                </a:solidFill>
                <a:latin typeface="Trebuchet MS" panose="020B0603020202020204" pitchFamily="34" charset="0"/>
              </a:rPr>
              <a:t>Realisasi</a:t>
            </a:r>
            <a:r>
              <a:rPr lang="en-US" b="1" dirty="0">
                <a:solidFill>
                  <a:schemeClr val="tx1"/>
                </a:solidFill>
                <a:latin typeface="Trebuchet MS" panose="020B0603020202020204" pitchFamily="34" charset="0"/>
              </a:rPr>
              <a:t> </a:t>
            </a:r>
            <a:r>
              <a:rPr lang="id-ID" b="1" dirty="0">
                <a:solidFill>
                  <a:schemeClr val="tx1"/>
                </a:solidFill>
                <a:latin typeface="Trebuchet MS" panose="020B0603020202020204" pitchFamily="34" charset="0"/>
              </a:rPr>
              <a:t>Penyerapan Biodiesel Tahun 2020</a:t>
            </a:r>
            <a:endParaRPr lang="id-ID" sz="2000" b="1" dirty="0">
              <a:solidFill>
                <a:schemeClr val="tx1"/>
              </a:solidFill>
              <a:latin typeface="Trebuchet MS" panose="020B0603020202020204" pitchFamily="34" charset="0"/>
            </a:endParaRPr>
          </a:p>
        </p:txBody>
      </p:sp>
      <p:sp>
        <p:nvSpPr>
          <p:cNvPr id="5" name="Rectangle 4"/>
          <p:cNvSpPr/>
          <p:nvPr/>
        </p:nvSpPr>
        <p:spPr>
          <a:xfrm>
            <a:off x="-17283" y="5477024"/>
            <a:ext cx="7039449" cy="830997"/>
          </a:xfrm>
          <a:prstGeom prst="rect">
            <a:avLst/>
          </a:prstGeom>
        </p:spPr>
        <p:txBody>
          <a:bodyPr wrap="square">
            <a:spAutoFit/>
          </a:bodyPr>
          <a:lstStyle/>
          <a:p>
            <a:r>
              <a:rPr lang="en-US" sz="1600" b="1" dirty="0" err="1">
                <a:latin typeface="Trebuchet MS" panose="020B0603020202020204" pitchFamily="34" charset="0"/>
                <a:cs typeface="Arial" panose="020B0604020202020204" pitchFamily="34" charset="0"/>
              </a:rPr>
              <a:t>Keterangan</a:t>
            </a:r>
            <a:r>
              <a:rPr lang="en-US" sz="1600" b="1" dirty="0">
                <a:latin typeface="Trebuchet MS" panose="020B0603020202020204" pitchFamily="34" charset="0"/>
                <a:cs typeface="Arial" panose="020B0604020202020204" pitchFamily="34" charset="0"/>
              </a:rPr>
              <a:t>:</a:t>
            </a:r>
          </a:p>
          <a:p>
            <a:pPr marL="285750" indent="-285750">
              <a:buFont typeface="Arial" charset="0"/>
              <a:buChar char="•"/>
            </a:pPr>
            <a:r>
              <a:rPr lang="id-ID" sz="1600" dirty="0" smtClean="0">
                <a:latin typeface="Trebuchet MS" panose="020B0603020202020204" pitchFamily="34" charset="0"/>
                <a:cs typeface="Arial" panose="020B0604020202020204" pitchFamily="34" charset="0"/>
              </a:rPr>
              <a:t>*  </a:t>
            </a:r>
            <a:r>
              <a:rPr lang="en-US" sz="1600" dirty="0" err="1" smtClean="0">
                <a:latin typeface="Trebuchet MS" panose="020B0603020202020204" pitchFamily="34" charset="0"/>
                <a:cs typeface="Arial" panose="020B0604020202020204" pitchFamily="34" charset="0"/>
              </a:rPr>
              <a:t>Realisasi</a:t>
            </a:r>
            <a:r>
              <a:rPr lang="en-US" sz="1600" dirty="0" smtClean="0">
                <a:latin typeface="Trebuchet MS" panose="020B0603020202020204" pitchFamily="34" charset="0"/>
                <a:cs typeface="Arial" panose="020B0604020202020204" pitchFamily="34" charset="0"/>
              </a:rPr>
              <a:t> </a:t>
            </a:r>
            <a:r>
              <a:rPr lang="en-US" sz="1600" dirty="0" err="1">
                <a:latin typeface="Trebuchet MS" panose="020B0603020202020204" pitchFamily="34" charset="0"/>
                <a:cs typeface="Arial" panose="020B0604020202020204" pitchFamily="34" charset="0"/>
              </a:rPr>
              <a:t>s.d.</a:t>
            </a:r>
            <a:r>
              <a:rPr lang="en-US" sz="1600" dirty="0">
                <a:latin typeface="Trebuchet MS" panose="020B0603020202020204" pitchFamily="34" charset="0"/>
                <a:cs typeface="Arial" panose="020B0604020202020204" pitchFamily="34" charset="0"/>
              </a:rPr>
              <a:t> 30 Nov 2020 </a:t>
            </a:r>
            <a:endParaRPr lang="id-ID" sz="1600" dirty="0" smtClean="0">
              <a:latin typeface="Trebuchet MS" panose="020B0603020202020204" pitchFamily="34" charset="0"/>
              <a:cs typeface="Arial" panose="020B0604020202020204" pitchFamily="34" charset="0"/>
            </a:endParaRPr>
          </a:p>
          <a:p>
            <a:pPr marL="285750" indent="-285750">
              <a:buFont typeface="Arial" charset="0"/>
              <a:buChar char="•"/>
            </a:pPr>
            <a:r>
              <a:rPr lang="en-US" sz="1600" dirty="0" smtClean="0">
                <a:latin typeface="Trebuchet MS" panose="020B0603020202020204" pitchFamily="34" charset="0"/>
                <a:cs typeface="Arial" panose="020B0604020202020204" pitchFamily="34" charset="0"/>
              </a:rPr>
              <a:t>**</a:t>
            </a:r>
            <a:r>
              <a:rPr lang="id-ID" sz="1600" dirty="0" smtClean="0">
                <a:latin typeface="Trebuchet MS" panose="020B0603020202020204" pitchFamily="34" charset="0"/>
                <a:cs typeface="Arial" panose="020B0604020202020204" pitchFamily="34" charset="0"/>
              </a:rPr>
              <a:t> </a:t>
            </a:r>
            <a:r>
              <a:rPr lang="id-ID" sz="1600" dirty="0">
                <a:latin typeface="Trebuchet MS" panose="020B0603020202020204" pitchFamily="34" charset="0"/>
                <a:cs typeface="Arial" panose="020B0604020202020204" pitchFamily="34" charset="0"/>
              </a:rPr>
              <a:t>P</a:t>
            </a:r>
            <a:r>
              <a:rPr lang="en-US" sz="1600" dirty="0">
                <a:latin typeface="Trebuchet MS" panose="020B0603020202020204" pitchFamily="34" charset="0"/>
                <a:cs typeface="Arial" panose="020B0604020202020204" pitchFamily="34" charset="0"/>
              </a:rPr>
              <a:t>O</a:t>
            </a:r>
            <a:r>
              <a:rPr lang="id-ID" sz="1600" dirty="0">
                <a:latin typeface="Trebuchet MS" panose="020B0603020202020204" pitchFamily="34" charset="0"/>
                <a:cs typeface="Arial" panose="020B0604020202020204" pitchFamily="34" charset="0"/>
              </a:rPr>
              <a:t> bulan Desember masih </a:t>
            </a:r>
            <a:r>
              <a:rPr lang="en-US" sz="1600" dirty="0" err="1">
                <a:latin typeface="Trebuchet MS" panose="020B0603020202020204" pitchFamily="34" charset="0"/>
                <a:cs typeface="Arial" panose="020B0604020202020204" pitchFamily="34" charset="0"/>
              </a:rPr>
              <a:t>estimasi</a:t>
            </a:r>
            <a:r>
              <a:rPr lang="id-ID" sz="1600" dirty="0">
                <a:latin typeface="Trebuchet MS" panose="020B0603020202020204" pitchFamily="34" charset="0"/>
                <a:cs typeface="Arial" panose="020B0604020202020204" pitchFamily="34" charset="0"/>
              </a:rPr>
              <a:t> </a:t>
            </a:r>
            <a:r>
              <a:rPr lang="en-US" sz="1600" dirty="0">
                <a:latin typeface="Trebuchet MS" panose="020B0603020202020204" pitchFamily="34" charset="0"/>
                <a:cs typeface="Arial" panose="020B0604020202020204" pitchFamily="34" charset="0"/>
              </a:rPr>
              <a:t>(m</a:t>
            </a:r>
            <a:r>
              <a:rPr lang="id-ID" sz="1600" dirty="0">
                <a:latin typeface="Trebuchet MS" panose="020B0603020202020204" pitchFamily="34" charset="0"/>
                <a:cs typeface="Arial" panose="020B0604020202020204" pitchFamily="34" charset="0"/>
              </a:rPr>
              <a:t>enunggu laporan BU BBN</a:t>
            </a:r>
            <a:r>
              <a:rPr lang="en-US" sz="1600" dirty="0">
                <a:latin typeface="Trebuchet MS" panose="020B0603020202020204" pitchFamily="34" charset="0"/>
                <a:cs typeface="Arial" panose="020B0604020202020204" pitchFamily="34" charset="0"/>
              </a:rPr>
              <a:t>)</a:t>
            </a:r>
            <a:endParaRPr lang="id-ID" sz="1600" dirty="0">
              <a:latin typeface="Trebuchet MS" panose="020B0603020202020204" pitchFamily="34" charset="0"/>
              <a:cs typeface="Arial" panose="020B0604020202020204" pitchFamily="34" charset="0"/>
            </a:endParaRPr>
          </a:p>
        </p:txBody>
      </p:sp>
      <p:sp>
        <p:nvSpPr>
          <p:cNvPr id="3" name="Rectangle 2"/>
          <p:cNvSpPr/>
          <p:nvPr/>
        </p:nvSpPr>
        <p:spPr>
          <a:xfrm>
            <a:off x="1368872" y="28184"/>
            <a:ext cx="9454256" cy="584775"/>
          </a:xfrm>
          <a:prstGeom prst="rect">
            <a:avLst/>
          </a:prstGeom>
        </p:spPr>
        <p:txBody>
          <a:bodyPr wrap="none">
            <a:spAutoFit/>
          </a:bodyPr>
          <a:lstStyle/>
          <a:p>
            <a:pPr algn="ctr"/>
            <a:r>
              <a:rPr lang="en-US" sz="3200" dirty="0" err="1">
                <a:latin typeface="Arial Black" panose="020B0A04020102020204" pitchFamily="34" charset="0"/>
              </a:rPr>
              <a:t>Realisasi</a:t>
            </a:r>
            <a:r>
              <a:rPr lang="en-US" sz="3200" dirty="0">
                <a:latin typeface="Arial Black" panose="020B0A04020102020204" pitchFamily="34" charset="0"/>
              </a:rPr>
              <a:t> </a:t>
            </a:r>
            <a:r>
              <a:rPr lang="en-US" sz="3200" dirty="0" err="1">
                <a:latin typeface="Arial Black" panose="020B0A04020102020204" pitchFamily="34" charset="0"/>
              </a:rPr>
              <a:t>Distribusi</a:t>
            </a:r>
            <a:r>
              <a:rPr lang="en-US" sz="3200" dirty="0">
                <a:latin typeface="Arial Black" panose="020B0A04020102020204" pitchFamily="34" charset="0"/>
              </a:rPr>
              <a:t> Biodiesel </a:t>
            </a:r>
            <a:r>
              <a:rPr lang="en-US" sz="3200" dirty="0" err="1">
                <a:latin typeface="Arial Black" panose="020B0A04020102020204" pitchFamily="34" charset="0"/>
              </a:rPr>
              <a:t>Tahun</a:t>
            </a:r>
            <a:r>
              <a:rPr lang="en-US" sz="3200" dirty="0">
                <a:latin typeface="Arial Black" panose="020B0A04020102020204" pitchFamily="34" charset="0"/>
              </a:rPr>
              <a:t> 20</a:t>
            </a:r>
            <a:r>
              <a:rPr lang="id-ID" sz="3200" dirty="0">
                <a:latin typeface="Arial Black" panose="020B0A04020102020204" pitchFamily="34" charset="0"/>
              </a:rPr>
              <a:t>20</a:t>
            </a:r>
            <a:endParaRPr lang="fi-FI" sz="3200" dirty="0">
              <a:latin typeface="Arial Black" panose="020B0A04020102020204" pitchFamily="34" charset="0"/>
            </a:endParaRPr>
          </a:p>
        </p:txBody>
      </p:sp>
      <p:graphicFrame>
        <p:nvGraphicFramePr>
          <p:cNvPr id="10" name="Table 12">
            <a:extLst>
              <a:ext uri="{FF2B5EF4-FFF2-40B4-BE49-F238E27FC236}">
                <a16:creationId xmlns:a16="http://schemas.microsoft.com/office/drawing/2014/main" xmlns="" id="{E5F25413-6110-4A53-B41E-1D7F64C82D44}"/>
              </a:ext>
            </a:extLst>
          </p:cNvPr>
          <p:cNvGraphicFramePr>
            <a:graphicFrameLocks noGrp="1"/>
          </p:cNvGraphicFramePr>
          <p:nvPr>
            <p:extLst>
              <p:ext uri="{D42A27DB-BD31-4B8C-83A1-F6EECF244321}">
                <p14:modId xmlns:p14="http://schemas.microsoft.com/office/powerpoint/2010/main" val="2966691134"/>
              </p:ext>
            </p:extLst>
          </p:nvPr>
        </p:nvGraphicFramePr>
        <p:xfrm>
          <a:off x="6635852" y="1054340"/>
          <a:ext cx="5456664" cy="5232960"/>
        </p:xfrm>
        <a:graphic>
          <a:graphicData uri="http://schemas.openxmlformats.org/drawingml/2006/table">
            <a:tbl>
              <a:tblPr firstRow="1" bandRow="1">
                <a:tableStyleId>{5C22544A-7EE6-4342-B048-85BDC9FD1C3A}</a:tableStyleId>
              </a:tblPr>
              <a:tblGrid>
                <a:gridCol w="1364166">
                  <a:extLst>
                    <a:ext uri="{9D8B030D-6E8A-4147-A177-3AD203B41FA5}">
                      <a16:colId xmlns:a16="http://schemas.microsoft.com/office/drawing/2014/main" xmlns="" val="2825024219"/>
                    </a:ext>
                  </a:extLst>
                </a:gridCol>
                <a:gridCol w="1364166">
                  <a:extLst>
                    <a:ext uri="{9D8B030D-6E8A-4147-A177-3AD203B41FA5}">
                      <a16:colId xmlns:a16="http://schemas.microsoft.com/office/drawing/2014/main" xmlns="" val="3674640808"/>
                    </a:ext>
                  </a:extLst>
                </a:gridCol>
                <a:gridCol w="1364166">
                  <a:extLst>
                    <a:ext uri="{9D8B030D-6E8A-4147-A177-3AD203B41FA5}">
                      <a16:colId xmlns:a16="http://schemas.microsoft.com/office/drawing/2014/main" xmlns="" val="34674209"/>
                    </a:ext>
                  </a:extLst>
                </a:gridCol>
                <a:gridCol w="1364166">
                  <a:extLst>
                    <a:ext uri="{9D8B030D-6E8A-4147-A177-3AD203B41FA5}">
                      <a16:colId xmlns:a16="http://schemas.microsoft.com/office/drawing/2014/main" xmlns="" val="1359336203"/>
                    </a:ext>
                  </a:extLst>
                </a:gridCol>
              </a:tblGrid>
              <a:tr h="263706">
                <a:tc rowSpan="2">
                  <a:txBody>
                    <a:bodyPr/>
                    <a:lstStyle/>
                    <a:p>
                      <a:pPr algn="ctr"/>
                      <a:r>
                        <a:rPr lang="en-US" sz="1600" dirty="0" err="1">
                          <a:solidFill>
                            <a:schemeClr val="tx1"/>
                          </a:solidFill>
                          <a:latin typeface="Trebuchet MS" panose="020B0603020202020204" pitchFamily="34" charset="0"/>
                        </a:rPr>
                        <a:t>Bulan</a:t>
                      </a:r>
                      <a:endParaRPr lang="en-ID" sz="1600" dirty="0">
                        <a:solidFill>
                          <a:schemeClr val="tx1"/>
                        </a:solidFill>
                        <a:latin typeface="Trebuchet MS" panose="020B0603020202020204" pitchFamily="34" charset="0"/>
                      </a:endParaRPr>
                    </a:p>
                  </a:txBody>
                  <a:tcPr marL="36000" marR="36000" marT="43200" marB="432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Trebuchet MS" panose="020B0603020202020204" pitchFamily="34" charset="0"/>
                        </a:rPr>
                        <a:t>Volume (KL)</a:t>
                      </a:r>
                      <a:endParaRPr lang="en-ID" sz="1400" dirty="0">
                        <a:solidFill>
                          <a:schemeClr val="tx1"/>
                        </a:solidFill>
                        <a:latin typeface="Trebuchet MS" panose="020B0603020202020204" pitchFamily="34" charset="0"/>
                      </a:endParaRPr>
                    </a:p>
                  </a:txBody>
                  <a:tcPr marL="36000" marR="36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000"/>
                    </a:solidFill>
                  </a:tcPr>
                </a:tc>
                <a:tc hMerge="1">
                  <a:txBody>
                    <a:bodyPr/>
                    <a:lstStyle/>
                    <a:p>
                      <a:endParaRPr lang="en-ID" sz="1400" dirty="0">
                        <a:solidFill>
                          <a:schemeClr val="tx1"/>
                        </a:solidFill>
                        <a:latin typeface="Avenir Next LT Pro" panose="020B0504020202020204" pitchFamily="34" charset="0"/>
                      </a:endParaRPr>
                    </a:p>
                  </a:txBody>
                  <a:tcPr marL="36000" marR="36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000"/>
                    </a:solidFill>
                  </a:tcPr>
                </a:tc>
                <a:tc rowSpan="2">
                  <a:txBody>
                    <a:bodyPr/>
                    <a:lstStyle/>
                    <a:p>
                      <a:pPr algn="ctr"/>
                      <a:r>
                        <a:rPr lang="en-US" sz="1600" dirty="0" err="1">
                          <a:solidFill>
                            <a:schemeClr val="tx1"/>
                          </a:solidFill>
                          <a:latin typeface="Trebuchet MS" panose="020B0603020202020204" pitchFamily="34" charset="0"/>
                        </a:rPr>
                        <a:t>Realisasi</a:t>
                      </a:r>
                      <a:r>
                        <a:rPr lang="en-US" sz="1600" dirty="0">
                          <a:solidFill>
                            <a:schemeClr val="tx1"/>
                          </a:solidFill>
                          <a:latin typeface="Trebuchet MS" panose="020B0603020202020204" pitchFamily="34" charset="0"/>
                        </a:rPr>
                        <a:t> </a:t>
                      </a:r>
                      <a:r>
                        <a:rPr lang="en-US" sz="1600" dirty="0" err="1">
                          <a:solidFill>
                            <a:schemeClr val="tx1"/>
                          </a:solidFill>
                          <a:latin typeface="Trebuchet MS" panose="020B0603020202020204" pitchFamily="34" charset="0"/>
                        </a:rPr>
                        <a:t>Terhadap</a:t>
                      </a:r>
                      <a:r>
                        <a:rPr lang="en-US" sz="1600" dirty="0">
                          <a:solidFill>
                            <a:schemeClr val="tx1"/>
                          </a:solidFill>
                          <a:latin typeface="Trebuchet MS" panose="020B0603020202020204" pitchFamily="34" charset="0"/>
                        </a:rPr>
                        <a:t> PO (%)</a:t>
                      </a:r>
                      <a:endParaRPr lang="en-ID" sz="1600" dirty="0">
                        <a:solidFill>
                          <a:schemeClr val="tx1"/>
                        </a:solidFill>
                        <a:latin typeface="Trebuchet MS" panose="020B0603020202020204" pitchFamily="34" charset="0"/>
                      </a:endParaRPr>
                    </a:p>
                  </a:txBody>
                  <a:tcPr marL="36000" marR="36000" marT="43200" marB="432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280976757"/>
                  </a:ext>
                </a:extLst>
              </a:tr>
              <a:tr h="451403">
                <a:tc vMerge="1">
                  <a:txBody>
                    <a:bodyPr/>
                    <a:lstStyle/>
                    <a:p>
                      <a:endParaRPr lang="en-ID" dirty="0">
                        <a:latin typeface="Avenir Next LT Pro" panose="020B0504020202020204" pitchFamily="34" charset="0"/>
                      </a:endParaRPr>
                    </a:p>
                  </a:txBody>
                  <a:tcPr/>
                </a:tc>
                <a:tc>
                  <a:txBody>
                    <a:bodyPr/>
                    <a:lstStyle/>
                    <a:p>
                      <a:pPr algn="ctr"/>
                      <a:r>
                        <a:rPr lang="en-US" sz="1600" b="1" i="1" dirty="0">
                          <a:solidFill>
                            <a:schemeClr val="tx1"/>
                          </a:solidFill>
                          <a:latin typeface="Trebuchet MS" panose="020B0603020202020204" pitchFamily="34" charset="0"/>
                        </a:rPr>
                        <a:t>Purchase Order </a:t>
                      </a:r>
                      <a:r>
                        <a:rPr lang="en-US" sz="1600" b="1" i="0" dirty="0">
                          <a:solidFill>
                            <a:schemeClr val="tx1"/>
                          </a:solidFill>
                          <a:latin typeface="Trebuchet MS" panose="020B0603020202020204" pitchFamily="34" charset="0"/>
                        </a:rPr>
                        <a:t>(PO)</a:t>
                      </a:r>
                      <a:endParaRPr lang="en-ID" sz="1600" b="1" i="0" dirty="0">
                        <a:solidFill>
                          <a:schemeClr val="tx1"/>
                        </a:solidFill>
                        <a:latin typeface="Trebuchet MS" panose="020B0603020202020204" pitchFamily="34" charset="0"/>
                      </a:endParaRPr>
                    </a:p>
                  </a:txBody>
                  <a:tcPr marL="36000" marR="36000" marT="43200" marB="432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sz="1600" b="1" dirty="0" err="1">
                          <a:solidFill>
                            <a:schemeClr val="tx1"/>
                          </a:solidFill>
                          <a:latin typeface="Trebuchet MS" panose="020B0603020202020204" pitchFamily="34" charset="0"/>
                        </a:rPr>
                        <a:t>Realisasi</a:t>
                      </a:r>
                      <a:endParaRPr lang="en-ID" sz="1600" b="1" dirty="0">
                        <a:solidFill>
                          <a:schemeClr val="tx1"/>
                        </a:solidFill>
                        <a:latin typeface="Trebuchet MS" panose="020B0603020202020204" pitchFamily="34" charset="0"/>
                      </a:endParaRPr>
                    </a:p>
                  </a:txBody>
                  <a:tcPr marL="36000" marR="36000" marT="43200" marB="432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ID" dirty="0">
                        <a:latin typeface="Avenir Next LT Pro" panose="020B0504020202020204" pitchFamily="34" charset="0"/>
                      </a:endParaRPr>
                    </a:p>
                  </a:txBody>
                  <a:tcPr/>
                </a:tc>
                <a:extLst>
                  <a:ext uri="{0D108BD9-81ED-4DB2-BD59-A6C34878D82A}">
                    <a16:rowId xmlns:a16="http://schemas.microsoft.com/office/drawing/2014/main" xmlns="" val="3232360776"/>
                  </a:ext>
                </a:extLst>
              </a:tr>
              <a:tr h="263706">
                <a:tc>
                  <a:txBody>
                    <a:bodyPr/>
                    <a:lstStyle/>
                    <a:p>
                      <a:r>
                        <a:rPr lang="en-US" sz="1600" dirty="0" err="1">
                          <a:latin typeface="Trebuchet MS" panose="020B0603020202020204" pitchFamily="34" charset="0"/>
                        </a:rPr>
                        <a:t>Januari</a:t>
                      </a:r>
                      <a:endParaRPr lang="en-ID" sz="1600" dirty="0">
                        <a:latin typeface="Trebuchet MS" panose="020B0603020202020204" pitchFamily="34" charset="0"/>
                      </a:endParaRPr>
                    </a:p>
                  </a:txBody>
                  <a:tcPr marL="72000" marR="36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804.699</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698.808</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Trebuchet MS" panose="020B0603020202020204" pitchFamily="34" charset="0"/>
                        </a:rPr>
                        <a:t>86,84</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89352645"/>
                  </a:ext>
                </a:extLst>
              </a:tr>
              <a:tr h="263706">
                <a:tc>
                  <a:txBody>
                    <a:bodyPr/>
                    <a:lstStyle/>
                    <a:p>
                      <a:r>
                        <a:rPr lang="en-US" sz="1600" dirty="0" err="1">
                          <a:latin typeface="Trebuchet MS" panose="020B0603020202020204" pitchFamily="34" charset="0"/>
                        </a:rPr>
                        <a:t>Februari</a:t>
                      </a:r>
                      <a:endParaRPr lang="en-ID" sz="1600" dirty="0">
                        <a:latin typeface="Trebuchet MS" panose="020B0603020202020204" pitchFamily="34" charset="0"/>
                      </a:endParaRPr>
                    </a:p>
                  </a:txBody>
                  <a:tcPr marL="72000" marR="36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800,211</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764.968</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Trebuchet MS" panose="020B0603020202020204" pitchFamily="34" charset="0"/>
                        </a:rPr>
                        <a:t>95,60</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02815876"/>
                  </a:ext>
                </a:extLst>
              </a:tr>
              <a:tr h="263706">
                <a:tc>
                  <a:txBody>
                    <a:bodyPr/>
                    <a:lstStyle/>
                    <a:p>
                      <a:r>
                        <a:rPr lang="en-US" sz="1600" dirty="0" err="1">
                          <a:latin typeface="Trebuchet MS" panose="020B0603020202020204" pitchFamily="34" charset="0"/>
                        </a:rPr>
                        <a:t>Maret</a:t>
                      </a:r>
                      <a:endParaRPr lang="en-ID" sz="1600" dirty="0">
                        <a:latin typeface="Trebuchet MS" panose="020B0603020202020204" pitchFamily="34" charset="0"/>
                      </a:endParaRPr>
                    </a:p>
                  </a:txBody>
                  <a:tcPr marL="72000" marR="36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831.479</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790.414</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Trebuchet MS" panose="020B0603020202020204" pitchFamily="34" charset="0"/>
                        </a:rPr>
                        <a:t>95,06</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60837192"/>
                  </a:ext>
                </a:extLst>
              </a:tr>
              <a:tr h="263706">
                <a:tc>
                  <a:txBody>
                    <a:bodyPr/>
                    <a:lstStyle/>
                    <a:p>
                      <a:r>
                        <a:rPr lang="en-US" sz="1600" dirty="0">
                          <a:latin typeface="Trebuchet MS" panose="020B0603020202020204" pitchFamily="34" charset="0"/>
                        </a:rPr>
                        <a:t>April</a:t>
                      </a:r>
                      <a:endParaRPr lang="en-ID" sz="1600" dirty="0">
                        <a:latin typeface="Trebuchet MS" panose="020B0603020202020204" pitchFamily="34" charset="0"/>
                      </a:endParaRPr>
                    </a:p>
                  </a:txBody>
                  <a:tcPr marL="72000" marR="36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694.315</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652.715</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Trebuchet MS" panose="020B0603020202020204" pitchFamily="34" charset="0"/>
                        </a:rPr>
                        <a:t>94,01</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65665357"/>
                  </a:ext>
                </a:extLst>
              </a:tr>
              <a:tr h="263706">
                <a:tc>
                  <a:txBody>
                    <a:bodyPr/>
                    <a:lstStyle/>
                    <a:p>
                      <a:r>
                        <a:rPr lang="en-US" sz="1600" dirty="0">
                          <a:latin typeface="Trebuchet MS" panose="020B0603020202020204" pitchFamily="34" charset="0"/>
                        </a:rPr>
                        <a:t>Mei</a:t>
                      </a:r>
                      <a:endParaRPr lang="en-ID" sz="1600" dirty="0">
                        <a:latin typeface="Trebuchet MS" panose="020B0603020202020204" pitchFamily="34" charset="0"/>
                      </a:endParaRPr>
                    </a:p>
                  </a:txBody>
                  <a:tcPr marL="72000" marR="36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730.819</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675.142</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Trebuchet MS" panose="020B0603020202020204" pitchFamily="34" charset="0"/>
                        </a:rPr>
                        <a:t>92,38</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53122444"/>
                  </a:ext>
                </a:extLst>
              </a:tr>
              <a:tr h="263706">
                <a:tc>
                  <a:txBody>
                    <a:bodyPr/>
                    <a:lstStyle/>
                    <a:p>
                      <a:r>
                        <a:rPr lang="en-US" sz="1600" dirty="0" err="1">
                          <a:latin typeface="Trebuchet MS" panose="020B0603020202020204" pitchFamily="34" charset="0"/>
                        </a:rPr>
                        <a:t>Juni</a:t>
                      </a:r>
                      <a:endParaRPr lang="en-ID" sz="1600" dirty="0">
                        <a:latin typeface="Trebuchet MS" panose="020B0603020202020204" pitchFamily="34" charset="0"/>
                      </a:endParaRPr>
                    </a:p>
                  </a:txBody>
                  <a:tcPr marL="72000" marR="36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680.107</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643.186</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Trebuchet MS" panose="020B0603020202020204" pitchFamily="34" charset="0"/>
                        </a:rPr>
                        <a:t>94,57</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0228569"/>
                  </a:ext>
                </a:extLst>
              </a:tr>
              <a:tr h="263706">
                <a:tc>
                  <a:txBody>
                    <a:bodyPr/>
                    <a:lstStyle/>
                    <a:p>
                      <a:r>
                        <a:rPr lang="en-US" sz="1600" dirty="0" err="1">
                          <a:latin typeface="Trebuchet MS" panose="020B0603020202020204" pitchFamily="34" charset="0"/>
                        </a:rPr>
                        <a:t>Juli</a:t>
                      </a:r>
                      <a:endParaRPr lang="en-ID" sz="1600" dirty="0">
                        <a:latin typeface="Trebuchet MS" panose="020B0603020202020204" pitchFamily="34" charset="0"/>
                      </a:endParaRPr>
                    </a:p>
                  </a:txBody>
                  <a:tcPr marL="72000" marR="36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789.146</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733.325</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Trebuchet MS" panose="020B0603020202020204" pitchFamily="34" charset="0"/>
                        </a:rPr>
                        <a:t>92,93</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66602472"/>
                  </a:ext>
                </a:extLst>
              </a:tr>
              <a:tr h="263706">
                <a:tc>
                  <a:txBody>
                    <a:bodyPr/>
                    <a:lstStyle/>
                    <a:p>
                      <a:r>
                        <a:rPr lang="en-US" sz="1600" dirty="0" err="1">
                          <a:latin typeface="Trebuchet MS" panose="020B0603020202020204" pitchFamily="34" charset="0"/>
                        </a:rPr>
                        <a:t>Agustus</a:t>
                      </a:r>
                      <a:endParaRPr lang="en-ID" sz="1600" dirty="0">
                        <a:latin typeface="Trebuchet MS" panose="020B0603020202020204" pitchFamily="34" charset="0"/>
                      </a:endParaRPr>
                    </a:p>
                  </a:txBody>
                  <a:tcPr marL="72000" marR="36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753.761</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674.206</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Trebuchet MS" panose="020B0603020202020204" pitchFamily="34" charset="0"/>
                        </a:rPr>
                        <a:t>89,45</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20729148"/>
                  </a:ext>
                </a:extLst>
              </a:tr>
              <a:tr h="263706">
                <a:tc>
                  <a:txBody>
                    <a:bodyPr/>
                    <a:lstStyle/>
                    <a:p>
                      <a:r>
                        <a:rPr lang="en-US" sz="1600" dirty="0">
                          <a:latin typeface="Trebuchet MS" panose="020B0603020202020204" pitchFamily="34" charset="0"/>
                        </a:rPr>
                        <a:t>September</a:t>
                      </a:r>
                      <a:endParaRPr lang="en-ID" sz="1600" dirty="0">
                        <a:latin typeface="Trebuchet MS" panose="020B0603020202020204" pitchFamily="34" charset="0"/>
                      </a:endParaRPr>
                    </a:p>
                  </a:txBody>
                  <a:tcPr marL="72000" marR="36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798.587</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723.910</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Trebuchet MS" panose="020B0603020202020204" pitchFamily="34" charset="0"/>
                        </a:rPr>
                        <a:t>90,65</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06416773"/>
                  </a:ext>
                </a:extLst>
              </a:tr>
              <a:tr h="263706">
                <a:tc>
                  <a:txBody>
                    <a:bodyPr/>
                    <a:lstStyle/>
                    <a:p>
                      <a:r>
                        <a:rPr lang="en-US" sz="1600" dirty="0" err="1">
                          <a:latin typeface="Trebuchet MS" panose="020B0603020202020204" pitchFamily="34" charset="0"/>
                        </a:rPr>
                        <a:t>Oktober</a:t>
                      </a:r>
                      <a:endParaRPr lang="en-ID" sz="1600" dirty="0">
                        <a:latin typeface="Trebuchet MS" panose="020B0603020202020204" pitchFamily="34" charset="0"/>
                      </a:endParaRPr>
                    </a:p>
                  </a:txBody>
                  <a:tcPr marL="72000" marR="36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853.961</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693.987</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Trebuchet MS" panose="020B0603020202020204" pitchFamily="34" charset="0"/>
                        </a:rPr>
                        <a:t>81,27</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88283268"/>
                  </a:ext>
                </a:extLst>
              </a:tr>
              <a:tr h="263706">
                <a:tc>
                  <a:txBody>
                    <a:bodyPr/>
                    <a:lstStyle/>
                    <a:p>
                      <a:r>
                        <a:rPr lang="en-US" sz="1600" dirty="0">
                          <a:latin typeface="Trebuchet MS" panose="020B0603020202020204" pitchFamily="34" charset="0"/>
                        </a:rPr>
                        <a:t>November*</a:t>
                      </a:r>
                      <a:endParaRPr lang="en-ID" sz="1600" dirty="0">
                        <a:latin typeface="Trebuchet MS" panose="020B0603020202020204" pitchFamily="34" charset="0"/>
                      </a:endParaRPr>
                    </a:p>
                  </a:txBody>
                  <a:tcPr marL="72000" marR="36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784.092</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609.895</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Trebuchet MS" panose="020B0603020202020204" pitchFamily="34" charset="0"/>
                        </a:rPr>
                        <a:t>77,78</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97825739"/>
                  </a:ext>
                </a:extLst>
              </a:tr>
              <a:tr h="263706">
                <a:tc>
                  <a:txBody>
                    <a:bodyPr/>
                    <a:lstStyle/>
                    <a:p>
                      <a:r>
                        <a:rPr lang="en-US" sz="1600" dirty="0" err="1">
                          <a:latin typeface="Trebuchet MS" panose="020B0603020202020204" pitchFamily="34" charset="0"/>
                        </a:rPr>
                        <a:t>Desember</a:t>
                      </a:r>
                      <a:r>
                        <a:rPr lang="en-US" sz="1600" dirty="0">
                          <a:latin typeface="Trebuchet MS" panose="020B0603020202020204" pitchFamily="34" charset="0"/>
                        </a:rPr>
                        <a:t>**</a:t>
                      </a:r>
                      <a:endParaRPr lang="en-ID" sz="1600" dirty="0">
                        <a:latin typeface="Trebuchet MS" panose="020B0603020202020204" pitchFamily="34" charset="0"/>
                      </a:endParaRPr>
                    </a:p>
                  </a:txBody>
                  <a:tcPr marL="72000" marR="36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id-ID" sz="1600" dirty="0">
                          <a:latin typeface="Trebuchet MS" panose="020B0603020202020204" pitchFamily="34" charset="0"/>
                        </a:rPr>
                        <a:t>765.000</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latin typeface="Trebuchet MS" panose="020B0603020202020204" pitchFamily="34" charset="0"/>
                        </a:rPr>
                        <a:t>-</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Trebuchet MS" panose="020B0603020202020204" pitchFamily="34" charset="0"/>
                        </a:rPr>
                        <a:t>-</a:t>
                      </a:r>
                      <a:endParaRPr lang="en-ID" sz="1600"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66589766"/>
                  </a:ext>
                </a:extLst>
              </a:tr>
              <a:tr h="263706">
                <a:tc>
                  <a:txBody>
                    <a:bodyPr/>
                    <a:lstStyle/>
                    <a:p>
                      <a:r>
                        <a:rPr lang="en-US" sz="1600" b="1" dirty="0">
                          <a:latin typeface="Trebuchet MS" panose="020B0603020202020204" pitchFamily="34" charset="0"/>
                        </a:rPr>
                        <a:t>Total</a:t>
                      </a:r>
                      <a:endParaRPr lang="en-ID" sz="1600" b="1" dirty="0">
                        <a:latin typeface="Trebuchet MS" panose="020B0603020202020204" pitchFamily="34" charset="0"/>
                      </a:endParaRPr>
                    </a:p>
                  </a:txBody>
                  <a:tcPr marL="72000" marR="36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600" b="1" dirty="0">
                          <a:latin typeface="Trebuchet MS" panose="020B0603020202020204" pitchFamily="34" charset="0"/>
                        </a:rPr>
                        <a:t>9</a:t>
                      </a:r>
                      <a:r>
                        <a:rPr lang="en-US" sz="1600" b="1" dirty="0">
                          <a:latin typeface="Trebuchet MS" panose="020B0603020202020204" pitchFamily="34" charset="0"/>
                        </a:rPr>
                        <a:t>.</a:t>
                      </a:r>
                      <a:r>
                        <a:rPr lang="id-ID" sz="1600" b="1" dirty="0">
                          <a:latin typeface="Trebuchet MS" panose="020B0603020202020204" pitchFamily="34" charset="0"/>
                        </a:rPr>
                        <a:t>2</a:t>
                      </a:r>
                      <a:r>
                        <a:rPr lang="en-US" sz="1600" b="1" dirty="0">
                          <a:latin typeface="Trebuchet MS" panose="020B0603020202020204" pitchFamily="34" charset="0"/>
                        </a:rPr>
                        <a:t>86.177</a:t>
                      </a:r>
                      <a:endParaRPr lang="en-ID" sz="1600" b="1"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b="1" dirty="0" smtClean="0">
                          <a:latin typeface="Trebuchet MS" panose="020B0603020202020204" pitchFamily="34" charset="0"/>
                        </a:rPr>
                        <a:t>7.</a:t>
                      </a:r>
                      <a:r>
                        <a:rPr lang="id-ID" sz="1600" b="1" dirty="0" smtClean="0">
                          <a:latin typeface="Trebuchet MS" panose="020B0603020202020204" pitchFamily="34" charset="0"/>
                        </a:rPr>
                        <a:t>729.431</a:t>
                      </a:r>
                      <a:endParaRPr lang="en-ID" sz="1600" b="1"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d-ID" sz="1600" b="1" dirty="0" smtClean="0">
                          <a:latin typeface="Trebuchet MS" panose="020B0603020202020204" pitchFamily="34" charset="0"/>
                        </a:rPr>
                        <a:t>90.71</a:t>
                      </a:r>
                      <a:endParaRPr lang="en-ID" sz="1600" b="1" dirty="0">
                        <a:latin typeface="Trebuchet MS" panose="020B0603020202020204" pitchFamily="34" charset="0"/>
                      </a:endParaRPr>
                    </a:p>
                  </a:txBody>
                  <a:tcPr marL="36000" marR="108000" marT="43200" marB="432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173419080"/>
                  </a:ext>
                </a:extLst>
              </a:tr>
            </a:tbl>
          </a:graphicData>
        </a:graphic>
      </p:graphicFrame>
      <p:sp>
        <p:nvSpPr>
          <p:cNvPr id="23" name="TextBox 22">
            <a:extLst>
              <a:ext uri="{FF2B5EF4-FFF2-40B4-BE49-F238E27FC236}">
                <a16:creationId xmlns:a16="http://schemas.microsoft.com/office/drawing/2014/main" xmlns="" id="{C774DA4E-B5DF-4C51-99DF-10270B8344AC}"/>
              </a:ext>
            </a:extLst>
          </p:cNvPr>
          <p:cNvSpPr txBox="1"/>
          <p:nvPr/>
        </p:nvSpPr>
        <p:spPr>
          <a:xfrm>
            <a:off x="242480" y="4265551"/>
            <a:ext cx="5800564" cy="1015663"/>
          </a:xfrm>
          <a:prstGeom prst="rect">
            <a:avLst/>
          </a:prstGeom>
          <a:noFill/>
        </p:spPr>
        <p:txBody>
          <a:bodyPr wrap="square">
            <a:spAutoFit/>
          </a:bodyPr>
          <a:lstStyle/>
          <a:p>
            <a:pPr algn="ctr"/>
            <a:r>
              <a:rPr lang="en-US" sz="2000" b="1" dirty="0" err="1">
                <a:latin typeface="Trebuchet MS" panose="020B0603020202020204" pitchFamily="34" charset="0"/>
                <a:cs typeface="Arial" panose="020B0604020202020204" pitchFamily="34" charset="0"/>
              </a:rPr>
              <a:t>Diproyeksikan</a:t>
            </a:r>
            <a:r>
              <a:rPr lang="en-US" sz="2000" b="1" dirty="0">
                <a:latin typeface="Trebuchet MS" panose="020B0603020202020204" pitchFamily="34" charset="0"/>
                <a:cs typeface="Arial" panose="020B0604020202020204" pitchFamily="34" charset="0"/>
              </a:rPr>
              <a:t> </a:t>
            </a:r>
            <a:r>
              <a:rPr lang="en-US" sz="2000" b="1" dirty="0" err="1">
                <a:latin typeface="Trebuchet MS" panose="020B0603020202020204" pitchFamily="34" charset="0"/>
                <a:cs typeface="Arial" panose="020B0604020202020204" pitchFamily="34" charset="0"/>
              </a:rPr>
              <a:t>terjadi</a:t>
            </a:r>
            <a:r>
              <a:rPr lang="en-US" sz="2000" b="1" dirty="0">
                <a:latin typeface="Trebuchet MS" panose="020B0603020202020204" pitchFamily="34" charset="0"/>
                <a:cs typeface="Arial" panose="020B0604020202020204" pitchFamily="34" charset="0"/>
              </a:rPr>
              <a:t> </a:t>
            </a:r>
            <a:r>
              <a:rPr lang="en-US" sz="2000" b="1" dirty="0" err="1">
                <a:latin typeface="Trebuchet MS" panose="020B0603020202020204" pitchFamily="34" charset="0"/>
                <a:cs typeface="Arial" panose="020B0604020202020204" pitchFamily="34" charset="0"/>
              </a:rPr>
              <a:t>penurunan</a:t>
            </a:r>
            <a:r>
              <a:rPr lang="en-US" sz="2000" b="1" dirty="0">
                <a:latin typeface="Trebuchet MS" panose="020B0603020202020204" pitchFamily="34" charset="0"/>
                <a:cs typeface="Arial" panose="020B0604020202020204" pitchFamily="34" charset="0"/>
              </a:rPr>
              <a:t> </a:t>
            </a:r>
            <a:r>
              <a:rPr lang="en-US" sz="2000" b="1" dirty="0" err="1">
                <a:latin typeface="Trebuchet MS" panose="020B0603020202020204" pitchFamily="34" charset="0"/>
                <a:cs typeface="Arial" panose="020B0604020202020204" pitchFamily="34" charset="0"/>
              </a:rPr>
              <a:t>penyerapan</a:t>
            </a:r>
            <a:r>
              <a:rPr lang="en-US" sz="2000" b="1" dirty="0">
                <a:latin typeface="Trebuchet MS" panose="020B0603020202020204" pitchFamily="34" charset="0"/>
                <a:cs typeface="Arial" panose="020B0604020202020204" pitchFamily="34" charset="0"/>
              </a:rPr>
              <a:t> Biodiesel </a:t>
            </a:r>
            <a:r>
              <a:rPr lang="en-US" sz="2000" b="1" dirty="0" err="1">
                <a:latin typeface="Trebuchet MS" panose="020B0603020202020204" pitchFamily="34" charset="0"/>
                <a:cs typeface="Arial" panose="020B0604020202020204" pitchFamily="34" charset="0"/>
              </a:rPr>
              <a:t>tahun</a:t>
            </a:r>
            <a:r>
              <a:rPr lang="en-US" sz="2000" b="1" dirty="0">
                <a:latin typeface="Trebuchet MS" panose="020B0603020202020204" pitchFamily="34" charset="0"/>
                <a:cs typeface="Arial" panose="020B0604020202020204" pitchFamily="34" charset="0"/>
              </a:rPr>
              <a:t> 2020 </a:t>
            </a:r>
            <a:r>
              <a:rPr lang="en-US" sz="2000" b="1" dirty="0" err="1">
                <a:latin typeface="Trebuchet MS" panose="020B0603020202020204" pitchFamily="34" charset="0"/>
                <a:cs typeface="Arial" panose="020B0604020202020204" pitchFamily="34" charset="0"/>
              </a:rPr>
              <a:t>akibat</a:t>
            </a:r>
            <a:r>
              <a:rPr lang="en-US" sz="2000" b="1" dirty="0">
                <a:latin typeface="Trebuchet MS" panose="020B0603020202020204" pitchFamily="34" charset="0"/>
                <a:cs typeface="Arial" panose="020B0604020202020204" pitchFamily="34" charset="0"/>
              </a:rPr>
              <a:t> </a:t>
            </a:r>
            <a:r>
              <a:rPr lang="en-US" sz="2000" b="1" dirty="0" err="1">
                <a:latin typeface="Trebuchet MS" panose="020B0603020202020204" pitchFamily="34" charset="0"/>
                <a:cs typeface="Arial" panose="020B0604020202020204" pitchFamily="34" charset="0"/>
              </a:rPr>
              <a:t>Pandemi</a:t>
            </a:r>
            <a:r>
              <a:rPr lang="en-US" sz="2000" b="1" dirty="0">
                <a:latin typeface="Trebuchet MS" panose="020B0603020202020204" pitchFamily="34" charset="0"/>
                <a:cs typeface="Arial" panose="020B0604020202020204" pitchFamily="34" charset="0"/>
              </a:rPr>
              <a:t> Covid-19</a:t>
            </a:r>
          </a:p>
          <a:p>
            <a:pPr algn="ctr"/>
            <a:r>
              <a:rPr lang="en-US" sz="2000" b="1" dirty="0">
                <a:latin typeface="Trebuchet MS" panose="020B0603020202020204" pitchFamily="34" charset="0"/>
                <a:cs typeface="Arial" panose="020B0604020202020204" pitchFamily="34" charset="0"/>
              </a:rPr>
              <a:t>(</a:t>
            </a:r>
            <a:r>
              <a:rPr lang="en-US" sz="2000" b="1" dirty="0" err="1">
                <a:latin typeface="Trebuchet MS" panose="020B0603020202020204" pitchFamily="34" charset="0"/>
                <a:cs typeface="Arial" panose="020B0604020202020204" pitchFamily="34" charset="0"/>
              </a:rPr>
              <a:t>sesuai</a:t>
            </a:r>
            <a:r>
              <a:rPr lang="en-US" sz="2000" b="1" dirty="0">
                <a:latin typeface="Trebuchet MS" panose="020B0603020202020204" pitchFamily="34" charset="0"/>
                <a:cs typeface="Arial" panose="020B0604020202020204" pitchFamily="34" charset="0"/>
              </a:rPr>
              <a:t> </a:t>
            </a:r>
            <a:r>
              <a:rPr lang="en-US" sz="2000" b="1" dirty="0" err="1">
                <a:latin typeface="Trebuchet MS" panose="020B0603020202020204" pitchFamily="34" charset="0"/>
                <a:cs typeface="Arial" panose="020B0604020202020204" pitchFamily="34" charset="0"/>
              </a:rPr>
              <a:t>dengan</a:t>
            </a:r>
            <a:r>
              <a:rPr lang="en-US" sz="2000" b="1" dirty="0">
                <a:latin typeface="Trebuchet MS" panose="020B0603020202020204" pitchFamily="34" charset="0"/>
                <a:cs typeface="Arial" panose="020B0604020202020204" pitchFamily="34" charset="0"/>
              </a:rPr>
              <a:t> </a:t>
            </a:r>
            <a:r>
              <a:rPr lang="en-US" sz="2000" b="1" dirty="0" err="1">
                <a:latin typeface="Trebuchet MS" panose="020B0603020202020204" pitchFamily="34" charset="0"/>
                <a:cs typeface="Arial" panose="020B0604020202020204" pitchFamily="34" charset="0"/>
              </a:rPr>
              <a:t>penurunan</a:t>
            </a:r>
            <a:r>
              <a:rPr lang="en-US" sz="2000" b="1" dirty="0">
                <a:latin typeface="Trebuchet MS" panose="020B0603020202020204" pitchFamily="34" charset="0"/>
                <a:cs typeface="Arial" panose="020B0604020202020204" pitchFamily="34" charset="0"/>
              </a:rPr>
              <a:t> </a:t>
            </a:r>
            <a:r>
              <a:rPr lang="en-US" sz="2000" b="1" dirty="0" err="1">
                <a:latin typeface="Trebuchet MS" panose="020B0603020202020204" pitchFamily="34" charset="0"/>
                <a:cs typeface="Arial" panose="020B0604020202020204" pitchFamily="34" charset="0"/>
              </a:rPr>
              <a:t>konsumsi</a:t>
            </a:r>
            <a:r>
              <a:rPr lang="en-US" sz="2000" b="1" dirty="0">
                <a:latin typeface="Trebuchet MS" panose="020B0603020202020204" pitchFamily="34" charset="0"/>
                <a:cs typeface="Arial" panose="020B0604020202020204" pitchFamily="34" charset="0"/>
              </a:rPr>
              <a:t> solar)</a:t>
            </a:r>
            <a:endParaRPr lang="en-ID" sz="2000" b="1" dirty="0"/>
          </a:p>
        </p:txBody>
      </p:sp>
      <p:graphicFrame>
        <p:nvGraphicFramePr>
          <p:cNvPr id="17" name="Chart 16">
            <a:extLst>
              <a:ext uri="{FF2B5EF4-FFF2-40B4-BE49-F238E27FC236}">
                <a16:creationId xmlns:a16="http://schemas.microsoft.com/office/drawing/2014/main" xmlns="" id="{197C9FB3-1722-4AE9-80E6-000CA6906F30}"/>
              </a:ext>
            </a:extLst>
          </p:cNvPr>
          <p:cNvGraphicFramePr>
            <a:graphicFrameLocks/>
          </p:cNvGraphicFramePr>
          <p:nvPr/>
        </p:nvGraphicFramePr>
        <p:xfrm>
          <a:off x="37147" y="1245992"/>
          <a:ext cx="3170201" cy="29129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xmlns="" id="{1D087376-F691-4F74-8791-F693B3381003}"/>
              </a:ext>
            </a:extLst>
          </p:cNvPr>
          <p:cNvGraphicFramePr>
            <a:graphicFrameLocks/>
          </p:cNvGraphicFramePr>
          <p:nvPr/>
        </p:nvGraphicFramePr>
        <p:xfrm>
          <a:off x="2233702" y="1243896"/>
          <a:ext cx="4759785" cy="2915025"/>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xmlns="" id="{B1714B94-CC8E-4E23-9861-4183DC2F7AD8}"/>
              </a:ext>
            </a:extLst>
          </p:cNvPr>
          <p:cNvSpPr/>
          <p:nvPr/>
        </p:nvSpPr>
        <p:spPr>
          <a:xfrm>
            <a:off x="864125" y="3350062"/>
            <a:ext cx="160608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rgbClr val="FFFF00"/>
                </a:solidFill>
                <a:latin typeface="Trebuchet MS" panose="020B0603020202020204" pitchFamily="34" charset="0"/>
              </a:rPr>
              <a:t>Realisasi</a:t>
            </a:r>
            <a:r>
              <a:rPr lang="en-US" sz="1600" b="1" baseline="30000" dirty="0">
                <a:solidFill>
                  <a:srgbClr val="FFFF00"/>
                </a:solidFill>
                <a:latin typeface="Trebuchet MS" panose="020B0603020202020204" pitchFamily="34" charset="0"/>
              </a:rPr>
              <a:t>*)</a:t>
            </a:r>
          </a:p>
          <a:p>
            <a:pPr algn="ctr"/>
            <a:r>
              <a:rPr lang="en-US" sz="1600" b="1" dirty="0" smtClean="0">
                <a:solidFill>
                  <a:srgbClr val="FFFF00"/>
                </a:solidFill>
                <a:latin typeface="Trebuchet MS" panose="020B0603020202020204" pitchFamily="34" charset="0"/>
              </a:rPr>
              <a:t>7,</a:t>
            </a:r>
            <a:r>
              <a:rPr lang="id-ID" sz="1600" b="1" dirty="0" smtClean="0">
                <a:solidFill>
                  <a:srgbClr val="FFFF00"/>
                </a:solidFill>
                <a:latin typeface="Trebuchet MS" panose="020B0603020202020204" pitchFamily="34" charset="0"/>
              </a:rPr>
              <a:t>73</a:t>
            </a:r>
            <a:r>
              <a:rPr lang="en-US" sz="1600" b="1" dirty="0" smtClean="0">
                <a:solidFill>
                  <a:srgbClr val="FFFF00"/>
                </a:solidFill>
                <a:latin typeface="Trebuchet MS" panose="020B0603020202020204" pitchFamily="34" charset="0"/>
              </a:rPr>
              <a:t> </a:t>
            </a:r>
            <a:r>
              <a:rPr lang="en-US" sz="1600" b="1" dirty="0">
                <a:solidFill>
                  <a:srgbClr val="FFFF00"/>
                </a:solidFill>
                <a:latin typeface="Trebuchet MS" panose="020B0603020202020204" pitchFamily="34" charset="0"/>
              </a:rPr>
              <a:t>Juta KL (</a:t>
            </a:r>
            <a:r>
              <a:rPr lang="en-US" sz="1600" b="1" dirty="0" smtClean="0">
                <a:solidFill>
                  <a:srgbClr val="FFFF00"/>
                </a:solidFill>
                <a:latin typeface="Trebuchet MS" panose="020B0603020202020204" pitchFamily="34" charset="0"/>
              </a:rPr>
              <a:t>80,</a:t>
            </a:r>
            <a:r>
              <a:rPr lang="id-ID" sz="1600" b="1" dirty="0" smtClean="0">
                <a:solidFill>
                  <a:srgbClr val="FFFF00"/>
                </a:solidFill>
                <a:latin typeface="Trebuchet MS" panose="020B0603020202020204" pitchFamily="34" charset="0"/>
              </a:rPr>
              <a:t>95</a:t>
            </a:r>
            <a:r>
              <a:rPr lang="en-US" sz="1600" b="1" dirty="0" smtClean="0">
                <a:solidFill>
                  <a:srgbClr val="FFFF00"/>
                </a:solidFill>
                <a:latin typeface="Trebuchet MS" panose="020B0603020202020204" pitchFamily="34" charset="0"/>
              </a:rPr>
              <a:t>%)</a:t>
            </a:r>
            <a:endParaRPr lang="en-ID" sz="1600" b="1" dirty="0">
              <a:solidFill>
                <a:srgbClr val="FFFF00"/>
              </a:solidFill>
              <a:latin typeface="Trebuchet MS" panose="020B0603020202020204" pitchFamily="34" charset="0"/>
            </a:endParaRPr>
          </a:p>
        </p:txBody>
      </p:sp>
      <p:sp>
        <p:nvSpPr>
          <p:cNvPr id="21" name="Rectangle 20">
            <a:extLst>
              <a:ext uri="{FF2B5EF4-FFF2-40B4-BE49-F238E27FC236}">
                <a16:creationId xmlns:a16="http://schemas.microsoft.com/office/drawing/2014/main" xmlns="" id="{03597BBF-D5D2-4205-93D5-4CF099572070}"/>
              </a:ext>
            </a:extLst>
          </p:cNvPr>
          <p:cNvSpPr/>
          <p:nvPr/>
        </p:nvSpPr>
        <p:spPr>
          <a:xfrm>
            <a:off x="3815583" y="3350063"/>
            <a:ext cx="1735605"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rgbClr val="FFFF00"/>
                </a:solidFill>
                <a:latin typeface="Trebuchet MS" panose="020B0603020202020204" pitchFamily="34" charset="0"/>
              </a:rPr>
              <a:t>Realisasi</a:t>
            </a:r>
            <a:r>
              <a:rPr lang="en-US" sz="1600" b="1" baseline="30000" dirty="0">
                <a:solidFill>
                  <a:srgbClr val="FFFF00"/>
                </a:solidFill>
                <a:latin typeface="Trebuchet MS" panose="020B0603020202020204" pitchFamily="34" charset="0"/>
              </a:rPr>
              <a:t>*)</a:t>
            </a:r>
            <a:endParaRPr lang="en-US" sz="1600" b="1" dirty="0">
              <a:solidFill>
                <a:srgbClr val="FFFF00"/>
              </a:solidFill>
              <a:latin typeface="Trebuchet MS" panose="020B0603020202020204" pitchFamily="34" charset="0"/>
            </a:endParaRPr>
          </a:p>
          <a:p>
            <a:pPr algn="ctr"/>
            <a:r>
              <a:rPr lang="en-US" sz="1600" b="1" dirty="0" smtClean="0">
                <a:solidFill>
                  <a:srgbClr val="FFFF00"/>
                </a:solidFill>
                <a:latin typeface="Trebuchet MS" panose="020B0603020202020204" pitchFamily="34" charset="0"/>
              </a:rPr>
              <a:t>7,</a:t>
            </a:r>
            <a:r>
              <a:rPr lang="id-ID" sz="1600" b="1" dirty="0" smtClean="0">
                <a:solidFill>
                  <a:srgbClr val="FFFF00"/>
                </a:solidFill>
                <a:latin typeface="Trebuchet MS" panose="020B0603020202020204" pitchFamily="34" charset="0"/>
              </a:rPr>
              <a:t>73</a:t>
            </a:r>
            <a:r>
              <a:rPr lang="en-US" sz="1600" b="1" dirty="0" smtClean="0">
                <a:solidFill>
                  <a:srgbClr val="FFFF00"/>
                </a:solidFill>
                <a:latin typeface="Trebuchet MS" panose="020B0603020202020204" pitchFamily="34" charset="0"/>
              </a:rPr>
              <a:t> </a:t>
            </a:r>
            <a:r>
              <a:rPr lang="en-US" sz="1600" b="1" dirty="0">
                <a:solidFill>
                  <a:srgbClr val="FFFF00"/>
                </a:solidFill>
                <a:latin typeface="Trebuchet MS" panose="020B0603020202020204" pitchFamily="34" charset="0"/>
              </a:rPr>
              <a:t>Juta KL </a:t>
            </a:r>
            <a:r>
              <a:rPr lang="en-US" sz="1600" b="1" dirty="0" smtClean="0">
                <a:solidFill>
                  <a:srgbClr val="FFFF00"/>
                </a:solidFill>
                <a:latin typeface="Trebuchet MS" panose="020B0603020202020204" pitchFamily="34" charset="0"/>
              </a:rPr>
              <a:t>(</a:t>
            </a:r>
            <a:r>
              <a:rPr lang="id-ID" sz="1600" b="1" dirty="0" smtClean="0">
                <a:solidFill>
                  <a:srgbClr val="FFFF00"/>
                </a:solidFill>
                <a:latin typeface="Trebuchet MS" panose="020B0603020202020204" pitchFamily="34" charset="0"/>
              </a:rPr>
              <a:t>90,71</a:t>
            </a:r>
            <a:r>
              <a:rPr lang="en-US" sz="1600" b="1" dirty="0" smtClean="0">
                <a:solidFill>
                  <a:srgbClr val="FFFF00"/>
                </a:solidFill>
                <a:latin typeface="Trebuchet MS" panose="020B0603020202020204" pitchFamily="34" charset="0"/>
              </a:rPr>
              <a:t>%)</a:t>
            </a:r>
            <a:endParaRPr lang="en-ID" sz="1600" b="1" dirty="0">
              <a:solidFill>
                <a:srgbClr val="FFFF00"/>
              </a:solidFill>
              <a:latin typeface="Trebuchet MS" panose="020B0603020202020204" pitchFamily="34" charset="0"/>
            </a:endParaRPr>
          </a:p>
        </p:txBody>
      </p:sp>
      <p:sp>
        <p:nvSpPr>
          <p:cNvPr id="26" name="Rectangle 25">
            <a:extLst>
              <a:ext uri="{FF2B5EF4-FFF2-40B4-BE49-F238E27FC236}">
                <a16:creationId xmlns:a16="http://schemas.microsoft.com/office/drawing/2014/main" xmlns="" id="{AA0ACB8D-83C7-4143-8FB4-5DD007846792}"/>
              </a:ext>
            </a:extLst>
          </p:cNvPr>
          <p:cNvSpPr/>
          <p:nvPr/>
        </p:nvSpPr>
        <p:spPr>
          <a:xfrm>
            <a:off x="1139722" y="2415661"/>
            <a:ext cx="1030247"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rebuchet MS" panose="020B0603020202020204" pitchFamily="34" charset="0"/>
              </a:rPr>
              <a:t>Total</a:t>
            </a:r>
          </a:p>
          <a:p>
            <a:pPr algn="ctr"/>
            <a:r>
              <a:rPr lang="en-US" sz="2400" b="1" dirty="0">
                <a:solidFill>
                  <a:schemeClr val="tx1"/>
                </a:solidFill>
                <a:latin typeface="Trebuchet MS" panose="020B0603020202020204" pitchFamily="34" charset="0"/>
              </a:rPr>
              <a:t>9,55</a:t>
            </a:r>
            <a:r>
              <a:rPr lang="en-US" sz="1600" b="1" dirty="0">
                <a:solidFill>
                  <a:schemeClr val="tx1"/>
                </a:solidFill>
                <a:latin typeface="Trebuchet MS" panose="020B0603020202020204" pitchFamily="34" charset="0"/>
              </a:rPr>
              <a:t> Juta KL</a:t>
            </a:r>
            <a:endParaRPr lang="en-ID" sz="1600" b="1" dirty="0">
              <a:solidFill>
                <a:schemeClr val="tx1"/>
              </a:solidFill>
              <a:latin typeface="Trebuchet MS" panose="020B0603020202020204" pitchFamily="34" charset="0"/>
            </a:endParaRPr>
          </a:p>
        </p:txBody>
      </p:sp>
      <p:sp>
        <p:nvSpPr>
          <p:cNvPr id="27" name="Rectangle 26">
            <a:extLst>
              <a:ext uri="{FF2B5EF4-FFF2-40B4-BE49-F238E27FC236}">
                <a16:creationId xmlns:a16="http://schemas.microsoft.com/office/drawing/2014/main" xmlns="" id="{2FA76883-B4C9-4209-AED8-600B5B1C990B}"/>
              </a:ext>
            </a:extLst>
          </p:cNvPr>
          <p:cNvSpPr/>
          <p:nvPr/>
        </p:nvSpPr>
        <p:spPr>
          <a:xfrm>
            <a:off x="4128485" y="2434575"/>
            <a:ext cx="1030247"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rebuchet MS" panose="020B0603020202020204" pitchFamily="34" charset="0"/>
              </a:rPr>
              <a:t>Total</a:t>
            </a:r>
          </a:p>
          <a:p>
            <a:pPr algn="ctr"/>
            <a:r>
              <a:rPr lang="en-US" sz="2400" b="1" dirty="0">
                <a:solidFill>
                  <a:schemeClr val="tx1"/>
                </a:solidFill>
                <a:latin typeface="Trebuchet MS" panose="020B0603020202020204" pitchFamily="34" charset="0"/>
              </a:rPr>
              <a:t>8,52</a:t>
            </a:r>
            <a:r>
              <a:rPr lang="en-US" sz="1600" b="1" dirty="0">
                <a:solidFill>
                  <a:schemeClr val="tx1"/>
                </a:solidFill>
                <a:latin typeface="Trebuchet MS" panose="020B0603020202020204" pitchFamily="34" charset="0"/>
              </a:rPr>
              <a:t> Juta KL</a:t>
            </a:r>
            <a:endParaRPr lang="en-ID" sz="1600" b="1" dirty="0">
              <a:solidFill>
                <a:schemeClr val="tx1"/>
              </a:solidFill>
              <a:latin typeface="Trebuchet MS" panose="020B0603020202020204" pitchFamily="34" charset="0"/>
            </a:endParaRPr>
          </a:p>
        </p:txBody>
      </p:sp>
      <p:sp>
        <p:nvSpPr>
          <p:cNvPr id="28" name="Rectangle 27">
            <a:extLst>
              <a:ext uri="{FF2B5EF4-FFF2-40B4-BE49-F238E27FC236}">
                <a16:creationId xmlns:a16="http://schemas.microsoft.com/office/drawing/2014/main" xmlns="" id="{73F8CB99-1817-4F69-8EEE-A4793852EC61}"/>
              </a:ext>
            </a:extLst>
          </p:cNvPr>
          <p:cNvSpPr/>
          <p:nvPr/>
        </p:nvSpPr>
        <p:spPr>
          <a:xfrm>
            <a:off x="404582" y="758590"/>
            <a:ext cx="2504164" cy="5453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Trebuchet MS" panose="020B0603020202020204" pitchFamily="34" charset="0"/>
              </a:rPr>
              <a:t>Alokasi</a:t>
            </a:r>
            <a:r>
              <a:rPr lang="en-US" sz="1600" b="1" dirty="0">
                <a:solidFill>
                  <a:schemeClr val="tx1"/>
                </a:solidFill>
                <a:latin typeface="Trebuchet MS" panose="020B0603020202020204" pitchFamily="34" charset="0"/>
              </a:rPr>
              <a:t> vs </a:t>
            </a:r>
            <a:r>
              <a:rPr lang="en-US" sz="1600" b="1" dirty="0" err="1">
                <a:solidFill>
                  <a:schemeClr val="tx1"/>
                </a:solidFill>
                <a:latin typeface="Trebuchet MS" panose="020B0603020202020204" pitchFamily="34" charset="0"/>
              </a:rPr>
              <a:t>Realisasi</a:t>
            </a:r>
            <a:endParaRPr lang="en-ID" sz="1600" b="1" dirty="0">
              <a:solidFill>
                <a:schemeClr val="tx1"/>
              </a:solidFill>
              <a:latin typeface="Trebuchet MS" panose="020B0603020202020204" pitchFamily="34" charset="0"/>
            </a:endParaRPr>
          </a:p>
        </p:txBody>
      </p:sp>
      <p:sp>
        <p:nvSpPr>
          <p:cNvPr id="29" name="Rectangle 28">
            <a:extLst>
              <a:ext uri="{FF2B5EF4-FFF2-40B4-BE49-F238E27FC236}">
                <a16:creationId xmlns:a16="http://schemas.microsoft.com/office/drawing/2014/main" xmlns="" id="{52F5E3E2-DB62-4B5E-A2A6-05E66925D186}"/>
              </a:ext>
            </a:extLst>
          </p:cNvPr>
          <p:cNvSpPr/>
          <p:nvPr/>
        </p:nvSpPr>
        <p:spPr>
          <a:xfrm>
            <a:off x="3195245" y="769496"/>
            <a:ext cx="3024000" cy="53443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rebuchet MS" panose="020B0603020202020204" pitchFamily="34" charset="0"/>
              </a:rPr>
              <a:t>% </a:t>
            </a:r>
            <a:r>
              <a:rPr lang="en-US" sz="1600" b="1" dirty="0" err="1">
                <a:solidFill>
                  <a:schemeClr val="tx1"/>
                </a:solidFill>
                <a:latin typeface="Trebuchet MS" panose="020B0603020202020204" pitchFamily="34" charset="0"/>
              </a:rPr>
              <a:t>Realisasi</a:t>
            </a:r>
            <a:r>
              <a:rPr lang="en-US" sz="1600" b="1" dirty="0">
                <a:solidFill>
                  <a:schemeClr val="tx1"/>
                </a:solidFill>
                <a:latin typeface="Trebuchet MS" panose="020B0603020202020204" pitchFamily="34" charset="0"/>
              </a:rPr>
              <a:t> vs PO</a:t>
            </a:r>
          </a:p>
          <a:p>
            <a:pPr algn="ctr"/>
            <a:r>
              <a:rPr lang="en-US" sz="1600" b="1" dirty="0">
                <a:solidFill>
                  <a:schemeClr val="tx1"/>
                </a:solidFill>
                <a:latin typeface="Trebuchet MS" panose="020B0603020202020204" pitchFamily="34" charset="0"/>
              </a:rPr>
              <a:t>(per November 2020)</a:t>
            </a:r>
            <a:endParaRPr lang="en-ID" sz="16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405751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 xmlns:a16="http://schemas.microsoft.com/office/drawing/2014/main" id="{00000000-0008-0000-0600-000007000000}"/>
              </a:ext>
            </a:extLst>
          </p:cNvPr>
          <p:cNvGraphicFramePr>
            <a:graphicFrameLocks/>
          </p:cNvGraphicFramePr>
          <p:nvPr/>
        </p:nvGraphicFramePr>
        <p:xfrm>
          <a:off x="173684" y="586442"/>
          <a:ext cx="11931722" cy="5504199"/>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213635" y="63223"/>
            <a:ext cx="11764730" cy="523220"/>
          </a:xfrm>
          <a:prstGeom prst="rect">
            <a:avLst/>
          </a:prstGeom>
          <a:noFill/>
        </p:spPr>
        <p:txBody>
          <a:bodyPr wrap="square" rtlCol="0">
            <a:spAutoFit/>
          </a:bodyPr>
          <a:lstStyle/>
          <a:p>
            <a:pPr algn="ctr"/>
            <a:r>
              <a:rPr lang="it-IT" sz="2800" b="1" dirty="0">
                <a:latin typeface="Arial Black" panose="020B0A04020102020204" pitchFamily="34" charset="0"/>
                <a:ea typeface="Arial" charset="0"/>
                <a:cs typeface="Arial" charset="0"/>
              </a:rPr>
              <a:t>Perkembangan </a:t>
            </a:r>
            <a:r>
              <a:rPr lang="id-ID" sz="2800" b="1" dirty="0">
                <a:latin typeface="Arial Black" panose="020B0A04020102020204" pitchFamily="34" charset="0"/>
                <a:ea typeface="Arial" charset="0"/>
                <a:cs typeface="Arial" charset="0"/>
              </a:rPr>
              <a:t>H</a:t>
            </a:r>
            <a:r>
              <a:rPr lang="it-IT" sz="2800" b="1" dirty="0">
                <a:latin typeface="Arial Black" panose="020B0A04020102020204" pitchFamily="34" charset="0"/>
                <a:ea typeface="Arial" charset="0"/>
                <a:cs typeface="Arial" charset="0"/>
              </a:rPr>
              <a:t>arga </a:t>
            </a:r>
            <a:r>
              <a:rPr lang="id-ID" sz="2800" b="1" dirty="0">
                <a:latin typeface="Arial Black" panose="020B0A04020102020204" pitchFamily="34" charset="0"/>
                <a:ea typeface="Arial" charset="0"/>
                <a:cs typeface="Arial" charset="0"/>
              </a:rPr>
              <a:t>CPO</a:t>
            </a:r>
            <a:r>
              <a:rPr lang="it-IT" sz="2800" b="1" dirty="0">
                <a:latin typeface="Arial Black" panose="020B0A04020102020204" pitchFamily="34" charset="0"/>
                <a:ea typeface="Arial" charset="0"/>
                <a:cs typeface="Arial" charset="0"/>
              </a:rPr>
              <a:t>, </a:t>
            </a:r>
            <a:r>
              <a:rPr lang="id-ID" sz="2800" b="1" dirty="0">
                <a:latin typeface="Arial Black" panose="020B0A04020102020204" pitchFamily="34" charset="0"/>
                <a:ea typeface="Arial" charset="0"/>
                <a:cs typeface="Arial" charset="0"/>
              </a:rPr>
              <a:t>HIP B</a:t>
            </a:r>
            <a:r>
              <a:rPr lang="it-IT" sz="2800" b="1" dirty="0">
                <a:latin typeface="Arial Black" panose="020B0A04020102020204" pitchFamily="34" charset="0"/>
                <a:ea typeface="Arial" charset="0"/>
                <a:cs typeface="Arial" charset="0"/>
              </a:rPr>
              <a:t>iodiesel, dan </a:t>
            </a:r>
            <a:r>
              <a:rPr lang="id-ID" sz="2800" b="1" dirty="0">
                <a:latin typeface="Arial Black" panose="020B0A04020102020204" pitchFamily="34" charset="0"/>
                <a:ea typeface="Arial" charset="0"/>
                <a:cs typeface="Arial" charset="0"/>
              </a:rPr>
              <a:t>HIP S</a:t>
            </a:r>
            <a:r>
              <a:rPr lang="it-IT" sz="2800" b="1" dirty="0">
                <a:latin typeface="Arial Black" panose="020B0A04020102020204" pitchFamily="34" charset="0"/>
                <a:ea typeface="Arial" charset="0"/>
                <a:cs typeface="Arial" charset="0"/>
              </a:rPr>
              <a:t>olar</a:t>
            </a:r>
          </a:p>
        </p:txBody>
      </p:sp>
      <p:sp>
        <p:nvSpPr>
          <p:cNvPr id="8" name="TextBox 7"/>
          <p:cNvSpPr txBox="1"/>
          <p:nvPr/>
        </p:nvSpPr>
        <p:spPr>
          <a:xfrm>
            <a:off x="931201" y="2261369"/>
            <a:ext cx="1986170" cy="338554"/>
          </a:xfrm>
          <a:prstGeom prst="rect">
            <a:avLst/>
          </a:prstGeom>
          <a:solidFill>
            <a:srgbClr val="6F6F6F"/>
          </a:solidFill>
          <a:ln>
            <a:noFill/>
          </a:ln>
        </p:spPr>
        <p:txBody>
          <a:bodyPr wrap="square" rtlCol="0">
            <a:spAutoFit/>
          </a:bodyPr>
          <a:lstStyle/>
          <a:p>
            <a:pPr algn="ctr"/>
            <a:r>
              <a:rPr lang="en-ID" sz="1600" dirty="0">
                <a:solidFill>
                  <a:schemeClr val="bg1"/>
                </a:solidFill>
                <a:latin typeface="Trebuchet MS" panose="020B0603020202020204" pitchFamily="34" charset="0"/>
              </a:rPr>
              <a:t>Harga CPO (Rp/kg)</a:t>
            </a:r>
          </a:p>
        </p:txBody>
      </p:sp>
      <p:sp>
        <p:nvSpPr>
          <p:cNvPr id="9" name="TextBox 8"/>
          <p:cNvSpPr txBox="1"/>
          <p:nvPr/>
        </p:nvSpPr>
        <p:spPr>
          <a:xfrm>
            <a:off x="931200" y="1103799"/>
            <a:ext cx="3074743" cy="338554"/>
          </a:xfrm>
          <a:prstGeom prst="rect">
            <a:avLst/>
          </a:prstGeom>
          <a:solidFill>
            <a:srgbClr val="799AD5"/>
          </a:solidFill>
          <a:ln>
            <a:noFill/>
          </a:ln>
        </p:spPr>
        <p:txBody>
          <a:bodyPr wrap="square" rtlCol="0">
            <a:spAutoFit/>
          </a:bodyPr>
          <a:lstStyle/>
          <a:p>
            <a:pPr algn="ctr"/>
            <a:r>
              <a:rPr lang="en-ID" sz="1600" dirty="0">
                <a:solidFill>
                  <a:schemeClr val="bg1"/>
                </a:solidFill>
                <a:latin typeface="Trebuchet MS" panose="020B0603020202020204" pitchFamily="34" charset="0"/>
              </a:rPr>
              <a:t>HIP Biodiesel ex OA (</a:t>
            </a:r>
            <a:r>
              <a:rPr lang="en-ID" sz="1600" dirty="0" err="1">
                <a:solidFill>
                  <a:schemeClr val="bg1"/>
                </a:solidFill>
                <a:latin typeface="Trebuchet MS" panose="020B0603020202020204" pitchFamily="34" charset="0"/>
              </a:rPr>
              <a:t>Rp</a:t>
            </a:r>
            <a:r>
              <a:rPr lang="en-ID" sz="1600" dirty="0">
                <a:solidFill>
                  <a:schemeClr val="bg1"/>
                </a:solidFill>
                <a:latin typeface="Trebuchet MS" panose="020B0603020202020204" pitchFamily="34" charset="0"/>
              </a:rPr>
              <a:t>/</a:t>
            </a:r>
            <a:r>
              <a:rPr lang="en-ID" sz="1600" dirty="0" err="1">
                <a:solidFill>
                  <a:schemeClr val="bg1"/>
                </a:solidFill>
                <a:latin typeface="Trebuchet MS" panose="020B0603020202020204" pitchFamily="34" charset="0"/>
              </a:rPr>
              <a:t>liter</a:t>
            </a:r>
            <a:r>
              <a:rPr lang="en-ID" sz="1600" dirty="0">
                <a:solidFill>
                  <a:schemeClr val="bg1"/>
                </a:solidFill>
                <a:latin typeface="Trebuchet MS" panose="020B0603020202020204" pitchFamily="34" charset="0"/>
              </a:rPr>
              <a:t>)</a:t>
            </a:r>
          </a:p>
        </p:txBody>
      </p:sp>
      <p:sp>
        <p:nvSpPr>
          <p:cNvPr id="3" name="TextBox 2"/>
          <p:cNvSpPr txBox="1"/>
          <p:nvPr/>
        </p:nvSpPr>
        <p:spPr>
          <a:xfrm>
            <a:off x="2424765" y="6090642"/>
            <a:ext cx="7342470" cy="369332"/>
          </a:xfrm>
          <a:prstGeom prst="rect">
            <a:avLst/>
          </a:prstGeom>
          <a:solidFill>
            <a:schemeClr val="accent4">
              <a:lumMod val="20000"/>
              <a:lumOff val="80000"/>
            </a:schemeClr>
          </a:solidFill>
        </p:spPr>
        <p:txBody>
          <a:bodyPr wrap="square" rtlCol="0">
            <a:spAutoFit/>
          </a:bodyPr>
          <a:lstStyle/>
          <a:p>
            <a:pPr algn="ctr"/>
            <a:r>
              <a:rPr lang="en-ID" dirty="0" err="1">
                <a:latin typeface="Trebuchet MS" panose="020B0603020202020204" pitchFamily="34" charset="0"/>
              </a:rPr>
              <a:t>Insentif</a:t>
            </a:r>
            <a:r>
              <a:rPr lang="en-ID" dirty="0">
                <a:latin typeface="Trebuchet MS" panose="020B0603020202020204" pitchFamily="34" charset="0"/>
              </a:rPr>
              <a:t> = HIP Biodiesel</a:t>
            </a:r>
            <a:r>
              <a:rPr lang="id-ID" dirty="0">
                <a:latin typeface="Trebuchet MS" panose="020B0603020202020204" pitchFamily="34" charset="0"/>
              </a:rPr>
              <a:t> </a:t>
            </a:r>
            <a:r>
              <a:rPr lang="en-ID" dirty="0">
                <a:latin typeface="Trebuchet MS" panose="020B0603020202020204" pitchFamily="34" charset="0"/>
              </a:rPr>
              <a:t>– HIP Solar</a:t>
            </a:r>
          </a:p>
        </p:txBody>
      </p:sp>
      <p:sp>
        <p:nvSpPr>
          <p:cNvPr id="7" name="TextBox 6"/>
          <p:cNvSpPr txBox="1"/>
          <p:nvPr/>
        </p:nvSpPr>
        <p:spPr>
          <a:xfrm>
            <a:off x="931201" y="3337188"/>
            <a:ext cx="1986170" cy="338554"/>
          </a:xfrm>
          <a:prstGeom prst="rect">
            <a:avLst/>
          </a:prstGeom>
          <a:solidFill>
            <a:srgbClr val="ED7D32"/>
          </a:solidFill>
        </p:spPr>
        <p:txBody>
          <a:bodyPr wrap="square" rtlCol="0">
            <a:spAutoFit/>
          </a:bodyPr>
          <a:lstStyle/>
          <a:p>
            <a:pPr algn="ctr"/>
            <a:r>
              <a:rPr lang="en-ID" sz="1600" dirty="0">
                <a:solidFill>
                  <a:schemeClr val="bg1"/>
                </a:solidFill>
                <a:latin typeface="Trebuchet MS" panose="020B0603020202020204" pitchFamily="34" charset="0"/>
              </a:rPr>
              <a:t>HIP Solar (Rp/</a:t>
            </a:r>
            <a:r>
              <a:rPr lang="en-ID" sz="1600" dirty="0" err="1">
                <a:solidFill>
                  <a:schemeClr val="bg1"/>
                </a:solidFill>
                <a:latin typeface="Trebuchet MS" panose="020B0603020202020204" pitchFamily="34" charset="0"/>
              </a:rPr>
              <a:t>liter</a:t>
            </a:r>
            <a:r>
              <a:rPr lang="en-ID" sz="1600" dirty="0">
                <a:solidFill>
                  <a:schemeClr val="bg1"/>
                </a:solidFill>
                <a:latin typeface="Trebuchet MS" panose="020B0603020202020204" pitchFamily="34" charset="0"/>
              </a:rPr>
              <a:t>)</a:t>
            </a:r>
          </a:p>
        </p:txBody>
      </p:sp>
      <p:pic>
        <p:nvPicPr>
          <p:cNvPr id="12" name="Picture 11">
            <a:extLst>
              <a:ext uri="{FF2B5EF4-FFF2-40B4-BE49-F238E27FC236}">
                <a16:creationId xmlns="" xmlns:a16="http://schemas.microsoft.com/office/drawing/2014/main" id="{812FC4F3-F420-4CC9-8BD2-2054BBE4B4A3}"/>
              </a:ext>
            </a:extLst>
          </p:cNvPr>
          <p:cNvPicPr>
            <a:picLocks noChangeAspect="1"/>
          </p:cNvPicPr>
          <p:nvPr/>
        </p:nvPicPr>
        <p:blipFill>
          <a:blip r:embed="rId3"/>
          <a:stretch>
            <a:fillRect/>
          </a:stretch>
        </p:blipFill>
        <p:spPr>
          <a:xfrm>
            <a:off x="1035079" y="3791352"/>
            <a:ext cx="8775700" cy="1390248"/>
          </a:xfrm>
          <a:prstGeom prst="rect">
            <a:avLst/>
          </a:prstGeom>
        </p:spPr>
      </p:pic>
    </p:spTree>
    <p:extLst>
      <p:ext uri="{BB962C8B-B14F-4D97-AF65-F5344CB8AC3E}">
        <p14:creationId xmlns:p14="http://schemas.microsoft.com/office/powerpoint/2010/main" val="2083991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3660</TotalTime>
  <Words>1436</Words>
  <Application>Microsoft Office PowerPoint</Application>
  <PresentationFormat>Custom</PresentationFormat>
  <Paragraphs>370</Paragraphs>
  <Slides>13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3_Office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DAMPAK COVID-19 TERHADAP PROGRAM B30</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 heviati</dc:creator>
  <cp:lastModifiedBy>DBP</cp:lastModifiedBy>
  <cp:revision>190</cp:revision>
  <cp:lastPrinted>2019-12-17T14:04:41Z</cp:lastPrinted>
  <dcterms:modified xsi:type="dcterms:W3CDTF">2020-12-17T02:40:46Z</dcterms:modified>
</cp:coreProperties>
</file>