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65" r:id="rId2"/>
    <p:sldId id="406" r:id="rId3"/>
    <p:sldId id="464" r:id="rId4"/>
    <p:sldId id="463" r:id="rId5"/>
    <p:sldId id="440" r:id="rId6"/>
    <p:sldId id="441" r:id="rId7"/>
    <p:sldId id="386" r:id="rId8"/>
    <p:sldId id="426" r:id="rId9"/>
    <p:sldId id="461" r:id="rId10"/>
    <p:sldId id="460" r:id="rId11"/>
    <p:sldId id="4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22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veillecarto2-0.fr/veille-2/are-tropical-forests-giving-up-to-save-the-earth-from-the-carbon-dioxide-suffocation/" TargetMode="External"/><Relationship Id="rId1" Type="http://schemas.openxmlformats.org/officeDocument/2006/relationships/image" Target="../media/image9.jpeg"/><Relationship Id="rId6" Type="http://schemas.openxmlformats.org/officeDocument/2006/relationships/hyperlink" Target="https://www.pexels.com/photo/photography-of-forest-during-daytime-1068508/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thesociolog.com/designing-a-happy-society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veillecarto2-0.fr/veille-2/are-tropical-forests-giving-up-to-save-the-earth-from-the-carbon-dioxide-suffocation/" TargetMode="External"/><Relationship Id="rId1" Type="http://schemas.openxmlformats.org/officeDocument/2006/relationships/image" Target="../media/image9.jpeg"/><Relationship Id="rId6" Type="http://schemas.openxmlformats.org/officeDocument/2006/relationships/hyperlink" Target="https://www.pexels.com/photo/photography-of-forest-during-daytime-1068508/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thesociolog.com/designing-a-happy-society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1EE6A-7892-4978-B002-3E657FF1FA8D}" type="doc">
      <dgm:prSet loTypeId="urn:microsoft.com/office/officeart/2005/8/layout/vList3" loCatId="picture" qsTypeId="urn:microsoft.com/office/officeart/2005/8/quickstyle/3d3" qsCatId="3D" csTypeId="urn:microsoft.com/office/officeart/2005/8/colors/accent1_2" csCatId="accent1" phldr="1"/>
      <dgm:spPr/>
    </dgm:pt>
    <dgm:pt modelId="{A1B91B59-7884-44E1-9140-4377E991A4C5}">
      <dgm:prSet phldrT="[Text]" custT="1"/>
      <dgm:spPr>
        <a:solidFill>
          <a:srgbClr val="001689"/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metal"/>
      </dgm:spPr>
      <dgm:t>
        <a:bodyPr/>
        <a:lstStyle/>
        <a:p>
          <a:pPr algn="l"/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Perkiraan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penurunan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luas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hutan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pernah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diperkirakan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pada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tahun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2008.</a:t>
          </a:r>
          <a:endParaRPr lang="en-ID" sz="1800" dirty="0">
            <a:latin typeface="Cambria" panose="02040503050406030204" pitchFamily="18" charset="0"/>
            <a:ea typeface="Cambria" panose="02040503050406030204" pitchFamily="18" charset="0"/>
            <a:cs typeface="Poppins" panose="00000500000000000000" pitchFamily="2" charset="0"/>
          </a:endParaRPr>
        </a:p>
        <a:p>
          <a:pPr algn="l"/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Dengan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perspektif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waktu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2005-2025, yang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memprakirakan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luas</a:t>
          </a:r>
          <a:r>
            <a:rPr lang="en-US" sz="1800" b="1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tutupan</a:t>
          </a:r>
          <a:r>
            <a:rPr lang="en-US" sz="1800" b="1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hutan</a:t>
          </a:r>
          <a:r>
            <a:rPr lang="en-US" sz="1800" b="1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akan</a:t>
          </a:r>
          <a:r>
            <a:rPr lang="en-US" sz="1800" b="1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berkurang</a:t>
          </a:r>
          <a:r>
            <a:rPr lang="en-US" sz="1800" b="1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20%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.</a:t>
          </a:r>
          <a:endParaRPr lang="en-ID" sz="1800" dirty="0">
            <a:latin typeface="Cambria" panose="02040503050406030204" pitchFamily="18" charset="0"/>
            <a:ea typeface="Cambria" panose="02040503050406030204" pitchFamily="18" charset="0"/>
            <a:cs typeface="Poppins" panose="00000500000000000000" pitchFamily="2" charset="0"/>
          </a:endParaRPr>
        </a:p>
      </dgm:t>
    </dgm:pt>
    <dgm:pt modelId="{2627FFAA-0E0F-420A-9CEA-38AD4C50C807}" type="parTrans" cxnId="{38D949C0-0E9E-4C51-9F50-CF94102D9161}">
      <dgm:prSet/>
      <dgm:spPr/>
      <dgm:t>
        <a:bodyPr/>
        <a:lstStyle/>
        <a:p>
          <a:endParaRPr lang="en-ID"/>
        </a:p>
      </dgm:t>
    </dgm:pt>
    <dgm:pt modelId="{75A55738-B227-4758-8D6A-E7D94C02E8E9}" type="sibTrans" cxnId="{38D949C0-0E9E-4C51-9F50-CF94102D9161}">
      <dgm:prSet/>
      <dgm:spPr/>
      <dgm:t>
        <a:bodyPr/>
        <a:lstStyle/>
        <a:p>
          <a:endParaRPr lang="en-ID"/>
        </a:p>
      </dgm:t>
    </dgm:pt>
    <dgm:pt modelId="{3D32E8BA-9F76-44C7-A17C-0CF49E9869AD}">
      <dgm:prSet phldrT="[Text]" custT="1"/>
      <dgm:spPr>
        <a:solidFill>
          <a:srgbClr val="001689"/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metal"/>
      </dgm:spPr>
      <dgm:t>
        <a:bodyPr/>
        <a:lstStyle/>
        <a:p>
          <a:pPr algn="l"/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Berdasarkan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prospek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&amp;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kecenderungan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hasil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hutan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secara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global,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bukan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hanya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kayu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untuk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memperoleh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manfaat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ekonomi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,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melainkan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manfaat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hasil</a:t>
          </a:r>
          <a:r>
            <a:rPr lang="en-US" sz="1800" b="1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hutan</a:t>
          </a:r>
          <a:r>
            <a:rPr lang="en-US" sz="1800" b="1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bukan</a:t>
          </a:r>
          <a:r>
            <a:rPr lang="en-US" sz="1800" b="1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kayu</a:t>
          </a:r>
          <a:r>
            <a:rPr lang="en-US" sz="1800" b="1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, </a:t>
          </a:r>
          <a:r>
            <a:rPr lang="en-US" sz="1800" b="1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karbon</a:t>
          </a:r>
          <a:r>
            <a:rPr lang="en-US" sz="1800" b="1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&amp; </a:t>
          </a:r>
          <a:r>
            <a:rPr lang="en-US" sz="1800" b="1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ekowisata</a:t>
          </a:r>
          <a:r>
            <a:rPr lang="en-US" sz="1800" b="1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.</a:t>
          </a:r>
          <a:endParaRPr lang="en-ID" sz="1800" b="1" dirty="0">
            <a:latin typeface="Cambria" panose="02040503050406030204" pitchFamily="18" charset="0"/>
            <a:ea typeface="Cambria" panose="02040503050406030204" pitchFamily="18" charset="0"/>
            <a:cs typeface="Poppins" panose="00000500000000000000" pitchFamily="2" charset="0"/>
          </a:endParaRPr>
        </a:p>
        <a:p>
          <a:pPr algn="l"/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Dalam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jangka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panjang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pemanfaatan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SDH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periode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2005-2025,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harus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dipersiapkan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mencakup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segenap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potensinya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untuk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“</a:t>
          </a:r>
          <a:r>
            <a:rPr lang="id-ID" sz="1800" b="1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memaksimalkan manfaat </a:t>
          </a:r>
          <a:r>
            <a:rPr lang="id-ID" sz="1800" b="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potensi sumber daya hutan bagi </a:t>
          </a:r>
          <a:r>
            <a:rPr lang="id-ID" sz="1800" b="1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kesejahteraan masyarakat</a:t>
          </a:r>
          <a:r>
            <a:rPr lang="en-US" sz="1800" b="1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”.</a:t>
          </a:r>
          <a:endParaRPr lang="en-ID" sz="1800" b="1" dirty="0">
            <a:latin typeface="Cambria" panose="02040503050406030204" pitchFamily="18" charset="0"/>
            <a:ea typeface="Cambria" panose="02040503050406030204" pitchFamily="18" charset="0"/>
            <a:cs typeface="Poppins" panose="00000500000000000000" pitchFamily="2" charset="0"/>
          </a:endParaRPr>
        </a:p>
      </dgm:t>
    </dgm:pt>
    <dgm:pt modelId="{1FAE90E8-94C0-4E22-9A43-A0313D880AEE}" type="parTrans" cxnId="{348456A6-2236-41F8-938B-DA03B74E93DF}">
      <dgm:prSet/>
      <dgm:spPr/>
      <dgm:t>
        <a:bodyPr/>
        <a:lstStyle/>
        <a:p>
          <a:endParaRPr lang="en-ID"/>
        </a:p>
      </dgm:t>
    </dgm:pt>
    <dgm:pt modelId="{80424A52-B689-4435-B217-E8562D86736D}" type="sibTrans" cxnId="{348456A6-2236-41F8-938B-DA03B74E93DF}">
      <dgm:prSet/>
      <dgm:spPr/>
      <dgm:t>
        <a:bodyPr/>
        <a:lstStyle/>
        <a:p>
          <a:endParaRPr lang="en-ID"/>
        </a:p>
      </dgm:t>
    </dgm:pt>
    <dgm:pt modelId="{5DA34B1F-E34B-44DC-93AE-D2DB8ECD693B}">
      <dgm:prSet phldrT="[Text]" custT="1"/>
      <dgm:spPr>
        <a:solidFill>
          <a:srgbClr val="00168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metal"/>
      </dgm:spPr>
      <dgm:t>
        <a:bodyPr spcFirstLastPara="0" vert="horz" wrap="square" lIns="408770" tIns="68580" rIns="128016" bIns="68580" numCol="1" spcCol="1270" anchor="ctr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Ada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beberapa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faktor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yang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berperan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dalam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mendorong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keberadaan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SDH.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Namun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keadaan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masa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depan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SDH Indonesia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akan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lebih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banyak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ditentukan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oleh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faktor-faktor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internal Indonesia.</a:t>
          </a:r>
          <a:endParaRPr lang="en-ID" sz="1800" kern="1200" dirty="0">
            <a:solidFill>
              <a:prstClr val="white"/>
            </a:solidFill>
            <a:latin typeface="Cambria" panose="02040503050406030204" pitchFamily="18" charset="0"/>
            <a:ea typeface="Cambria" panose="02040503050406030204" pitchFamily="18" charset="0"/>
            <a:cs typeface="Poppins" panose="00000500000000000000" pitchFamily="2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Keadaan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SDH yang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kemungkinan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berubah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di masa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depan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adalah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dalam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hal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luasan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tutupan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hutan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dan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konflik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penggunaaan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SDH.</a:t>
          </a:r>
          <a:endParaRPr lang="en-ID" sz="1800" kern="1200" dirty="0">
            <a:solidFill>
              <a:prstClr val="white"/>
            </a:solidFill>
            <a:latin typeface="Cambria" panose="02040503050406030204" pitchFamily="18" charset="0"/>
            <a:ea typeface="Cambria" panose="02040503050406030204" pitchFamily="18" charset="0"/>
            <a:cs typeface="Poppins" panose="00000500000000000000" pitchFamily="2" charset="0"/>
          </a:endParaRPr>
        </a:p>
      </dgm:t>
    </dgm:pt>
    <dgm:pt modelId="{014CCFA6-87C3-46CB-8E28-65BC979A6627}" type="parTrans" cxnId="{30D31930-1DF5-4C83-AE5F-01F1455E458C}">
      <dgm:prSet/>
      <dgm:spPr/>
      <dgm:t>
        <a:bodyPr/>
        <a:lstStyle/>
        <a:p>
          <a:endParaRPr lang="en-ID"/>
        </a:p>
      </dgm:t>
    </dgm:pt>
    <dgm:pt modelId="{9618D4E0-CDC5-42A8-B54C-6B631D4C8607}" type="sibTrans" cxnId="{30D31930-1DF5-4C83-AE5F-01F1455E458C}">
      <dgm:prSet/>
      <dgm:spPr/>
      <dgm:t>
        <a:bodyPr/>
        <a:lstStyle/>
        <a:p>
          <a:endParaRPr lang="en-ID"/>
        </a:p>
      </dgm:t>
    </dgm:pt>
    <dgm:pt modelId="{5AAC8386-134E-47F3-9904-151DD65990D5}" type="pres">
      <dgm:prSet presAssocID="{4781EE6A-7892-4978-B002-3E657FF1FA8D}" presName="linearFlow" presStyleCnt="0">
        <dgm:presLayoutVars>
          <dgm:dir/>
          <dgm:resizeHandles val="exact"/>
        </dgm:presLayoutVars>
      </dgm:prSet>
      <dgm:spPr/>
    </dgm:pt>
    <dgm:pt modelId="{C9B8EAC4-5F52-42B7-9D25-94604CD68845}" type="pres">
      <dgm:prSet presAssocID="{A1B91B59-7884-44E1-9140-4377E991A4C5}" presName="composite" presStyleCnt="0"/>
      <dgm:spPr/>
    </dgm:pt>
    <dgm:pt modelId="{610BF860-B00B-4BC6-97FB-52B434B48D33}" type="pres">
      <dgm:prSet presAssocID="{A1B91B59-7884-44E1-9140-4377E991A4C5}" presName="imgShp" presStyleLbl="fgImgPlace1" presStyleIdx="0" presStyleCnt="3" custLinFactX="-100000" custLinFactNeighborX="-15518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43000" r="-43000"/>
          </a:stretch>
        </a:blip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z="300000" prstMaterial="metal">
          <a:bevelT w="38100" h="57150" prst="angle"/>
        </a:sp3d>
      </dgm:spPr>
    </dgm:pt>
    <dgm:pt modelId="{C6A5B410-B720-4495-B18B-77661856066D}" type="pres">
      <dgm:prSet presAssocID="{A1B91B59-7884-44E1-9140-4377E991A4C5}" presName="txShp" presStyleLbl="node1" presStyleIdx="0" presStyleCnt="3" custScaleX="138448" custScaleY="166440" custLinFactNeighborY="5361">
        <dgm:presLayoutVars>
          <dgm:bulletEnabled val="1"/>
        </dgm:presLayoutVars>
      </dgm:prSet>
      <dgm:spPr/>
    </dgm:pt>
    <dgm:pt modelId="{737E4A23-D50B-4827-9942-3B60FDEC4D0B}" type="pres">
      <dgm:prSet presAssocID="{75A55738-B227-4758-8D6A-E7D94C02E8E9}" presName="spacing" presStyleCnt="0"/>
      <dgm:spPr/>
    </dgm:pt>
    <dgm:pt modelId="{A7635772-68F2-40C8-A35E-48FF3ED4E179}" type="pres">
      <dgm:prSet presAssocID="{3D32E8BA-9F76-44C7-A17C-0CF49E9869AD}" presName="composite" presStyleCnt="0"/>
      <dgm:spPr/>
    </dgm:pt>
    <dgm:pt modelId="{4F824FB0-6A30-403B-8DC5-84322352B254}" type="pres">
      <dgm:prSet presAssocID="{3D32E8BA-9F76-44C7-A17C-0CF49E9869AD}" presName="imgShp" presStyleLbl="fgImgPlace1" presStyleIdx="1" presStyleCnt="3" custLinFactX="-79853" custLinFactNeighborX="-100000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41440" t="-1660" r="-51921" b="-2390"/>
          </a:stretch>
        </a:blip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z="300000" prstMaterial="metal">
          <a:bevelT w="38100" h="57150" prst="angle"/>
        </a:sp3d>
      </dgm:spPr>
    </dgm:pt>
    <dgm:pt modelId="{E3156221-DE05-4C95-A576-AED9C8658C12}" type="pres">
      <dgm:prSet presAssocID="{3D32E8BA-9F76-44C7-A17C-0CF49E9869AD}" presName="txShp" presStyleLbl="node1" presStyleIdx="1" presStyleCnt="3" custScaleX="139332" custScaleY="173801">
        <dgm:presLayoutVars>
          <dgm:bulletEnabled val="1"/>
        </dgm:presLayoutVars>
      </dgm:prSet>
      <dgm:spPr/>
    </dgm:pt>
    <dgm:pt modelId="{B8081689-54E9-4D3D-AFF9-1A02587415F5}" type="pres">
      <dgm:prSet presAssocID="{80424A52-B689-4435-B217-E8562D86736D}" presName="spacing" presStyleCnt="0"/>
      <dgm:spPr/>
    </dgm:pt>
    <dgm:pt modelId="{4D171336-AE93-4E1B-9DFC-ECB00016EF07}" type="pres">
      <dgm:prSet presAssocID="{5DA34B1F-E34B-44DC-93AE-D2DB8ECD693B}" presName="composite" presStyleCnt="0"/>
      <dgm:spPr/>
    </dgm:pt>
    <dgm:pt modelId="{DBDF58D2-0FC4-46A5-8AB1-7AB9DFD0F1CA}" type="pres">
      <dgm:prSet presAssocID="{5DA34B1F-E34B-44DC-93AE-D2DB8ECD693B}" presName="imgShp" presStyleLbl="fgImgPlace1" presStyleIdx="2" presStyleCnt="3" custScaleX="104654" custLinFactX="-100000" custLinFactNeighborX="-166664" custLinFactNeighborY="2679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46000" r="-72084"/>
          </a:stretch>
        </a:blip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z="300000" prstMaterial="metal">
          <a:bevelT w="38100" h="57150" prst="angle"/>
        </a:sp3d>
      </dgm:spPr>
    </dgm:pt>
    <dgm:pt modelId="{66915261-2861-416A-9B8F-DD40D4264AF9}" type="pres">
      <dgm:prSet presAssocID="{5DA34B1F-E34B-44DC-93AE-D2DB8ECD693B}" presName="txShp" presStyleLbl="node1" presStyleIdx="2" presStyleCnt="3" custScaleX="140657" custScaleY="147544">
        <dgm:presLayoutVars>
          <dgm:bulletEnabled val="1"/>
        </dgm:presLayoutVars>
      </dgm:prSet>
      <dgm:spPr>
        <a:xfrm rot="10800000">
          <a:off x="364441" y="3537336"/>
          <a:ext cx="10548717" cy="1367694"/>
        </a:xfrm>
        <a:prstGeom prst="homePlate">
          <a:avLst/>
        </a:prstGeom>
      </dgm:spPr>
    </dgm:pt>
  </dgm:ptLst>
  <dgm:cxnLst>
    <dgm:cxn modelId="{4323B902-DEDA-44E7-BC51-E59080F23FC9}" type="presOf" srcId="{5DA34B1F-E34B-44DC-93AE-D2DB8ECD693B}" destId="{66915261-2861-416A-9B8F-DD40D4264AF9}" srcOrd="0" destOrd="0" presId="urn:microsoft.com/office/officeart/2005/8/layout/vList3"/>
    <dgm:cxn modelId="{07CEC12F-82CD-44D3-AC9E-9FC222B29524}" type="presOf" srcId="{4781EE6A-7892-4978-B002-3E657FF1FA8D}" destId="{5AAC8386-134E-47F3-9904-151DD65990D5}" srcOrd="0" destOrd="0" presId="urn:microsoft.com/office/officeart/2005/8/layout/vList3"/>
    <dgm:cxn modelId="{30D31930-1DF5-4C83-AE5F-01F1455E458C}" srcId="{4781EE6A-7892-4978-B002-3E657FF1FA8D}" destId="{5DA34B1F-E34B-44DC-93AE-D2DB8ECD693B}" srcOrd="2" destOrd="0" parTransId="{014CCFA6-87C3-46CB-8E28-65BC979A6627}" sibTransId="{9618D4E0-CDC5-42A8-B54C-6B631D4C8607}"/>
    <dgm:cxn modelId="{B6CA3236-0047-4DDC-B84D-95812D671C7C}" type="presOf" srcId="{3D32E8BA-9F76-44C7-A17C-0CF49E9869AD}" destId="{E3156221-DE05-4C95-A576-AED9C8658C12}" srcOrd="0" destOrd="0" presId="urn:microsoft.com/office/officeart/2005/8/layout/vList3"/>
    <dgm:cxn modelId="{64E38B38-F59D-4105-9C9F-86C1ED88559F}" type="presOf" srcId="{A1B91B59-7884-44E1-9140-4377E991A4C5}" destId="{C6A5B410-B720-4495-B18B-77661856066D}" srcOrd="0" destOrd="0" presId="urn:microsoft.com/office/officeart/2005/8/layout/vList3"/>
    <dgm:cxn modelId="{348456A6-2236-41F8-938B-DA03B74E93DF}" srcId="{4781EE6A-7892-4978-B002-3E657FF1FA8D}" destId="{3D32E8BA-9F76-44C7-A17C-0CF49E9869AD}" srcOrd="1" destOrd="0" parTransId="{1FAE90E8-94C0-4E22-9A43-A0313D880AEE}" sibTransId="{80424A52-B689-4435-B217-E8562D86736D}"/>
    <dgm:cxn modelId="{38D949C0-0E9E-4C51-9F50-CF94102D9161}" srcId="{4781EE6A-7892-4978-B002-3E657FF1FA8D}" destId="{A1B91B59-7884-44E1-9140-4377E991A4C5}" srcOrd="0" destOrd="0" parTransId="{2627FFAA-0E0F-420A-9CEA-38AD4C50C807}" sibTransId="{75A55738-B227-4758-8D6A-E7D94C02E8E9}"/>
    <dgm:cxn modelId="{7DB553A5-29E7-4594-831B-5BC564DB3741}" type="presParOf" srcId="{5AAC8386-134E-47F3-9904-151DD65990D5}" destId="{C9B8EAC4-5F52-42B7-9D25-94604CD68845}" srcOrd="0" destOrd="0" presId="urn:microsoft.com/office/officeart/2005/8/layout/vList3"/>
    <dgm:cxn modelId="{A2254717-0FAD-4CC3-B543-DEDA7A606D98}" type="presParOf" srcId="{C9B8EAC4-5F52-42B7-9D25-94604CD68845}" destId="{610BF860-B00B-4BC6-97FB-52B434B48D33}" srcOrd="0" destOrd="0" presId="urn:microsoft.com/office/officeart/2005/8/layout/vList3"/>
    <dgm:cxn modelId="{EA3A562D-CA42-4086-A9B0-5B0864A2B57E}" type="presParOf" srcId="{C9B8EAC4-5F52-42B7-9D25-94604CD68845}" destId="{C6A5B410-B720-4495-B18B-77661856066D}" srcOrd="1" destOrd="0" presId="urn:microsoft.com/office/officeart/2005/8/layout/vList3"/>
    <dgm:cxn modelId="{BE4D9858-593E-4A70-AE16-E99E9F8E95EA}" type="presParOf" srcId="{5AAC8386-134E-47F3-9904-151DD65990D5}" destId="{737E4A23-D50B-4827-9942-3B60FDEC4D0B}" srcOrd="1" destOrd="0" presId="urn:microsoft.com/office/officeart/2005/8/layout/vList3"/>
    <dgm:cxn modelId="{FB9BA477-5A33-493C-B9F9-B3DCBBFC626F}" type="presParOf" srcId="{5AAC8386-134E-47F3-9904-151DD65990D5}" destId="{A7635772-68F2-40C8-A35E-48FF3ED4E179}" srcOrd="2" destOrd="0" presId="urn:microsoft.com/office/officeart/2005/8/layout/vList3"/>
    <dgm:cxn modelId="{A3C7813E-06B1-41C9-859F-966E81B565C3}" type="presParOf" srcId="{A7635772-68F2-40C8-A35E-48FF3ED4E179}" destId="{4F824FB0-6A30-403B-8DC5-84322352B254}" srcOrd="0" destOrd="0" presId="urn:microsoft.com/office/officeart/2005/8/layout/vList3"/>
    <dgm:cxn modelId="{C3A41D6D-A49E-462D-A51C-CE9E3D7A0D11}" type="presParOf" srcId="{A7635772-68F2-40C8-A35E-48FF3ED4E179}" destId="{E3156221-DE05-4C95-A576-AED9C8658C12}" srcOrd="1" destOrd="0" presId="urn:microsoft.com/office/officeart/2005/8/layout/vList3"/>
    <dgm:cxn modelId="{64F5EAB0-5D9F-478C-AF96-A1F16408BD53}" type="presParOf" srcId="{5AAC8386-134E-47F3-9904-151DD65990D5}" destId="{B8081689-54E9-4D3D-AFF9-1A02587415F5}" srcOrd="3" destOrd="0" presId="urn:microsoft.com/office/officeart/2005/8/layout/vList3"/>
    <dgm:cxn modelId="{4393156F-7E8A-4402-BDF3-E2DE4F06D1EF}" type="presParOf" srcId="{5AAC8386-134E-47F3-9904-151DD65990D5}" destId="{4D171336-AE93-4E1B-9DFC-ECB00016EF07}" srcOrd="4" destOrd="0" presId="urn:microsoft.com/office/officeart/2005/8/layout/vList3"/>
    <dgm:cxn modelId="{D3981202-39BC-482D-AF91-0F1286590B92}" type="presParOf" srcId="{4D171336-AE93-4E1B-9DFC-ECB00016EF07}" destId="{DBDF58D2-0FC4-46A5-8AB1-7AB9DFD0F1CA}" srcOrd="0" destOrd="0" presId="urn:microsoft.com/office/officeart/2005/8/layout/vList3"/>
    <dgm:cxn modelId="{46157A77-8EEC-4ED3-8923-8B80E2799348}" type="presParOf" srcId="{4D171336-AE93-4E1B-9DFC-ECB00016EF07}" destId="{66915261-2861-416A-9B8F-DD40D4264AF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ECCE0C-F2EF-42CB-A272-E9876829C12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AC653193-0D64-4164-8B8C-4C7B72CF3C10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1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Skenario</a:t>
          </a:r>
          <a:r>
            <a:rPr lang="en-US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Pesimis</a:t>
          </a:r>
          <a:endParaRPr lang="en-ID" sz="200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Poppins" panose="00000500000000000000" pitchFamily="2" charset="0"/>
          </a:endParaRPr>
        </a:p>
      </dgm:t>
    </dgm:pt>
    <dgm:pt modelId="{84D006E5-340C-4BA8-ABB1-BF1A400EEF8A}" type="parTrans" cxnId="{6A8043F7-BA6D-4F8E-B1E6-C75277FD24ED}">
      <dgm:prSet/>
      <dgm:spPr/>
      <dgm:t>
        <a:bodyPr/>
        <a:lstStyle/>
        <a:p>
          <a:endParaRPr lang="en-ID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C2049B-748C-4A35-925C-5D00144D4CB6}" type="sibTrans" cxnId="{6A8043F7-BA6D-4F8E-B1E6-C75277FD24ED}">
      <dgm:prSet/>
      <dgm:spPr/>
      <dgm:t>
        <a:bodyPr/>
        <a:lstStyle/>
        <a:p>
          <a:endParaRPr lang="en-ID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4C45D1-5FD2-42C2-BC82-6E17A4D53526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000" b="1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Skenario</a:t>
          </a:r>
          <a:r>
            <a:rPr lang="en-US" sz="2000" b="1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Moderat</a:t>
          </a:r>
          <a:endParaRPr lang="en-ID" sz="2000" b="1" kern="1200" dirty="0">
            <a:solidFill>
              <a:prstClr val="white"/>
            </a:solidFill>
            <a:latin typeface="Cambria" panose="02040503050406030204" pitchFamily="18" charset="0"/>
            <a:ea typeface="Cambria" panose="02040503050406030204" pitchFamily="18" charset="0"/>
            <a:cs typeface="Poppins" panose="00000500000000000000" pitchFamily="2" charset="0"/>
          </a:endParaRPr>
        </a:p>
      </dgm:t>
    </dgm:pt>
    <dgm:pt modelId="{0CBAD200-FC82-4115-8EF7-BEFCDD798391}" type="parTrans" cxnId="{D1BEA671-584D-4E35-97FB-0A593414265E}">
      <dgm:prSet/>
      <dgm:spPr/>
      <dgm:t>
        <a:bodyPr/>
        <a:lstStyle/>
        <a:p>
          <a:endParaRPr lang="en-ID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459590-DE8A-44C9-ADE0-8F8018FE28DC}" type="sibTrans" cxnId="{D1BEA671-584D-4E35-97FB-0A593414265E}">
      <dgm:prSet/>
      <dgm:spPr/>
      <dgm:t>
        <a:bodyPr/>
        <a:lstStyle/>
        <a:p>
          <a:endParaRPr lang="en-ID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8BD93D-9D1E-46ED-9AB5-A7A383C8C65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b="1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Skenario</a:t>
          </a:r>
          <a:r>
            <a:rPr lang="en-US" sz="2000" b="1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Optimis</a:t>
          </a:r>
          <a:endParaRPr lang="en-ID" sz="2000" b="1" kern="1200" dirty="0">
            <a:solidFill>
              <a:prstClr val="white"/>
            </a:solidFill>
            <a:latin typeface="Cambria" panose="02040503050406030204" pitchFamily="18" charset="0"/>
            <a:ea typeface="Cambria" panose="02040503050406030204" pitchFamily="18" charset="0"/>
            <a:cs typeface="Poppins" panose="00000500000000000000" pitchFamily="2" charset="0"/>
          </a:endParaRPr>
        </a:p>
      </dgm:t>
    </dgm:pt>
    <dgm:pt modelId="{FC28A8EE-5688-401F-8DA1-8CB3B38BAA3C}" type="parTrans" cxnId="{9A12CC3D-FAD7-4A3F-B3F7-062EF2CCA936}">
      <dgm:prSet/>
      <dgm:spPr/>
      <dgm:t>
        <a:bodyPr/>
        <a:lstStyle/>
        <a:p>
          <a:endParaRPr lang="en-ID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543F97-2851-4037-BAC2-F3597213E761}" type="sibTrans" cxnId="{9A12CC3D-FAD7-4A3F-B3F7-062EF2CCA936}">
      <dgm:prSet/>
      <dgm:spPr/>
      <dgm:t>
        <a:bodyPr/>
        <a:lstStyle/>
        <a:p>
          <a:endParaRPr lang="en-ID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AF0A5D-C87E-4AE8-941F-DBD3DF91C49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Luas Kawasan </a:t>
          </a:r>
          <a:r>
            <a:rPr lang="en-US" sz="18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hutan</a:t>
          </a:r>
          <a:r>
            <a:rPr lang="en-US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akan</a:t>
          </a:r>
          <a:r>
            <a:rPr lang="en-US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berkurang</a:t>
          </a:r>
          <a:r>
            <a:rPr lang="en-US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diperkirakan</a:t>
          </a:r>
          <a:r>
            <a:rPr lang="en-US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sebesar</a:t>
          </a:r>
          <a:r>
            <a:rPr lang="en-US" sz="1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20% </a:t>
          </a:r>
          <a:r>
            <a:rPr lang="en-US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dan </a:t>
          </a:r>
          <a:r>
            <a:rPr lang="en-US" sz="1800" b="1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konflik</a:t>
          </a:r>
          <a:r>
            <a:rPr lang="en-US" sz="1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masih</a:t>
          </a:r>
          <a:r>
            <a:rPr lang="en-US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tetap</a:t>
          </a:r>
          <a:r>
            <a:rPr lang="en-US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berlangsung</a:t>
          </a:r>
          <a:r>
            <a:rPr lang="en-US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.</a:t>
          </a:r>
          <a:endParaRPr lang="en-ID" sz="18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Poppins" panose="00000500000000000000" pitchFamily="2" charset="0"/>
          </a:endParaRPr>
        </a:p>
      </dgm:t>
    </dgm:pt>
    <dgm:pt modelId="{F8E11E5D-8C7B-4956-A0E2-A90F5D5EB83E}" type="parTrans" cxnId="{BBFE3B44-78A9-433B-9895-C1FEC27B8765}">
      <dgm:prSet/>
      <dgm:spPr/>
      <dgm:t>
        <a:bodyPr/>
        <a:lstStyle/>
        <a:p>
          <a:endParaRPr lang="en-ID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AAB4CA-2ABA-48E0-9287-94AFE0E5E3E9}" type="sibTrans" cxnId="{BBFE3B44-78A9-433B-9895-C1FEC27B8765}">
      <dgm:prSet/>
      <dgm:spPr/>
      <dgm:t>
        <a:bodyPr/>
        <a:lstStyle/>
        <a:p>
          <a:endParaRPr lang="en-ID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99A55-0007-4840-B26D-0339D1F9A8E9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Luas Kawasan </a:t>
          </a:r>
          <a:r>
            <a:rPr lang="en-US" sz="18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hutan</a:t>
          </a:r>
          <a:r>
            <a:rPr lang="en-US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akan</a:t>
          </a:r>
          <a:r>
            <a:rPr lang="en-US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berkurang</a:t>
          </a:r>
          <a:r>
            <a:rPr lang="en-US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sebesar</a:t>
          </a:r>
          <a:r>
            <a:rPr lang="en-US" sz="1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20% </a:t>
          </a:r>
          <a:r>
            <a:rPr lang="en-US" sz="18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namun</a:t>
          </a:r>
          <a:r>
            <a:rPr lang="en-US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konflik</a:t>
          </a:r>
          <a:r>
            <a:rPr lang="en-US" sz="1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dapat</a:t>
          </a:r>
          <a:r>
            <a:rPr lang="en-US" sz="1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diselesaikan</a:t>
          </a:r>
          <a:r>
            <a:rPr lang="en-US" sz="1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sehingga</a:t>
          </a:r>
          <a:r>
            <a:rPr lang="en-US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kemungkinan</a:t>
          </a:r>
          <a:r>
            <a:rPr lang="en-US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luas</a:t>
          </a:r>
          <a:r>
            <a:rPr lang="en-US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penutupan</a:t>
          </a:r>
          <a:r>
            <a:rPr lang="en-US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hutan</a:t>
          </a:r>
          <a:r>
            <a:rPr lang="en-US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lebih</a:t>
          </a:r>
          <a:r>
            <a:rPr lang="en-US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besar</a:t>
          </a:r>
          <a:r>
            <a:rPr lang="en-US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dari</a:t>
          </a:r>
          <a:r>
            <a:rPr lang="en-US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luas</a:t>
          </a:r>
          <a:r>
            <a:rPr lang="en-US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Kawasan </a:t>
          </a:r>
          <a:r>
            <a:rPr lang="en-US" sz="18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hutan</a:t>
          </a:r>
          <a:r>
            <a:rPr lang="en-US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. </a:t>
          </a:r>
          <a:endParaRPr lang="en-ID" sz="18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Poppins" panose="00000500000000000000" pitchFamily="2" charset="0"/>
          </a:endParaRPr>
        </a:p>
      </dgm:t>
    </dgm:pt>
    <dgm:pt modelId="{E834330E-73B0-4AC9-B6E4-75EF30DC2741}" type="parTrans" cxnId="{CCB2C451-C693-4D39-8238-A4A202E40A4A}">
      <dgm:prSet/>
      <dgm:spPr/>
      <dgm:t>
        <a:bodyPr/>
        <a:lstStyle/>
        <a:p>
          <a:endParaRPr lang="en-ID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6C6006-1AFA-4940-B076-90703F90F879}" type="sibTrans" cxnId="{CCB2C451-C693-4D39-8238-A4A202E40A4A}">
      <dgm:prSet/>
      <dgm:spPr/>
      <dgm:t>
        <a:bodyPr/>
        <a:lstStyle/>
        <a:p>
          <a:endParaRPr lang="en-ID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190B79-4FA8-4639-8201-0A994A903112}">
      <dgm:prSet custT="1"/>
      <dgm:spPr>
        <a:solidFill>
          <a:srgbClr val="00206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Luas Kawasan </a:t>
          </a:r>
          <a:r>
            <a:rPr lang="en-US" sz="1800" b="1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hutan</a:t>
          </a:r>
          <a:r>
            <a:rPr lang="en-US" sz="1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dapat</a:t>
          </a:r>
          <a:r>
            <a:rPr lang="en-US" sz="1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dipertahankan</a:t>
          </a:r>
          <a:r>
            <a:rPr lang="en-US" sz="1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dan </a:t>
          </a:r>
          <a:r>
            <a:rPr lang="en-US" sz="1800" b="1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konflik</a:t>
          </a:r>
          <a:r>
            <a:rPr lang="en-US" sz="1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dapat</a:t>
          </a:r>
          <a:r>
            <a:rPr lang="en-US" sz="1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diselesaikan</a:t>
          </a:r>
          <a:r>
            <a:rPr lang="en-US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.</a:t>
          </a:r>
          <a:endParaRPr lang="en-ID" sz="18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Poppins" panose="00000500000000000000" pitchFamily="2" charset="0"/>
          </a:endParaRPr>
        </a:p>
      </dgm:t>
    </dgm:pt>
    <dgm:pt modelId="{126BD5B1-D72E-4A7F-B2AD-C4EBC2D334D4}" type="parTrans" cxnId="{133D592E-D764-4B63-B0C5-7D5A3509505C}">
      <dgm:prSet/>
      <dgm:spPr/>
      <dgm:t>
        <a:bodyPr/>
        <a:lstStyle/>
        <a:p>
          <a:endParaRPr lang="en-ID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081AB3-F0DD-422E-9ABD-43B2EBFB4B73}" type="sibTrans" cxnId="{133D592E-D764-4B63-B0C5-7D5A3509505C}">
      <dgm:prSet/>
      <dgm:spPr/>
      <dgm:t>
        <a:bodyPr/>
        <a:lstStyle/>
        <a:p>
          <a:endParaRPr lang="en-ID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8811EC-3D2D-48F3-82F0-D230FF4CFBBB}" type="pres">
      <dgm:prSet presAssocID="{D4ECCE0C-F2EF-42CB-A272-E9876829C128}" presName="Name0" presStyleCnt="0">
        <dgm:presLayoutVars>
          <dgm:dir/>
          <dgm:animLvl val="lvl"/>
          <dgm:resizeHandles val="exact"/>
        </dgm:presLayoutVars>
      </dgm:prSet>
      <dgm:spPr/>
    </dgm:pt>
    <dgm:pt modelId="{79D1500E-A706-44C7-A977-0E2B9BB9CDA7}" type="pres">
      <dgm:prSet presAssocID="{AC653193-0D64-4164-8B8C-4C7B72CF3C10}" presName="linNode" presStyleCnt="0"/>
      <dgm:spPr/>
    </dgm:pt>
    <dgm:pt modelId="{156778AC-8D31-46F5-BE37-A46E19AD4DB1}" type="pres">
      <dgm:prSet presAssocID="{AC653193-0D64-4164-8B8C-4C7B72CF3C10}" presName="parentText" presStyleLbl="node1" presStyleIdx="0" presStyleCnt="3" custLinFactNeighborY="3572">
        <dgm:presLayoutVars>
          <dgm:chMax val="1"/>
          <dgm:bulletEnabled val="1"/>
        </dgm:presLayoutVars>
      </dgm:prSet>
      <dgm:spPr/>
    </dgm:pt>
    <dgm:pt modelId="{B99D8B8C-F9CA-42CC-90F0-E22BD7CABA26}" type="pres">
      <dgm:prSet presAssocID="{AC653193-0D64-4164-8B8C-4C7B72CF3C10}" presName="descendantText" presStyleLbl="alignAccFollowNode1" presStyleIdx="0" presStyleCnt="3" custScaleY="89547">
        <dgm:presLayoutVars>
          <dgm:bulletEnabled val="1"/>
        </dgm:presLayoutVars>
      </dgm:prSet>
      <dgm:spPr/>
    </dgm:pt>
    <dgm:pt modelId="{6C042F59-BDC2-4169-9FCF-1C08E4C083C1}" type="pres">
      <dgm:prSet presAssocID="{96C2049B-748C-4A35-925C-5D00144D4CB6}" presName="sp" presStyleCnt="0"/>
      <dgm:spPr/>
    </dgm:pt>
    <dgm:pt modelId="{076845C5-791F-4686-9568-F6A5C0AE0835}" type="pres">
      <dgm:prSet presAssocID="{474C45D1-5FD2-42C2-BC82-6E17A4D53526}" presName="linNode" presStyleCnt="0"/>
      <dgm:spPr/>
    </dgm:pt>
    <dgm:pt modelId="{7CCF3323-2AAB-4BC0-AC1B-4E201698DD43}" type="pres">
      <dgm:prSet presAssocID="{474C45D1-5FD2-42C2-BC82-6E17A4D53526}" presName="parentText" presStyleLbl="node1" presStyleIdx="1" presStyleCnt="3" custLinFactNeighborX="-560">
        <dgm:presLayoutVars>
          <dgm:chMax val="1"/>
          <dgm:bulletEnabled val="1"/>
        </dgm:presLayoutVars>
      </dgm:prSet>
      <dgm:spPr/>
    </dgm:pt>
    <dgm:pt modelId="{559728E5-F311-467B-A4F8-B2EF210539EF}" type="pres">
      <dgm:prSet presAssocID="{474C45D1-5FD2-42C2-BC82-6E17A4D53526}" presName="descendantText" presStyleLbl="alignAccFollowNode1" presStyleIdx="1" presStyleCnt="3">
        <dgm:presLayoutVars>
          <dgm:bulletEnabled val="1"/>
        </dgm:presLayoutVars>
      </dgm:prSet>
      <dgm:spPr/>
    </dgm:pt>
    <dgm:pt modelId="{4E5EF0F7-3D75-44BA-878C-4EE317FF2498}" type="pres">
      <dgm:prSet presAssocID="{50459590-DE8A-44C9-ADE0-8F8018FE28DC}" presName="sp" presStyleCnt="0"/>
      <dgm:spPr/>
    </dgm:pt>
    <dgm:pt modelId="{7DF159CF-ECA2-4BA5-9AEC-70D61D84AE08}" type="pres">
      <dgm:prSet presAssocID="{E88BD93D-9D1E-46ED-9AB5-A7A383C8C657}" presName="linNode" presStyleCnt="0"/>
      <dgm:spPr/>
    </dgm:pt>
    <dgm:pt modelId="{309BC869-10FF-4B2B-99F5-830774F0DC1F}" type="pres">
      <dgm:prSet presAssocID="{E88BD93D-9D1E-46ED-9AB5-A7A383C8C65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08EB8E4-5A59-4A20-BB71-EB20CEED561D}" type="pres">
      <dgm:prSet presAssocID="{E88BD93D-9D1E-46ED-9AB5-A7A383C8C65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33D592E-D764-4B63-B0C5-7D5A3509505C}" srcId="{E88BD93D-9D1E-46ED-9AB5-A7A383C8C657}" destId="{6D190B79-4FA8-4639-8201-0A994A903112}" srcOrd="0" destOrd="0" parTransId="{126BD5B1-D72E-4A7F-B2AD-C4EBC2D334D4}" sibTransId="{A8081AB3-F0DD-422E-9ABD-43B2EBFB4B73}"/>
    <dgm:cxn modelId="{E0A2E733-39AE-46EB-98FD-CA8D1148A95C}" type="presOf" srcId="{474C45D1-5FD2-42C2-BC82-6E17A4D53526}" destId="{7CCF3323-2AAB-4BC0-AC1B-4E201698DD43}" srcOrd="0" destOrd="0" presId="urn:microsoft.com/office/officeart/2005/8/layout/vList5"/>
    <dgm:cxn modelId="{9A12CC3D-FAD7-4A3F-B3F7-062EF2CCA936}" srcId="{D4ECCE0C-F2EF-42CB-A272-E9876829C128}" destId="{E88BD93D-9D1E-46ED-9AB5-A7A383C8C657}" srcOrd="2" destOrd="0" parTransId="{FC28A8EE-5688-401F-8DA1-8CB3B38BAA3C}" sibTransId="{D5543F97-2851-4037-BAC2-F3597213E761}"/>
    <dgm:cxn modelId="{FD27CF60-B2AF-4BE4-954A-84560E10F221}" type="presOf" srcId="{6D190B79-4FA8-4639-8201-0A994A903112}" destId="{408EB8E4-5A59-4A20-BB71-EB20CEED561D}" srcOrd="0" destOrd="0" presId="urn:microsoft.com/office/officeart/2005/8/layout/vList5"/>
    <dgm:cxn modelId="{BBFE3B44-78A9-433B-9895-C1FEC27B8765}" srcId="{AC653193-0D64-4164-8B8C-4C7B72CF3C10}" destId="{BCAF0A5D-C87E-4AE8-941F-DBD3DF91C492}" srcOrd="0" destOrd="0" parTransId="{F8E11E5D-8C7B-4956-A0E2-A90F5D5EB83E}" sibTransId="{E8AAB4CA-2ABA-48E0-9287-94AFE0E5E3E9}"/>
    <dgm:cxn modelId="{BBC5F36C-4265-4DE1-A507-DDF0107B501D}" type="presOf" srcId="{07399A55-0007-4840-B26D-0339D1F9A8E9}" destId="{559728E5-F311-467B-A4F8-B2EF210539EF}" srcOrd="0" destOrd="0" presId="urn:microsoft.com/office/officeart/2005/8/layout/vList5"/>
    <dgm:cxn modelId="{D1BEA671-584D-4E35-97FB-0A593414265E}" srcId="{D4ECCE0C-F2EF-42CB-A272-E9876829C128}" destId="{474C45D1-5FD2-42C2-BC82-6E17A4D53526}" srcOrd="1" destOrd="0" parTransId="{0CBAD200-FC82-4115-8EF7-BEFCDD798391}" sibTransId="{50459590-DE8A-44C9-ADE0-8F8018FE28DC}"/>
    <dgm:cxn modelId="{CCB2C451-C693-4D39-8238-A4A202E40A4A}" srcId="{474C45D1-5FD2-42C2-BC82-6E17A4D53526}" destId="{07399A55-0007-4840-B26D-0339D1F9A8E9}" srcOrd="0" destOrd="0" parTransId="{E834330E-73B0-4AC9-B6E4-75EF30DC2741}" sibTransId="{AF6C6006-1AFA-4940-B076-90703F90F879}"/>
    <dgm:cxn modelId="{A0054B57-3F65-4126-93CA-C6A757490C21}" type="presOf" srcId="{D4ECCE0C-F2EF-42CB-A272-E9876829C128}" destId="{CD8811EC-3D2D-48F3-82F0-D230FF4CFBBB}" srcOrd="0" destOrd="0" presId="urn:microsoft.com/office/officeart/2005/8/layout/vList5"/>
    <dgm:cxn modelId="{A02DA57C-C680-4061-B968-F47074D03F0A}" type="presOf" srcId="{E88BD93D-9D1E-46ED-9AB5-A7A383C8C657}" destId="{309BC869-10FF-4B2B-99F5-830774F0DC1F}" srcOrd="0" destOrd="0" presId="urn:microsoft.com/office/officeart/2005/8/layout/vList5"/>
    <dgm:cxn modelId="{8CD707D5-8772-4EB1-9DF5-EE13976FAC1B}" type="presOf" srcId="{BCAF0A5D-C87E-4AE8-941F-DBD3DF91C492}" destId="{B99D8B8C-F9CA-42CC-90F0-E22BD7CABA26}" srcOrd="0" destOrd="0" presId="urn:microsoft.com/office/officeart/2005/8/layout/vList5"/>
    <dgm:cxn modelId="{DDD152E6-52FB-4CE5-9E18-3D6B4CDD82CB}" type="presOf" srcId="{AC653193-0D64-4164-8B8C-4C7B72CF3C10}" destId="{156778AC-8D31-46F5-BE37-A46E19AD4DB1}" srcOrd="0" destOrd="0" presId="urn:microsoft.com/office/officeart/2005/8/layout/vList5"/>
    <dgm:cxn modelId="{6A8043F7-BA6D-4F8E-B1E6-C75277FD24ED}" srcId="{D4ECCE0C-F2EF-42CB-A272-E9876829C128}" destId="{AC653193-0D64-4164-8B8C-4C7B72CF3C10}" srcOrd="0" destOrd="0" parTransId="{84D006E5-340C-4BA8-ABB1-BF1A400EEF8A}" sibTransId="{96C2049B-748C-4A35-925C-5D00144D4CB6}"/>
    <dgm:cxn modelId="{B58EA75A-266B-4C68-9961-68700CF4F95E}" type="presParOf" srcId="{CD8811EC-3D2D-48F3-82F0-D230FF4CFBBB}" destId="{79D1500E-A706-44C7-A977-0E2B9BB9CDA7}" srcOrd="0" destOrd="0" presId="urn:microsoft.com/office/officeart/2005/8/layout/vList5"/>
    <dgm:cxn modelId="{625A0F8C-531B-4D4E-A294-8E06A235070A}" type="presParOf" srcId="{79D1500E-A706-44C7-A977-0E2B9BB9CDA7}" destId="{156778AC-8D31-46F5-BE37-A46E19AD4DB1}" srcOrd="0" destOrd="0" presId="urn:microsoft.com/office/officeart/2005/8/layout/vList5"/>
    <dgm:cxn modelId="{A6697CCC-763F-4ECA-B0AB-864CF20ACD5F}" type="presParOf" srcId="{79D1500E-A706-44C7-A977-0E2B9BB9CDA7}" destId="{B99D8B8C-F9CA-42CC-90F0-E22BD7CABA26}" srcOrd="1" destOrd="0" presId="urn:microsoft.com/office/officeart/2005/8/layout/vList5"/>
    <dgm:cxn modelId="{0C7721ED-26E4-46FC-B157-E28B31C2E1C7}" type="presParOf" srcId="{CD8811EC-3D2D-48F3-82F0-D230FF4CFBBB}" destId="{6C042F59-BDC2-4169-9FCF-1C08E4C083C1}" srcOrd="1" destOrd="0" presId="urn:microsoft.com/office/officeart/2005/8/layout/vList5"/>
    <dgm:cxn modelId="{1C7D6815-0617-44A6-A4DA-034ED874881C}" type="presParOf" srcId="{CD8811EC-3D2D-48F3-82F0-D230FF4CFBBB}" destId="{076845C5-791F-4686-9568-F6A5C0AE0835}" srcOrd="2" destOrd="0" presId="urn:microsoft.com/office/officeart/2005/8/layout/vList5"/>
    <dgm:cxn modelId="{97AE5E42-2C87-467C-90AB-A2EACAD26462}" type="presParOf" srcId="{076845C5-791F-4686-9568-F6A5C0AE0835}" destId="{7CCF3323-2AAB-4BC0-AC1B-4E201698DD43}" srcOrd="0" destOrd="0" presId="urn:microsoft.com/office/officeart/2005/8/layout/vList5"/>
    <dgm:cxn modelId="{284ADB19-8653-4FFF-BC84-00DCBB9F97A3}" type="presParOf" srcId="{076845C5-791F-4686-9568-F6A5C0AE0835}" destId="{559728E5-F311-467B-A4F8-B2EF210539EF}" srcOrd="1" destOrd="0" presId="urn:microsoft.com/office/officeart/2005/8/layout/vList5"/>
    <dgm:cxn modelId="{EE590065-F921-4F47-B345-D700F541DB9F}" type="presParOf" srcId="{CD8811EC-3D2D-48F3-82F0-D230FF4CFBBB}" destId="{4E5EF0F7-3D75-44BA-878C-4EE317FF2498}" srcOrd="3" destOrd="0" presId="urn:microsoft.com/office/officeart/2005/8/layout/vList5"/>
    <dgm:cxn modelId="{7ED77BD0-4802-4CE8-AF2F-CFE194E3F84C}" type="presParOf" srcId="{CD8811EC-3D2D-48F3-82F0-D230FF4CFBBB}" destId="{7DF159CF-ECA2-4BA5-9AEC-70D61D84AE08}" srcOrd="4" destOrd="0" presId="urn:microsoft.com/office/officeart/2005/8/layout/vList5"/>
    <dgm:cxn modelId="{0A2F121C-7D77-428F-95E3-EE7AB471F149}" type="presParOf" srcId="{7DF159CF-ECA2-4BA5-9AEC-70D61D84AE08}" destId="{309BC869-10FF-4B2B-99F5-830774F0DC1F}" srcOrd="0" destOrd="0" presId="urn:microsoft.com/office/officeart/2005/8/layout/vList5"/>
    <dgm:cxn modelId="{18F4AAFA-9469-4FD0-B33D-71F2CF12D5AF}" type="presParOf" srcId="{7DF159CF-ECA2-4BA5-9AEC-70D61D84AE08}" destId="{408EB8E4-5A59-4A20-BB71-EB20CEED561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5B410-B720-4495-B18B-77661856066D}">
      <dsp:nvSpPr>
        <dsp:cNvPr id="0" name=""/>
        <dsp:cNvSpPr/>
      </dsp:nvSpPr>
      <dsp:spPr>
        <a:xfrm rot="10800000">
          <a:off x="447274" y="49379"/>
          <a:ext cx="10383051" cy="1490659"/>
        </a:xfrm>
        <a:prstGeom prst="homePlate">
          <a:avLst/>
        </a:prstGeom>
        <a:solidFill>
          <a:srgbClr val="00168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metal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94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Perkiraan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penurunan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luas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hutan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pernah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diperkirakan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pada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tahun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2008.</a:t>
          </a:r>
          <a:endParaRPr lang="en-ID" sz="1800" kern="1200" dirty="0">
            <a:latin typeface="Cambria" panose="02040503050406030204" pitchFamily="18" charset="0"/>
            <a:ea typeface="Cambria" panose="02040503050406030204" pitchFamily="18" charset="0"/>
            <a:cs typeface="Poppins" panose="00000500000000000000" pitchFamily="2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Dengan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perspektif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waktu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2005-2025, yang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memprakirakan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luas</a:t>
          </a:r>
          <a:r>
            <a:rPr lang="en-US" sz="1800" b="1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tutupan</a:t>
          </a:r>
          <a:r>
            <a:rPr lang="en-US" sz="1800" b="1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hutan</a:t>
          </a:r>
          <a:r>
            <a:rPr lang="en-US" sz="1800" b="1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akan</a:t>
          </a:r>
          <a:r>
            <a:rPr lang="en-US" sz="1800" b="1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berkurang</a:t>
          </a:r>
          <a:r>
            <a:rPr lang="en-US" sz="1800" b="1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20%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.</a:t>
          </a:r>
          <a:endParaRPr lang="en-ID" sz="1800" kern="1200" dirty="0">
            <a:latin typeface="Cambria" panose="02040503050406030204" pitchFamily="18" charset="0"/>
            <a:ea typeface="Cambria" panose="02040503050406030204" pitchFamily="18" charset="0"/>
            <a:cs typeface="Poppins" panose="00000500000000000000" pitchFamily="2" charset="0"/>
          </a:endParaRPr>
        </a:p>
      </dsp:txBody>
      <dsp:txXfrm rot="10800000">
        <a:off x="819939" y="49379"/>
        <a:ext cx="10010386" cy="1490659"/>
      </dsp:txXfrm>
    </dsp:sp>
    <dsp:sp modelId="{610BF860-B00B-4BC6-97FB-52B434B48D33}">
      <dsp:nvSpPr>
        <dsp:cNvPr id="0" name=""/>
        <dsp:cNvSpPr/>
      </dsp:nvSpPr>
      <dsp:spPr>
        <a:xfrm>
          <a:off x="0" y="298888"/>
          <a:ext cx="895613" cy="8956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43000" r="-43000"/>
          </a:stretch>
        </a:blip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z="300000" prstMaterial="metal">
          <a:bevelT w="38100" h="571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3156221-DE05-4C95-A576-AED9C8658C12}">
      <dsp:nvSpPr>
        <dsp:cNvPr id="0" name=""/>
        <dsp:cNvSpPr/>
      </dsp:nvSpPr>
      <dsp:spPr>
        <a:xfrm rot="10800000">
          <a:off x="414125" y="1759372"/>
          <a:ext cx="10449348" cy="1556585"/>
        </a:xfrm>
        <a:prstGeom prst="homePlate">
          <a:avLst/>
        </a:prstGeom>
        <a:solidFill>
          <a:srgbClr val="00168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metal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94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Berdasarkan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prospek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&amp;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kecenderungan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hasil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hutan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secara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global,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bukan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hanya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kayu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untuk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memperoleh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manfaat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ekonomi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,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melainkan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manfaat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hasil</a:t>
          </a:r>
          <a:r>
            <a:rPr lang="en-US" sz="1800" b="1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hutan</a:t>
          </a:r>
          <a:r>
            <a:rPr lang="en-US" sz="1800" b="1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bukan</a:t>
          </a:r>
          <a:r>
            <a:rPr lang="en-US" sz="1800" b="1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kayu</a:t>
          </a:r>
          <a:r>
            <a:rPr lang="en-US" sz="1800" b="1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, </a:t>
          </a:r>
          <a:r>
            <a:rPr lang="en-US" sz="1800" b="1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karbon</a:t>
          </a:r>
          <a:r>
            <a:rPr lang="en-US" sz="1800" b="1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&amp; </a:t>
          </a:r>
          <a:r>
            <a:rPr lang="en-US" sz="1800" b="1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ekowisata</a:t>
          </a:r>
          <a:r>
            <a:rPr lang="en-US" sz="1800" b="1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.</a:t>
          </a:r>
          <a:endParaRPr lang="en-ID" sz="1800" b="1" kern="1200" dirty="0">
            <a:latin typeface="Cambria" panose="02040503050406030204" pitchFamily="18" charset="0"/>
            <a:ea typeface="Cambria" panose="02040503050406030204" pitchFamily="18" charset="0"/>
            <a:cs typeface="Poppins" panose="00000500000000000000" pitchFamily="2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Dalam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jangka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panjang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pemanfaatan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SDH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periode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2005-2025,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harus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dipersiapkan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mencakup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segenap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potensinya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untuk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“</a:t>
          </a:r>
          <a:r>
            <a:rPr lang="id-ID" sz="1800" b="1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memaksimalkan manfaat </a:t>
          </a:r>
          <a:r>
            <a:rPr lang="id-ID" sz="1800" b="0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potensi sumber daya hutan bagi </a:t>
          </a:r>
          <a:r>
            <a:rPr lang="id-ID" sz="1800" b="1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kesejahteraan masyarakat</a:t>
          </a:r>
          <a:r>
            <a:rPr lang="en-US" sz="1800" b="1" kern="12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”.</a:t>
          </a:r>
          <a:endParaRPr lang="en-ID" sz="1800" b="1" kern="1200" dirty="0">
            <a:latin typeface="Cambria" panose="02040503050406030204" pitchFamily="18" charset="0"/>
            <a:ea typeface="Cambria" panose="02040503050406030204" pitchFamily="18" charset="0"/>
            <a:cs typeface="Poppins" panose="00000500000000000000" pitchFamily="2" charset="0"/>
          </a:endParaRPr>
        </a:p>
      </dsp:txBody>
      <dsp:txXfrm rot="10800000">
        <a:off x="803271" y="1759372"/>
        <a:ext cx="10060202" cy="1556585"/>
      </dsp:txXfrm>
    </dsp:sp>
    <dsp:sp modelId="{4F824FB0-6A30-403B-8DC5-84322352B254}">
      <dsp:nvSpPr>
        <dsp:cNvPr id="0" name=""/>
        <dsp:cNvSpPr/>
      </dsp:nvSpPr>
      <dsp:spPr>
        <a:xfrm>
          <a:off x="0" y="2089858"/>
          <a:ext cx="895613" cy="895613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41440" t="-1660" r="-51921" b="-2390"/>
          </a:stretch>
        </a:blip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z="300000" prstMaterial="metal">
          <a:bevelT w="38100" h="571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915261-2861-416A-9B8F-DD40D4264AF9}">
      <dsp:nvSpPr>
        <dsp:cNvPr id="0" name=""/>
        <dsp:cNvSpPr/>
      </dsp:nvSpPr>
      <dsp:spPr>
        <a:xfrm rot="10800000">
          <a:off x="364441" y="3583305"/>
          <a:ext cx="10548717" cy="1321424"/>
        </a:xfrm>
        <a:prstGeom prst="homePlate">
          <a:avLst/>
        </a:prstGeom>
        <a:solidFill>
          <a:srgbClr val="00168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metal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877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Ada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beberapa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faktor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yang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berperan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dalam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mendorong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keberadaan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SDH.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Namun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keadaan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masa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depan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SDH Indonesia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akan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lebih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banyak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ditentukan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oleh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faktor-faktor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internal Indonesia.</a:t>
          </a:r>
          <a:endParaRPr lang="en-ID" sz="1800" kern="1200" dirty="0">
            <a:solidFill>
              <a:prstClr val="white"/>
            </a:solidFill>
            <a:latin typeface="Cambria" panose="02040503050406030204" pitchFamily="18" charset="0"/>
            <a:ea typeface="Cambria" panose="02040503050406030204" pitchFamily="18" charset="0"/>
            <a:cs typeface="Poppins" panose="00000500000000000000" pitchFamily="2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Keadaan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SDH yang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kemungkinan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berubah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di masa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depan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adalah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dalam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hal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luasan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tutupan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hutan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dan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konflik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penggunaaan</a:t>
          </a:r>
          <a:r>
            <a:rPr lang="en-US" sz="1800" kern="12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SDH.</a:t>
          </a:r>
          <a:endParaRPr lang="en-ID" sz="1800" kern="1200" dirty="0">
            <a:solidFill>
              <a:prstClr val="white"/>
            </a:solidFill>
            <a:latin typeface="Cambria" panose="02040503050406030204" pitchFamily="18" charset="0"/>
            <a:ea typeface="Cambria" panose="02040503050406030204" pitchFamily="18" charset="0"/>
            <a:cs typeface="Poppins" panose="00000500000000000000" pitchFamily="2" charset="0"/>
          </a:endParaRPr>
        </a:p>
      </dsp:txBody>
      <dsp:txXfrm rot="10800000">
        <a:off x="694797" y="3583305"/>
        <a:ext cx="10218361" cy="1321424"/>
      </dsp:txXfrm>
    </dsp:sp>
    <dsp:sp modelId="{DBDF58D2-0FC4-46A5-8AB1-7AB9DFD0F1CA}">
      <dsp:nvSpPr>
        <dsp:cNvPr id="0" name=""/>
        <dsp:cNvSpPr/>
      </dsp:nvSpPr>
      <dsp:spPr>
        <a:xfrm>
          <a:off x="0" y="3820204"/>
          <a:ext cx="937295" cy="895613"/>
        </a:xfrm>
        <a:prstGeom prst="ellipse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46000" r="-72084"/>
          </a:stretch>
        </a:blip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z="300000" prstMaterial="metal">
          <a:bevelT w="38100" h="571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D8B8C-F9CA-42CC-90F0-E22BD7CABA26}">
      <dsp:nvSpPr>
        <dsp:cNvPr id="0" name=""/>
        <dsp:cNvSpPr/>
      </dsp:nvSpPr>
      <dsp:spPr>
        <a:xfrm rot="5400000">
          <a:off x="6523887" y="-2606860"/>
          <a:ext cx="996612" cy="6609123"/>
        </a:xfrm>
        <a:prstGeom prst="round2Same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Luas Kawasan </a:t>
          </a:r>
          <a:r>
            <a:rPr lang="en-US" sz="1800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hutan</a:t>
          </a:r>
          <a:r>
            <a:rPr lang="en-US" sz="1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akan</a:t>
          </a:r>
          <a:r>
            <a:rPr lang="en-US" sz="1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berkurang</a:t>
          </a:r>
          <a:r>
            <a:rPr lang="en-US" sz="1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diperkirakan</a:t>
          </a:r>
          <a:r>
            <a:rPr lang="en-US" sz="1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sebesar</a:t>
          </a:r>
          <a:r>
            <a:rPr lang="en-US" sz="18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20% </a:t>
          </a:r>
          <a:r>
            <a:rPr lang="en-US" sz="1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dan </a:t>
          </a:r>
          <a:r>
            <a:rPr lang="en-US" sz="1800" b="1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konflik</a:t>
          </a:r>
          <a:r>
            <a:rPr lang="en-US" sz="18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masih</a:t>
          </a:r>
          <a:r>
            <a:rPr lang="en-US" sz="1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tetap</a:t>
          </a:r>
          <a:r>
            <a:rPr lang="en-US" sz="1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berlangsung</a:t>
          </a:r>
          <a:r>
            <a:rPr lang="en-US" sz="1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.</a:t>
          </a:r>
          <a:endParaRPr lang="en-ID" sz="18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Poppins" panose="00000500000000000000" pitchFamily="2" charset="0"/>
          </a:endParaRPr>
        </a:p>
      </dsp:txBody>
      <dsp:txXfrm rot="-5400000">
        <a:off x="3717632" y="248046"/>
        <a:ext cx="6560472" cy="899310"/>
      </dsp:txXfrm>
    </dsp:sp>
    <dsp:sp modelId="{156778AC-8D31-46F5-BE37-A46E19AD4DB1}">
      <dsp:nvSpPr>
        <dsp:cNvPr id="0" name=""/>
        <dsp:cNvSpPr/>
      </dsp:nvSpPr>
      <dsp:spPr>
        <a:xfrm>
          <a:off x="0" y="51801"/>
          <a:ext cx="3717632" cy="1391186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Skenario</a:t>
          </a:r>
          <a:r>
            <a:rPr lang="en-US" sz="20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Pesimis</a:t>
          </a:r>
          <a:endParaRPr lang="en-ID" sz="2000" b="1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Poppins" panose="00000500000000000000" pitchFamily="2" charset="0"/>
          </a:endParaRPr>
        </a:p>
      </dsp:txBody>
      <dsp:txXfrm>
        <a:off x="67912" y="119713"/>
        <a:ext cx="3581808" cy="1255362"/>
      </dsp:txXfrm>
    </dsp:sp>
    <dsp:sp modelId="{559728E5-F311-467B-A4F8-B2EF210539EF}">
      <dsp:nvSpPr>
        <dsp:cNvPr id="0" name=""/>
        <dsp:cNvSpPr/>
      </dsp:nvSpPr>
      <dsp:spPr>
        <a:xfrm rot="5400000">
          <a:off x="6465719" y="-1146114"/>
          <a:ext cx="1112949" cy="6609123"/>
        </a:xfrm>
        <a:prstGeom prst="round2Same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Luas Kawasan </a:t>
          </a:r>
          <a:r>
            <a:rPr lang="en-US" sz="1800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hutan</a:t>
          </a:r>
          <a:r>
            <a:rPr lang="en-US" sz="1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akan</a:t>
          </a:r>
          <a:r>
            <a:rPr lang="en-US" sz="1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berkurang</a:t>
          </a:r>
          <a:r>
            <a:rPr lang="en-US" sz="1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sebesar</a:t>
          </a:r>
          <a:r>
            <a:rPr lang="en-US" sz="18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20% </a:t>
          </a:r>
          <a:r>
            <a:rPr lang="en-US" sz="1800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namun</a:t>
          </a:r>
          <a:r>
            <a:rPr lang="en-US" sz="1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konflik</a:t>
          </a:r>
          <a:r>
            <a:rPr lang="en-US" sz="18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dapat</a:t>
          </a:r>
          <a:r>
            <a:rPr lang="en-US" sz="18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diselesaikan</a:t>
          </a:r>
          <a:r>
            <a:rPr lang="en-US" sz="18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sehingga</a:t>
          </a:r>
          <a:r>
            <a:rPr lang="en-US" sz="1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kemungkinan</a:t>
          </a:r>
          <a:r>
            <a:rPr lang="en-US" sz="1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luas</a:t>
          </a:r>
          <a:r>
            <a:rPr lang="en-US" sz="1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penutupan</a:t>
          </a:r>
          <a:r>
            <a:rPr lang="en-US" sz="1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hutan</a:t>
          </a:r>
          <a:r>
            <a:rPr lang="en-US" sz="1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lebih</a:t>
          </a:r>
          <a:r>
            <a:rPr lang="en-US" sz="1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besar</a:t>
          </a:r>
          <a:r>
            <a:rPr lang="en-US" sz="1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dari</a:t>
          </a:r>
          <a:r>
            <a:rPr lang="en-US" sz="1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luas</a:t>
          </a:r>
          <a:r>
            <a:rPr lang="en-US" sz="1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Kawasan </a:t>
          </a:r>
          <a:r>
            <a:rPr lang="en-US" sz="1800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hutan</a:t>
          </a:r>
          <a:r>
            <a:rPr lang="en-US" sz="1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. </a:t>
          </a:r>
          <a:endParaRPr lang="en-ID" sz="18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Poppins" panose="00000500000000000000" pitchFamily="2" charset="0"/>
          </a:endParaRPr>
        </a:p>
      </dsp:txBody>
      <dsp:txXfrm rot="-5400000">
        <a:off x="3717632" y="1656303"/>
        <a:ext cx="6554793" cy="1004289"/>
      </dsp:txXfrm>
    </dsp:sp>
    <dsp:sp modelId="{7CCF3323-2AAB-4BC0-AC1B-4E201698DD43}">
      <dsp:nvSpPr>
        <dsp:cNvPr id="0" name=""/>
        <dsp:cNvSpPr/>
      </dsp:nvSpPr>
      <dsp:spPr>
        <a:xfrm>
          <a:off x="0" y="1462853"/>
          <a:ext cx="3717632" cy="1391186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Skenario</a:t>
          </a:r>
          <a:r>
            <a:rPr lang="en-US" sz="2000" b="1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Moderat</a:t>
          </a:r>
          <a:endParaRPr lang="en-ID" sz="2000" b="1" kern="1200" dirty="0">
            <a:solidFill>
              <a:prstClr val="white"/>
            </a:solidFill>
            <a:latin typeface="Cambria" panose="02040503050406030204" pitchFamily="18" charset="0"/>
            <a:ea typeface="Cambria" panose="02040503050406030204" pitchFamily="18" charset="0"/>
            <a:cs typeface="Poppins" panose="00000500000000000000" pitchFamily="2" charset="0"/>
          </a:endParaRPr>
        </a:p>
      </dsp:txBody>
      <dsp:txXfrm>
        <a:off x="67912" y="1530765"/>
        <a:ext cx="3581808" cy="1255362"/>
      </dsp:txXfrm>
    </dsp:sp>
    <dsp:sp modelId="{408EB8E4-5A59-4A20-BB71-EB20CEED561D}">
      <dsp:nvSpPr>
        <dsp:cNvPr id="0" name=""/>
        <dsp:cNvSpPr/>
      </dsp:nvSpPr>
      <dsp:spPr>
        <a:xfrm rot="5400000">
          <a:off x="6465719" y="314630"/>
          <a:ext cx="1112949" cy="6609123"/>
        </a:xfrm>
        <a:prstGeom prst="round2SameRect">
          <a:avLst/>
        </a:prstGeom>
        <a:solidFill>
          <a:srgbClr val="002060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Luas Kawasan </a:t>
          </a:r>
          <a:r>
            <a:rPr lang="en-US" sz="1800" b="1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hutan</a:t>
          </a:r>
          <a:r>
            <a:rPr lang="en-US" sz="18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dapat</a:t>
          </a:r>
          <a:r>
            <a:rPr lang="en-US" sz="18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dipertahankan</a:t>
          </a:r>
          <a:r>
            <a:rPr lang="en-US" sz="18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dan </a:t>
          </a:r>
          <a:r>
            <a:rPr lang="en-US" sz="1800" b="1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konflik</a:t>
          </a:r>
          <a:r>
            <a:rPr lang="en-US" sz="18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dapat</a:t>
          </a:r>
          <a:r>
            <a:rPr lang="en-US" sz="18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 </a:t>
          </a:r>
          <a:r>
            <a:rPr lang="en-US" sz="1800" b="1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diselesaikan</a:t>
          </a:r>
          <a:r>
            <a:rPr lang="en-US" sz="18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.</a:t>
          </a:r>
          <a:endParaRPr lang="en-ID" sz="18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Poppins" panose="00000500000000000000" pitchFamily="2" charset="0"/>
          </a:endParaRPr>
        </a:p>
      </dsp:txBody>
      <dsp:txXfrm rot="-5400000">
        <a:off x="3717632" y="3117047"/>
        <a:ext cx="6554793" cy="1004289"/>
      </dsp:txXfrm>
    </dsp:sp>
    <dsp:sp modelId="{309BC869-10FF-4B2B-99F5-830774F0DC1F}">
      <dsp:nvSpPr>
        <dsp:cNvPr id="0" name=""/>
        <dsp:cNvSpPr/>
      </dsp:nvSpPr>
      <dsp:spPr>
        <a:xfrm>
          <a:off x="0" y="2923599"/>
          <a:ext cx="3717632" cy="1391186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Skenario</a:t>
          </a:r>
          <a:r>
            <a:rPr lang="en-US" sz="2000" b="1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en-US" sz="2000" b="1" kern="1200" dirty="0" err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rPr>
            <a:t>Optimis</a:t>
          </a:r>
          <a:endParaRPr lang="en-ID" sz="2000" b="1" kern="1200" dirty="0">
            <a:solidFill>
              <a:prstClr val="white"/>
            </a:solidFill>
            <a:latin typeface="Cambria" panose="02040503050406030204" pitchFamily="18" charset="0"/>
            <a:ea typeface="Cambria" panose="02040503050406030204" pitchFamily="18" charset="0"/>
            <a:cs typeface="Poppins" panose="00000500000000000000" pitchFamily="2" charset="0"/>
          </a:endParaRPr>
        </a:p>
      </dsp:txBody>
      <dsp:txXfrm>
        <a:off x="67912" y="2991511"/>
        <a:ext cx="3581808" cy="1255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39AE8-B45F-4B33-A785-F019192F45DF}" type="datetimeFigureOut">
              <a:rPr lang="en-ID" smtClean="0"/>
              <a:t>17/11/2022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3AF46-83D7-4EDB-967C-65BD6C0BB20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560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5E120-6B18-48E7-B1FA-C4E0D2EA243E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4253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5E120-6B18-48E7-B1FA-C4E0D2EA243E}" type="slidenum">
              <a:rPr lang="en-ID" smtClean="0">
                <a:solidFill>
                  <a:prstClr val="black"/>
                </a:solidFill>
              </a:rPr>
              <a:pPr/>
              <a:t>5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02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5E120-6B18-48E7-B1FA-C4E0D2EA243E}" type="slidenum">
              <a:rPr lang="en-ID" smtClean="0">
                <a:solidFill>
                  <a:prstClr val="black"/>
                </a:solidFill>
              </a:rPr>
              <a:pPr/>
              <a:t>6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41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5E120-6B18-48E7-B1FA-C4E0D2EA243E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94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5E120-6B18-48E7-B1FA-C4E0D2EA243E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781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E120-6B18-48E7-B1FA-C4E0D2EA243E}" type="slidenum">
              <a:rPr lang="en-ID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21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E120-6B18-48E7-B1FA-C4E0D2EA243E}" type="slidenum">
              <a:rPr lang="en-ID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9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89F4-752A-43AF-A52F-4D4CDDE38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474726-83FC-48C4-A3A9-3F069DC58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7AB3F-FB7E-4DD1-A968-9532B7483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4CA-5D98-4889-9025-3FE7E9F9A32D}" type="datetimeFigureOut">
              <a:rPr lang="en-ID" smtClean="0"/>
              <a:t>17/11/2022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8B8F9-98AD-40C3-B0C9-3D68EAE23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362C4-C067-4C47-BB73-F21A753F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BADE-DEC0-4E42-9870-B438436A95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322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BF231-D9A8-445C-B6EE-C1974269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47115-131A-4CA6-97D2-7DEDA6A8B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2BFA3-45CD-4396-BC23-28EB00324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4CA-5D98-4889-9025-3FE7E9F9A32D}" type="datetimeFigureOut">
              <a:rPr lang="en-ID" smtClean="0"/>
              <a:t>17/11/2022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E5582-B0C2-4A57-8E6C-C03B2EE77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35F8C-AF28-42E6-9B17-EA67DA1A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BADE-DEC0-4E42-9870-B438436A95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1478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ADCCDB-5A3C-4E3B-AEA9-56F12DADB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3925C-7D55-4417-9BB3-7FF378D72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3BA8E-6911-48E3-9482-B026CFD2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4CA-5D98-4889-9025-3FE7E9F9A32D}" type="datetimeFigureOut">
              <a:rPr lang="en-ID" smtClean="0"/>
              <a:t>17/11/2022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7B6D-2529-4E67-BBDC-37F944D8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D556A-5439-454D-8BED-E223C686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BADE-DEC0-4E42-9870-B438436A95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108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FF5EB-E5A5-468F-9915-BF79F72A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E9035-FA6F-48F4-BEBB-1540A8C7C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5A9CC-64B5-4031-AA9F-86BF2A05A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4CA-5D98-4889-9025-3FE7E9F9A32D}" type="datetimeFigureOut">
              <a:rPr lang="en-ID" smtClean="0"/>
              <a:t>17/11/2022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4F7BC-5278-45E5-ABCD-9B2699F07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D575F-BD88-4A83-B544-71EED23C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BADE-DEC0-4E42-9870-B438436A95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821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23FC-B6CF-43A6-AB38-246E0FAC8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DAFEF-D5BF-40C3-A722-5B6BB6005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03C37-94E1-4CE5-837A-66D0C4464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4CA-5D98-4889-9025-3FE7E9F9A32D}" type="datetimeFigureOut">
              <a:rPr lang="en-ID" smtClean="0"/>
              <a:t>17/11/2022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347D0-17EB-406C-BDD9-4A3A8C079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FDA4F-8932-4436-A563-880B2471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BADE-DEC0-4E42-9870-B438436A95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64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FE6FB-DDEB-4807-A739-A631D91C9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23131-7078-4A41-B38B-A22136198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A9459-3F76-4F9A-8A98-6D0D0A2CB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9C157-6891-48B9-BD34-C27D0AA57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4CA-5D98-4889-9025-3FE7E9F9A32D}" type="datetimeFigureOut">
              <a:rPr lang="en-ID" smtClean="0"/>
              <a:t>17/11/2022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5EBFA-7255-4678-A273-0C833EFC7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E3552-238F-445B-B0A4-3B13C414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BADE-DEC0-4E42-9870-B438436A95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476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4B1FC-D540-4F35-ADAE-C74348C72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BBAC5-E5B9-40C6-A408-FC5270C2D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0C664-EE66-4930-A276-AB3810E52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6791C3-F09C-4F36-A158-6C4EEE790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2FF84-51D5-4AB2-97EA-8D458CE98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7E62B0-5B33-4C22-91B0-A4573C73A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4CA-5D98-4889-9025-3FE7E9F9A32D}" type="datetimeFigureOut">
              <a:rPr lang="en-ID" smtClean="0"/>
              <a:t>17/11/2022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D2A886-F034-454B-B1C9-4F7E229B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07BE2-F3B5-4054-90B6-D3026C8B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BADE-DEC0-4E42-9870-B438436A95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155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B392F-5C7F-4156-A872-49971B556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06826-7A98-410C-AC8F-8F63FAAC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4CA-5D98-4889-9025-3FE7E9F9A32D}" type="datetimeFigureOut">
              <a:rPr lang="en-ID" smtClean="0"/>
              <a:t>17/11/2022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63007-51A0-47B8-AC45-478869AE0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1C893-63E3-421C-957C-5B4CC1CFB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BADE-DEC0-4E42-9870-B438436A95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089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6C507-7C6C-4391-BD43-5601A673B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4CA-5D98-4889-9025-3FE7E9F9A32D}" type="datetimeFigureOut">
              <a:rPr lang="en-ID" smtClean="0"/>
              <a:t>17/11/2022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7B4286-8E44-440F-9150-192FC965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0C5DE-552C-4A8D-884E-A2700FD4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BADE-DEC0-4E42-9870-B438436A95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065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911A9-D96C-4210-9672-37D454F7D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5D6A7-2655-4487-9CA5-8415483D8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3F28D-D182-4C85-B62B-F682912DD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AC791-17E6-425E-B8A6-ABD4DA129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4CA-5D98-4889-9025-3FE7E9F9A32D}" type="datetimeFigureOut">
              <a:rPr lang="en-ID" smtClean="0"/>
              <a:t>17/11/2022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B2F7E-5CC9-4E83-995B-41E4A6827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019A6-1A56-41B5-9159-F90DD24D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BADE-DEC0-4E42-9870-B438436A95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372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50E3C-422A-4F07-9452-E555C9C0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E211E-8E4F-4644-9477-132CBEEC6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F0233-F19A-459A-B779-080549355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D29AB-6695-4D8B-BC79-5E80E24E3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4CA-5D98-4889-9025-3FE7E9F9A32D}" type="datetimeFigureOut">
              <a:rPr lang="en-ID" smtClean="0"/>
              <a:t>17/11/2022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600A3-2AAE-4ACE-AAD2-EEF759761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5D3C0-9257-4EB3-8193-24CD55FB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BADE-DEC0-4E42-9870-B438436A95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916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5E3D9-EFB3-4816-A726-C5E199409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A879-B5CC-40E7-B9F0-C171820CA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CA38C-0096-4C0E-AA2B-658C4FE01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0D4CA-5D98-4889-9025-3FE7E9F9A32D}" type="datetimeFigureOut">
              <a:rPr lang="en-ID" smtClean="0"/>
              <a:t>17/11/2022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DB7AF-3699-418A-81E5-5A7188FEA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AAE07-9E31-49DC-8BA6-A823973E8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4BADE-DEC0-4E42-9870-B438436A95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965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C1462-564B-49F6-BAEE-A24DF2E4F5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83CBC-D5BE-4949-881E-0F8C020A18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44403F-9A2D-4DFD-BBAD-9517E5988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FA3475F-1511-4EA5-A86A-2FE8183112AD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265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480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Deforestasi dalam skenario pemanfaatan SDA dan Program Prioritas Pembangunan </a:t>
            </a:r>
            <a:endParaRPr lang="en-ID" sz="4800" dirty="0">
              <a:solidFill>
                <a:schemeClr val="bg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4DFA41-1399-49DF-AAC9-488FB572B734}"/>
              </a:ext>
            </a:extLst>
          </p:cNvPr>
          <p:cNvSpPr txBox="1">
            <a:spLocks/>
          </p:cNvSpPr>
          <p:nvPr/>
        </p:nvSpPr>
        <p:spPr>
          <a:xfrm>
            <a:off x="1540564" y="3850513"/>
            <a:ext cx="912743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M. Buce Saleh</a:t>
            </a:r>
          </a:p>
          <a:p>
            <a:r>
              <a:rPr 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Fakultas Kehutanan dan Lingkungan IPB</a:t>
            </a:r>
          </a:p>
          <a:p>
            <a:r>
              <a:rPr 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Darmaga, 17 November, 2022</a:t>
            </a:r>
            <a:endParaRPr lang="en-ID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FF8AF3-3718-4991-AD56-5C4DDF63C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54" y="142199"/>
            <a:ext cx="177993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72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F236DD-5E7F-4DBB-968B-EC0CF3A1CC09}"/>
              </a:ext>
            </a:extLst>
          </p:cNvPr>
          <p:cNvSpPr/>
          <p:nvPr/>
        </p:nvSpPr>
        <p:spPr>
          <a:xfrm>
            <a:off x="1103243" y="1630017"/>
            <a:ext cx="10048461" cy="4318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buFont typeface="+mj-lt"/>
              <a:buAutoNum type="arabicPeriod" startAt="4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Perlu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penataan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pemulihan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daya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hutan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Indonesia,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pemanfaatan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daya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hutan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hutan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bukan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kayu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jasa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ekosistemnya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melibatkan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masyarakat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pemerintah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korporasi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457200" indent="-457200" algn="just">
              <a:lnSpc>
                <a:spcPct val="115000"/>
              </a:lnSpc>
              <a:buFont typeface="+mj-lt"/>
              <a:buAutoNum type="arabicPeriod" startAt="4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baik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mempunyai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daya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hutan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cukup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posisinya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tepat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dibanding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besar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luasannya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namun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pas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lokasinya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baik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mempunyai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daya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hutan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luas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dibanding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kawasan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hutan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negara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luas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tenurial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perlu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diimplementasikan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baik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benar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lnSpc>
                <a:spcPct val="115000"/>
              </a:lnSpc>
              <a:buFont typeface="+mj-lt"/>
              <a:buAutoNum type="arabicPeriod" startAt="4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Pengembangan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penerapan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rural design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Arrendt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Randal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dilakukan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sehingga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pengembangan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ekonomi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lokal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terjadi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pemerintah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daerah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harus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kreatif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melihat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potensi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karakter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wilayah. Negara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korporasi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mengurangi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menghilangkan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landbased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ekonomi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berikan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kepada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petani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petanilah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memberi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makan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sandang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papan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masyarakat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kita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ID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9BFC515-F18F-4990-92FB-665C326CE56E}"/>
              </a:ext>
            </a:extLst>
          </p:cNvPr>
          <p:cNvSpPr txBox="1">
            <a:spLocks/>
          </p:cNvSpPr>
          <p:nvPr/>
        </p:nvSpPr>
        <p:spPr>
          <a:xfrm>
            <a:off x="1679686" y="530086"/>
            <a:ext cx="8832628" cy="881271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168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PENUTUP</a:t>
            </a:r>
            <a:endParaRPr lang="en-ID" sz="3200" b="1" dirty="0">
              <a:solidFill>
                <a:srgbClr val="001689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6" descr="See the source image">
            <a:extLst>
              <a:ext uri="{FF2B5EF4-FFF2-40B4-BE49-F238E27FC236}">
                <a16:creationId xmlns:a16="http://schemas.microsoft.com/office/drawing/2014/main" id="{A9132477-2A85-47B8-95A9-F24A8722E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5" y="109058"/>
            <a:ext cx="1729792" cy="43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646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36BEB-F5B7-4D9D-99E7-3633902C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09" y="365125"/>
            <a:ext cx="10538791" cy="1325563"/>
          </a:xfrm>
        </p:spPr>
        <p:txBody>
          <a:bodyPr/>
          <a:lstStyle/>
          <a:p>
            <a:pPr algn="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….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Mudah-mudahan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bermanfaat</a:t>
            </a:r>
            <a:endParaRPr lang="en-ID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0468D-AACE-4B68-84B6-B7FAD85C4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16758"/>
          </a:xfrm>
        </p:spPr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Peraturan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Menteri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Koordinator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Bidang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Perekonomian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RI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Nomor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2021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tentang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Perubahan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Daftar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Proyek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Strategis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Nasional,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208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proyek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10 program PSN 2020-2024.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Pembangunan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bendungan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irigasi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proyek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57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proyek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Disusul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jalan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tol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jembatan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56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proyek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pembangunan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kawasan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19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proyek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1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536713" y="1784370"/>
            <a:ext cx="4770783" cy="4626369"/>
          </a:xfrm>
          <a:prstGeom prst="roundRect">
            <a:avLst>
              <a:gd name="adj" fmla="val 5588"/>
            </a:avLst>
          </a:prstGeom>
          <a:noFill/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Perencanaan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pembangunan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secara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spasial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harus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mengupayakan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pertimbangan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efisiensi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keadilan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dan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kehati-hatian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Dalam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PSN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sudah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ada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instrument: Tata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Ruang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, FS,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Amdal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, RKL/RPL dan KLHS ….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Implementasinya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???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Perlu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sosio-ekologi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entrepreneurship??? 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Hutan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tepi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Kota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Luas Kawasan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hutan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(negara) yang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cenderung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turun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tutupan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hutannya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…. Dari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tahun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1990-2020?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46044" y="996443"/>
            <a:ext cx="4078358" cy="74156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1689"/>
          </a:solidFill>
        </p:spPr>
        <p:txBody>
          <a:bodyPr anchor="ctr">
            <a:no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PERENCANAAN SPASIAL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27619" y="5113143"/>
            <a:ext cx="98484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chemeClr val="bg1"/>
                </a:solidFill>
              </a:rPr>
              <a:t>Merdeka.com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B666059-5A66-48EF-8BEB-66F69C4F66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00" y="1391478"/>
            <a:ext cx="6294934" cy="3146911"/>
          </a:xfrm>
          <a:prstGeom prst="rect">
            <a:avLst/>
          </a:prstGeom>
          <a:ln w="6350" cap="sq">
            <a:solidFill>
              <a:schemeClr val="accent5">
                <a:lumMod val="50000"/>
              </a:schemeClr>
            </a:solidFill>
            <a:prstDash val="lgDash"/>
            <a:miter lim="800000"/>
          </a:ln>
          <a:effectLst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C87D295-D3EE-4E64-B3C4-C36974EF0110}"/>
              </a:ext>
            </a:extLst>
          </p:cNvPr>
          <p:cNvSpPr txBox="1"/>
          <p:nvPr/>
        </p:nvSpPr>
        <p:spPr>
          <a:xfrm>
            <a:off x="5660782" y="4235446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Sumber</a:t>
            </a:r>
            <a:r>
              <a:rPr lang="en-US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: Data KLHK</a:t>
            </a:r>
            <a:endParaRPr lang="en-ID" sz="1200" i="1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970AEDB4-6014-4980-8D63-90FBF98C1E9F}"/>
              </a:ext>
            </a:extLst>
          </p:cNvPr>
          <p:cNvSpPr txBox="1">
            <a:spLocks/>
          </p:cNvSpPr>
          <p:nvPr/>
        </p:nvSpPr>
        <p:spPr>
          <a:xfrm>
            <a:off x="5471936" y="4654295"/>
            <a:ext cx="6335750" cy="13390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Pertanyaannya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: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Apakah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fenomena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tersebut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buruk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?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Atau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sesuatu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seharusnya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dapat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diterima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? Lalu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apakah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fenomena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itu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akan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terjadi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terus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menerus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sampai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sumber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daya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hutan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tersebut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punah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? 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5D41CE8-D493-460E-BCB8-4A06EEABB026}"/>
              </a:ext>
            </a:extLst>
          </p:cNvPr>
          <p:cNvSpPr txBox="1">
            <a:spLocks/>
          </p:cNvSpPr>
          <p:nvPr/>
        </p:nvSpPr>
        <p:spPr>
          <a:xfrm>
            <a:off x="1679686" y="152399"/>
            <a:ext cx="8832628" cy="900000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PENDAHULUAN</a:t>
            </a:r>
            <a:endParaRPr lang="en-ID" sz="3200" b="1" dirty="0">
              <a:solidFill>
                <a:schemeClr val="accent1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DBEACC-A9BB-467E-BBFD-FF82A4016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10" y="83476"/>
            <a:ext cx="169604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28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EE7D6-E4EE-46AE-8A04-42E6F956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0" y="768114"/>
            <a:ext cx="10886660" cy="69357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PERSENTASE LUAS TUTUPAN HUTAN 1990-2020</a:t>
            </a:r>
            <a:endParaRPr lang="en-ID" sz="3200" dirty="0">
              <a:solidFill>
                <a:schemeClr val="accent1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65C0F2-7FC5-448F-AC48-93E5D63BA36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0" y="1766223"/>
            <a:ext cx="5128590" cy="3700296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C63C02-2CFF-4925-8DDC-763821560C7E}"/>
              </a:ext>
            </a:extLst>
          </p:cNvPr>
          <p:cNvSpPr/>
          <p:nvPr/>
        </p:nvSpPr>
        <p:spPr>
          <a:xfrm>
            <a:off x="5814391" y="5499531"/>
            <a:ext cx="6112568" cy="64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*Luas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satuan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ribu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hektar</a:t>
            </a: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data KLHK; KLHK (2011); KLHK (2021)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F3EBB0-7589-4654-BF2E-4BB3C167E7AF}"/>
              </a:ext>
            </a:extLst>
          </p:cNvPr>
          <p:cNvSpPr/>
          <p:nvPr/>
        </p:nvSpPr>
        <p:spPr>
          <a:xfrm>
            <a:off x="467140" y="5472481"/>
            <a:ext cx="5121975" cy="357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*Luas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persentase</a:t>
            </a:r>
            <a:endParaRPr lang="en-ID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EF68AC0-AF83-45BE-AD40-897B5AD16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983010"/>
              </p:ext>
            </p:extLst>
          </p:nvPr>
        </p:nvGraphicFramePr>
        <p:xfrm>
          <a:off x="5764695" y="1759226"/>
          <a:ext cx="6062868" cy="3687420"/>
        </p:xfrm>
        <a:graphic>
          <a:graphicData uri="http://schemas.openxmlformats.org/drawingml/2006/table">
            <a:tbl>
              <a:tblPr firstRow="1" firstCol="1" bandRow="1"/>
              <a:tblGrid>
                <a:gridCol w="1162879">
                  <a:extLst>
                    <a:ext uri="{9D8B030D-6E8A-4147-A177-3AD203B41FA5}">
                      <a16:colId xmlns:a16="http://schemas.microsoft.com/office/drawing/2014/main" val="3379794724"/>
                    </a:ext>
                  </a:extLst>
                </a:gridCol>
                <a:gridCol w="1093304">
                  <a:extLst>
                    <a:ext uri="{9D8B030D-6E8A-4147-A177-3AD203B41FA5}">
                      <a16:colId xmlns:a16="http://schemas.microsoft.com/office/drawing/2014/main" val="1724501216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4294223385"/>
                    </a:ext>
                  </a:extLst>
                </a:gridCol>
                <a:gridCol w="831572">
                  <a:extLst>
                    <a:ext uri="{9D8B030D-6E8A-4147-A177-3AD203B41FA5}">
                      <a16:colId xmlns:a16="http://schemas.microsoft.com/office/drawing/2014/main" val="2774401463"/>
                    </a:ext>
                  </a:extLst>
                </a:gridCol>
                <a:gridCol w="1010478">
                  <a:extLst>
                    <a:ext uri="{9D8B030D-6E8A-4147-A177-3AD203B41FA5}">
                      <a16:colId xmlns:a16="http://schemas.microsoft.com/office/drawing/2014/main" val="2510140473"/>
                    </a:ext>
                  </a:extLst>
                </a:gridCol>
                <a:gridCol w="1010478">
                  <a:extLst>
                    <a:ext uri="{9D8B030D-6E8A-4147-A177-3AD203B41FA5}">
                      <a16:colId xmlns:a16="http://schemas.microsoft.com/office/drawing/2014/main" val="2622156431"/>
                    </a:ext>
                  </a:extLst>
                </a:gridCol>
              </a:tblGrid>
              <a:tr h="36874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Pulau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Tahun 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Luas Daratan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00302"/>
                  </a:ext>
                </a:extLst>
              </a:tr>
              <a:tr h="368742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1990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664586"/>
                  </a:ext>
                </a:extLst>
              </a:tr>
              <a:tr h="368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Sumatera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21.471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16.796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14.245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13.035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47.647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078600"/>
                  </a:ext>
                </a:extLst>
              </a:tr>
              <a:tr h="368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Jawa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3.437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3.464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4.004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2.226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13.463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851492"/>
                  </a:ext>
                </a:extLst>
              </a:tr>
              <a:tr h="368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Kalimantan</a:t>
                      </a:r>
                      <a:endParaRPr lang="en-ID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35.615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31.148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28.786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25.261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53.476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160972"/>
                  </a:ext>
                </a:extLst>
              </a:tr>
              <a:tr h="368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Sulawesi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11.212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10.160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10.246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8.540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18.649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602757"/>
                  </a:ext>
                </a:extLst>
              </a:tr>
              <a:tr h="368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Bali Nusa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3.040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2.816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2.692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1.736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7.345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24895"/>
                  </a:ext>
                </a:extLst>
              </a:tr>
              <a:tr h="368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Maluku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5.585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5.220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5.296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4.826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7.788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35308"/>
                  </a:ext>
                </a:extLst>
              </a:tr>
              <a:tr h="368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Papua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35.822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34.603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33.417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32.789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41.442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748170"/>
                  </a:ext>
                </a:extLst>
              </a:tr>
              <a:tr h="368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116.182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104.207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98.686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88.413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189.810</a:t>
                      </a:r>
                      <a:endParaRPr lang="en-ID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895900"/>
                  </a:ext>
                </a:extLst>
              </a:tr>
            </a:tbl>
          </a:graphicData>
        </a:graphic>
      </p:graphicFrame>
      <p:pic>
        <p:nvPicPr>
          <p:cNvPr id="9" name="Picture 6" descr="See the source image">
            <a:extLst>
              <a:ext uri="{FF2B5EF4-FFF2-40B4-BE49-F238E27FC236}">
                <a16:creationId xmlns:a16="http://schemas.microsoft.com/office/drawing/2014/main" id="{B02562CD-F93B-4676-8A0D-81405CEC3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5" y="109058"/>
            <a:ext cx="1603957" cy="43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45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24701-1571-4F3E-8508-8C92ABCB8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74832"/>
          </a:xfrm>
        </p:spPr>
        <p:txBody>
          <a:bodyPr>
            <a:normAutofit/>
          </a:bodyPr>
          <a:lstStyle/>
          <a:p>
            <a:r>
              <a:rPr lang="en-ID" sz="32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KONSEPSI PEMANFAATAN YANG BERKELANJUTAN DALAM MENJAGA KAPITAL PEMBANGUNAN</a:t>
            </a:r>
          </a:p>
        </p:txBody>
      </p:sp>
      <p:pic>
        <p:nvPicPr>
          <p:cNvPr id="1027" name="Picture 238">
            <a:extLst>
              <a:ext uri="{FF2B5EF4-FFF2-40B4-BE49-F238E27FC236}">
                <a16:creationId xmlns:a16="http://schemas.microsoft.com/office/drawing/2014/main" id="{C1958E0B-6DCD-4B0E-84AC-D9AB584A7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7" y="1872357"/>
            <a:ext cx="7146235" cy="1864756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39">
            <a:extLst>
              <a:ext uri="{FF2B5EF4-FFF2-40B4-BE49-F238E27FC236}">
                <a16:creationId xmlns:a16="http://schemas.microsoft.com/office/drawing/2014/main" id="{3E67355D-2C27-49A7-A589-C019DC22C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843" y="4498830"/>
            <a:ext cx="7168609" cy="183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F32CD6-6EC4-4A66-897D-14FC5F757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142" y="3700519"/>
            <a:ext cx="2328136" cy="8082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DE9068-6AF1-42AA-8B59-3859CB2019F0}"/>
              </a:ext>
            </a:extLst>
          </p:cNvPr>
          <p:cNvSpPr txBox="1"/>
          <p:nvPr/>
        </p:nvSpPr>
        <p:spPr>
          <a:xfrm>
            <a:off x="427382" y="2464904"/>
            <a:ext cx="124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JANGAN TERJADI</a:t>
            </a:r>
            <a:endParaRPr lang="en-ID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5DBEDB1-E641-41FC-A0FA-B4DA4CC225EF}"/>
              </a:ext>
            </a:extLst>
          </p:cNvPr>
          <p:cNvSpPr/>
          <p:nvPr/>
        </p:nvSpPr>
        <p:spPr>
          <a:xfrm>
            <a:off x="1540564" y="2940186"/>
            <a:ext cx="1351721" cy="160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74F5A4-4CE4-4B11-B182-A0F05D18A222}"/>
              </a:ext>
            </a:extLst>
          </p:cNvPr>
          <p:cNvSpPr txBox="1"/>
          <p:nvPr/>
        </p:nvSpPr>
        <p:spPr>
          <a:xfrm>
            <a:off x="8557590" y="3866323"/>
            <a:ext cx="3250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RENCANA PEMBANGUNAN</a:t>
            </a:r>
            <a:endParaRPr lang="en-ID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EA147DC-A706-4895-8094-FFA2093EAD94}"/>
              </a:ext>
            </a:extLst>
          </p:cNvPr>
          <p:cNvSpPr/>
          <p:nvPr/>
        </p:nvSpPr>
        <p:spPr>
          <a:xfrm rot="10800000">
            <a:off x="7792276" y="3989387"/>
            <a:ext cx="765313" cy="169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F7C27D-0449-4676-BF97-BC49C94E7D1F}"/>
              </a:ext>
            </a:extLst>
          </p:cNvPr>
          <p:cNvSpPr txBox="1"/>
          <p:nvPr/>
        </p:nvSpPr>
        <p:spPr>
          <a:xfrm>
            <a:off x="384314" y="3866326"/>
            <a:ext cx="1494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TENURE DAN AKSES YANG ADIL</a:t>
            </a:r>
            <a:endParaRPr lang="en-ID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FEB22160-3538-4DA8-8B8F-0F513052D786}"/>
              </a:ext>
            </a:extLst>
          </p:cNvPr>
          <p:cNvCxnSpPr>
            <a:cxnSpLocks/>
          </p:cNvCxnSpPr>
          <p:nvPr/>
        </p:nvCxnSpPr>
        <p:spPr>
          <a:xfrm>
            <a:off x="1878495" y="4158564"/>
            <a:ext cx="1080053" cy="1009784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See the source image">
            <a:extLst>
              <a:ext uri="{FF2B5EF4-FFF2-40B4-BE49-F238E27FC236}">
                <a16:creationId xmlns:a16="http://schemas.microsoft.com/office/drawing/2014/main" id="{170343F9-7179-4F65-95B7-29890BB61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5" y="109058"/>
            <a:ext cx="1670430" cy="43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2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517583B-165F-422F-B6B8-5DADDFE27A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9400695"/>
              </p:ext>
            </p:extLst>
          </p:nvPr>
        </p:nvGraphicFramePr>
        <p:xfrm>
          <a:off x="457200" y="1193442"/>
          <a:ext cx="11277600" cy="490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8989E320-EF5C-4A47-96E6-2CCAE7CFF4D8}"/>
              </a:ext>
            </a:extLst>
          </p:cNvPr>
          <p:cNvSpPr txBox="1">
            <a:spLocks/>
          </p:cNvSpPr>
          <p:nvPr/>
        </p:nvSpPr>
        <p:spPr>
          <a:xfrm>
            <a:off x="1679686" y="149651"/>
            <a:ext cx="8832628" cy="900000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168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PERENCANAAN SKENARIO </a:t>
            </a:r>
          </a:p>
          <a:p>
            <a:pPr algn="ctr"/>
            <a:r>
              <a:rPr lang="en-US" sz="3200" b="1" dirty="0">
                <a:solidFill>
                  <a:srgbClr val="00168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PEMANFAATAN SDH</a:t>
            </a:r>
            <a:endParaRPr lang="en-ID" sz="3200" b="1" dirty="0">
              <a:solidFill>
                <a:srgbClr val="001689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6" descr="See the source image">
            <a:extLst>
              <a:ext uri="{FF2B5EF4-FFF2-40B4-BE49-F238E27FC236}">
                <a16:creationId xmlns:a16="http://schemas.microsoft.com/office/drawing/2014/main" id="{03C44AB0-884E-4C2B-A070-BED0B9380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5" y="109058"/>
            <a:ext cx="1687847" cy="43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046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4DBAEBB8-9598-4A7C-A3E2-9B7CE68466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9633174"/>
              </p:ext>
            </p:extLst>
          </p:nvPr>
        </p:nvGraphicFramePr>
        <p:xfrm>
          <a:off x="824948" y="1447803"/>
          <a:ext cx="10326756" cy="4316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691B7CD2-0608-4526-A784-D7D761B30A5A}"/>
              </a:ext>
            </a:extLst>
          </p:cNvPr>
          <p:cNvSpPr txBox="1">
            <a:spLocks/>
          </p:cNvSpPr>
          <p:nvPr/>
        </p:nvSpPr>
        <p:spPr>
          <a:xfrm>
            <a:off x="1679686" y="199345"/>
            <a:ext cx="8832628" cy="874080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168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SKENARIO SDH….2005-2025</a:t>
            </a:r>
            <a:endParaRPr lang="en-ID" sz="3200" b="1" dirty="0">
              <a:solidFill>
                <a:srgbClr val="001689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6" descr="See the source image">
            <a:extLst>
              <a:ext uri="{FF2B5EF4-FFF2-40B4-BE49-F238E27FC236}">
                <a16:creationId xmlns:a16="http://schemas.microsoft.com/office/drawing/2014/main" id="{DFC01DC7-C532-47A3-8572-C76376B6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5" y="109058"/>
            <a:ext cx="1645902" cy="43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549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28">
            <a:extLst>
              <a:ext uri="{FF2B5EF4-FFF2-40B4-BE49-F238E27FC236}">
                <a16:creationId xmlns:a16="http://schemas.microsoft.com/office/drawing/2014/main" id="{23C0601A-5744-4052-9B3B-9B0ABFC439B9}"/>
              </a:ext>
            </a:extLst>
          </p:cNvPr>
          <p:cNvGrpSpPr/>
          <p:nvPr/>
        </p:nvGrpSpPr>
        <p:grpSpPr>
          <a:xfrm>
            <a:off x="5360229" y="2057400"/>
            <a:ext cx="1471542" cy="3160644"/>
            <a:chOff x="3253816" y="1635647"/>
            <a:chExt cx="2398306" cy="2808311"/>
          </a:xfrm>
        </p:grpSpPr>
        <p:grpSp>
          <p:nvGrpSpPr>
            <p:cNvPr id="35" name="Group 29">
              <a:extLst>
                <a:ext uri="{FF2B5EF4-FFF2-40B4-BE49-F238E27FC236}">
                  <a16:creationId xmlns:a16="http://schemas.microsoft.com/office/drawing/2014/main" id="{18498F79-E1A4-4C2F-827B-582206B145A4}"/>
                </a:ext>
              </a:extLst>
            </p:cNvPr>
            <p:cNvGrpSpPr/>
            <p:nvPr/>
          </p:nvGrpSpPr>
          <p:grpSpPr>
            <a:xfrm>
              <a:off x="4427984" y="2571750"/>
              <a:ext cx="1224138" cy="1872208"/>
              <a:chOff x="2339750" y="1635646"/>
              <a:chExt cx="1224138" cy="1872208"/>
            </a:xfrm>
          </p:grpSpPr>
          <p:sp>
            <p:nvSpPr>
              <p:cNvPr id="39" name="Parallelogram 33">
                <a:extLst>
                  <a:ext uri="{FF2B5EF4-FFF2-40B4-BE49-F238E27FC236}">
                    <a16:creationId xmlns:a16="http://schemas.microsoft.com/office/drawing/2014/main" id="{3305D242-C88E-425C-A5FC-6A5911A9712D}"/>
                  </a:ext>
                </a:extLst>
              </p:cNvPr>
              <p:cNvSpPr/>
              <p:nvPr/>
            </p:nvSpPr>
            <p:spPr>
              <a:xfrm>
                <a:off x="2339999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 dirty="0"/>
              </a:p>
            </p:txBody>
          </p:sp>
          <p:sp>
            <p:nvSpPr>
              <p:cNvPr id="40" name="Parallelogram 34">
                <a:extLst>
                  <a:ext uri="{FF2B5EF4-FFF2-40B4-BE49-F238E27FC236}">
                    <a16:creationId xmlns:a16="http://schemas.microsoft.com/office/drawing/2014/main" id="{F87A5A24-EC02-4C97-A419-86B205F492C7}"/>
                  </a:ext>
                </a:extLst>
              </p:cNvPr>
              <p:cNvSpPr/>
              <p:nvPr/>
            </p:nvSpPr>
            <p:spPr>
              <a:xfrm rot="10800000" flipV="1">
                <a:off x="2339750" y="1635646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 dirty="0"/>
              </a:p>
            </p:txBody>
          </p:sp>
        </p:grpSp>
        <p:grpSp>
          <p:nvGrpSpPr>
            <p:cNvPr id="36" name="Group 30">
              <a:extLst>
                <a:ext uri="{FF2B5EF4-FFF2-40B4-BE49-F238E27FC236}">
                  <a16:creationId xmlns:a16="http://schemas.microsoft.com/office/drawing/2014/main" id="{B0439A97-75F5-4F80-AE64-8C3C8B4C8A0D}"/>
                </a:ext>
              </a:extLst>
            </p:cNvPr>
            <p:cNvGrpSpPr/>
            <p:nvPr/>
          </p:nvGrpSpPr>
          <p:grpSpPr>
            <a:xfrm rot="10800000">
              <a:off x="3253816" y="1635647"/>
              <a:ext cx="1224139" cy="1863741"/>
              <a:chOff x="2505806" y="1644113"/>
              <a:chExt cx="1224139" cy="1863741"/>
            </a:xfrm>
          </p:grpSpPr>
          <p:sp>
            <p:nvSpPr>
              <p:cNvPr id="37" name="Parallelogram 31">
                <a:extLst>
                  <a:ext uri="{FF2B5EF4-FFF2-40B4-BE49-F238E27FC236}">
                    <a16:creationId xmlns:a16="http://schemas.microsoft.com/office/drawing/2014/main" id="{B258C5A7-8D6D-4208-AA27-5BE325F7C595}"/>
                  </a:ext>
                </a:extLst>
              </p:cNvPr>
              <p:cNvSpPr/>
              <p:nvPr/>
            </p:nvSpPr>
            <p:spPr>
              <a:xfrm>
                <a:off x="2506056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  <p:sp>
            <p:nvSpPr>
              <p:cNvPr id="38" name="Parallelogram 32">
                <a:extLst>
                  <a:ext uri="{FF2B5EF4-FFF2-40B4-BE49-F238E27FC236}">
                    <a16:creationId xmlns:a16="http://schemas.microsoft.com/office/drawing/2014/main" id="{B883874E-5342-47EF-A8A2-67AD54D126EB}"/>
                  </a:ext>
                </a:extLst>
              </p:cNvPr>
              <p:cNvSpPr/>
              <p:nvPr/>
            </p:nvSpPr>
            <p:spPr>
              <a:xfrm rot="10800000" flipV="1">
                <a:off x="2505806" y="1644113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59FE790-BE8B-4625-8ADB-E00F30B383C1}"/>
              </a:ext>
            </a:extLst>
          </p:cNvPr>
          <p:cNvSpPr txBox="1"/>
          <p:nvPr/>
        </p:nvSpPr>
        <p:spPr>
          <a:xfrm>
            <a:off x="7156163" y="2217345"/>
            <a:ext cx="3943547" cy="400110"/>
          </a:xfrm>
          <a:prstGeom prst="rect">
            <a:avLst/>
          </a:prstGeom>
          <a:solidFill>
            <a:srgbClr val="4472C4"/>
          </a:solidFill>
          <a:ln>
            <a:solidFill>
              <a:schemeClr val="accent1">
                <a:alpha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Faktor</a:t>
            </a:r>
            <a:r>
              <a:rPr lang="en-US" altLang="ko-KR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Konsekuensi</a:t>
            </a:r>
            <a:r>
              <a:rPr lang="en-US" altLang="ko-KR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- </a:t>
            </a:r>
            <a:r>
              <a:rPr lang="en-US" altLang="ko-KR" sz="2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Resiko</a:t>
            </a:r>
            <a:endParaRPr lang="ko-KR" altLang="en-US" sz="2000" b="1" dirty="0">
              <a:solidFill>
                <a:schemeClr val="bg1"/>
              </a:solidFill>
              <a:latin typeface="Cambria" panose="02040503050406030204" pitchFamily="18" charset="0"/>
              <a:cs typeface="Poppins" panose="000005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74695D7-0CD3-4948-8076-A9D64595BB57}"/>
              </a:ext>
            </a:extLst>
          </p:cNvPr>
          <p:cNvSpPr txBox="1"/>
          <p:nvPr/>
        </p:nvSpPr>
        <p:spPr>
          <a:xfrm>
            <a:off x="7205861" y="3386775"/>
            <a:ext cx="3916026" cy="1631216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Pembiayaan</a:t>
            </a:r>
            <a:endParaRPr lang="en-US" altLang="ko-KR" sz="20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Kebutuhan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lahan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pembangunan</a:t>
            </a:r>
            <a:endParaRPr lang="en-US" altLang="ko-KR" sz="20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Dampak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lingkungan</a:t>
            </a:r>
            <a:endParaRPr lang="en-US" altLang="ko-KR" sz="20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Pendapatan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Tenaga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kerja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4DEBBC7-6E20-4EDC-8182-D9362CD17993}"/>
              </a:ext>
            </a:extLst>
          </p:cNvPr>
          <p:cNvSpPr txBox="1"/>
          <p:nvPr/>
        </p:nvSpPr>
        <p:spPr>
          <a:xfrm>
            <a:off x="1147954" y="2219066"/>
            <a:ext cx="3887885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Faktor</a:t>
            </a:r>
            <a:r>
              <a:rPr lang="en-US" altLang="ko-KR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Prasyarat</a:t>
            </a:r>
            <a:endParaRPr lang="ko-KR" altLang="en-US" sz="2000" b="1" dirty="0">
              <a:solidFill>
                <a:schemeClr val="bg1"/>
              </a:solidFill>
              <a:latin typeface="Cambria" panose="02040503050406030204" pitchFamily="18" charset="0"/>
              <a:cs typeface="Poppins" panose="000005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2327F37-1298-45C2-9A7F-29BAB2933202}"/>
              </a:ext>
            </a:extLst>
          </p:cNvPr>
          <p:cNvSpPr txBox="1"/>
          <p:nvPr/>
        </p:nvSpPr>
        <p:spPr>
          <a:xfrm>
            <a:off x="1088321" y="3386777"/>
            <a:ext cx="3887884" cy="1631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Governance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Politik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sumber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daya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alam</a:t>
            </a:r>
            <a:endParaRPr lang="en-US" altLang="ko-KR" sz="20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Kesiapan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kelembagaan</a:t>
            </a:r>
            <a:endParaRPr lang="en-US" altLang="ko-KR" sz="20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Ketersediaan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pasar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Alokasi</a:t>
            </a:r>
            <a:r>
              <a:rPr lang="en-US" altLang="ko-KR" sz="2000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dana </a:t>
            </a:r>
            <a:r>
              <a:rPr lang="en-US" altLang="ko-KR" sz="2000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pembangunan</a:t>
            </a:r>
            <a:endParaRPr lang="en-US" altLang="ko-KR" sz="2000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5FB5226-ACF8-453B-9CB0-021ACCC41B82}"/>
              </a:ext>
            </a:extLst>
          </p:cNvPr>
          <p:cNvSpPr txBox="1">
            <a:spLocks/>
          </p:cNvSpPr>
          <p:nvPr/>
        </p:nvSpPr>
        <p:spPr>
          <a:xfrm>
            <a:off x="1679686" y="540021"/>
            <a:ext cx="8832628" cy="900000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168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FAKTOR KONSEKUENSI-RESIKO; DAN</a:t>
            </a:r>
          </a:p>
          <a:p>
            <a:pPr algn="ctr"/>
            <a:r>
              <a:rPr lang="en-US" sz="3200" b="1" dirty="0">
                <a:solidFill>
                  <a:srgbClr val="00168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FAKTOR PRASYARAT/ENABLER</a:t>
            </a:r>
            <a:endParaRPr lang="en-ID" sz="3200" b="1" dirty="0">
              <a:solidFill>
                <a:srgbClr val="001689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6" descr="See the source image">
            <a:extLst>
              <a:ext uri="{FF2B5EF4-FFF2-40B4-BE49-F238E27FC236}">
                <a16:creationId xmlns:a16="http://schemas.microsoft.com/office/drawing/2014/main" id="{1A0C515E-6AC6-4741-9EDE-5FE313716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5" y="109058"/>
            <a:ext cx="1603957" cy="43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588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11046E3-D0E4-465A-BDE9-84C50356861D}"/>
              </a:ext>
            </a:extLst>
          </p:cNvPr>
          <p:cNvSpPr/>
          <p:nvPr/>
        </p:nvSpPr>
        <p:spPr>
          <a:xfrm>
            <a:off x="775253" y="2034241"/>
            <a:ext cx="3200399" cy="815346"/>
          </a:xfrm>
          <a:prstGeom prst="roundRect">
            <a:avLst/>
          </a:prstGeom>
          <a:solidFill>
            <a:srgbClr val="00168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Alternatif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Arahan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Pemanfaatan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SDH</a:t>
            </a:r>
            <a:endParaRPr lang="en-ID" b="1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B6B039-9B3D-4971-B751-087030C4B27C}"/>
              </a:ext>
            </a:extLst>
          </p:cNvPr>
          <p:cNvSpPr txBox="1"/>
          <p:nvPr/>
        </p:nvSpPr>
        <p:spPr>
          <a:xfrm>
            <a:off x="4144617" y="1584629"/>
            <a:ext cx="706672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id-ID" dirty="0">
                <a:latin typeface="Cambria" panose="02040503050406030204" pitchFamily="18" charset="0"/>
                <a:ea typeface="Cambria" panose="02040503050406030204" pitchFamily="18" charset="0"/>
              </a:rPr>
              <a:t>idasarkan atas kebutuhan industri dengan skala besar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id-ID" dirty="0">
                <a:latin typeface="Cambria" panose="02040503050406030204" pitchFamily="18" charset="0"/>
                <a:ea typeface="Cambria" panose="02040503050406030204" pitchFamily="18" charset="0"/>
              </a:rPr>
              <a:t>hutan 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id-ID" dirty="0">
                <a:latin typeface="Cambria" panose="02040503050406030204" pitchFamily="18" charset="0"/>
                <a:ea typeface="Cambria" panose="02040503050406030204" pitchFamily="18" charset="0"/>
              </a:rPr>
              <a:t> hutan tanaman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id-ID" dirty="0">
                <a:latin typeface="Cambria" panose="02040503050406030204" pitchFamily="18" charset="0"/>
                <a:ea typeface="Cambria" panose="02040503050406030204" pitchFamily="18" charset="0"/>
              </a:rPr>
              <a:t>. Usaha skala kecil hanya tambahan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id-ID" dirty="0">
                <a:latin typeface="Cambria" panose="02040503050406030204" pitchFamily="18" charset="0"/>
                <a:ea typeface="Cambria" panose="02040503050406030204" pitchFamily="18" charset="0"/>
              </a:rPr>
              <a:t>iutamakan untuk usaha skala kecil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id-ID" dirty="0">
                <a:latin typeface="Cambria" panose="02040503050406030204" pitchFamily="18" charset="0"/>
                <a:ea typeface="Cambria" panose="02040503050406030204" pitchFamily="18" charset="0"/>
              </a:rPr>
              <a:t>hutan 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id-ID" dirty="0">
                <a:latin typeface="Cambria" panose="02040503050406030204" pitchFamily="18" charset="0"/>
                <a:ea typeface="Cambria" panose="02040503050406030204" pitchFamily="18" charset="0"/>
              </a:rPr>
              <a:t>hutan tanaman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id-ID" dirty="0">
                <a:latin typeface="Cambria" panose="02040503050406030204" pitchFamily="18" charset="0"/>
                <a:ea typeface="Cambria" panose="02040503050406030204" pitchFamily="18" charset="0"/>
              </a:rPr>
              <a:t>. Usaha skala besar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id-ID" dirty="0">
                <a:latin typeface="Cambria" panose="02040503050406030204" pitchFamily="18" charset="0"/>
                <a:ea typeface="Cambria" panose="02040503050406030204" pitchFamily="18" charset="0"/>
              </a:rPr>
              <a:t> kinerja baik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id-ID" dirty="0">
                <a:latin typeface="Cambria" panose="02040503050406030204" pitchFamily="18" charset="0"/>
                <a:ea typeface="Cambria" panose="02040503050406030204" pitchFamily="18" charset="0"/>
              </a:rPr>
              <a:t>iutamakan untuk usaha skala kecil, sisa hutan alam dimanfaatkan lebih konservatif. Usaha skala besar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id-ID" dirty="0">
                <a:latin typeface="Cambria" panose="02040503050406030204" pitchFamily="18" charset="0"/>
                <a:ea typeface="Cambria" panose="02040503050406030204" pitchFamily="18" charset="0"/>
              </a:rPr>
              <a:t> kinerja baik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ID" sz="1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CEE5B1A-1FDC-4C98-B275-6F9A3DFBBAF9}"/>
              </a:ext>
            </a:extLst>
          </p:cNvPr>
          <p:cNvSpPr/>
          <p:nvPr/>
        </p:nvSpPr>
        <p:spPr>
          <a:xfrm>
            <a:off x="775253" y="3744519"/>
            <a:ext cx="3200399" cy="1184882"/>
          </a:xfrm>
          <a:prstGeom prst="roundRect">
            <a:avLst/>
          </a:prstGeom>
          <a:solidFill>
            <a:srgbClr val="00168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Skenario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&amp;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Arahan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Pemanfaatan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ppins" panose="00000500000000000000" pitchFamily="2" charset="0"/>
              </a:rPr>
              <a:t> SDH Indonesia 2005-2025</a:t>
            </a:r>
            <a:endParaRPr lang="en-ID" b="1" dirty="0">
              <a:latin typeface="Cambria" panose="02040503050406030204" pitchFamily="18" charset="0"/>
              <a:ea typeface="Cambria" panose="02040503050406030204" pitchFamily="18" charset="0"/>
              <a:cs typeface="Poppins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4566E9-6F52-42B0-9A8C-2547ECAF5A47}"/>
              </a:ext>
            </a:extLst>
          </p:cNvPr>
          <p:cNvSpPr txBox="1"/>
          <p:nvPr/>
        </p:nvSpPr>
        <p:spPr>
          <a:xfrm>
            <a:off x="4138497" y="5270660"/>
            <a:ext cx="7066723" cy="7831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d-ID" sz="2000" dirty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id-ID" sz="2000" b="1" dirty="0">
                <a:latin typeface="Cambria" panose="02040503050406030204" pitchFamily="18" charset="0"/>
                <a:ea typeface="Cambria" panose="02040503050406030204" pitchFamily="18" charset="0"/>
              </a:rPr>
              <a:t>Skenario Moderat </a:t>
            </a:r>
            <a:r>
              <a:rPr lang="id-ID" sz="2000" dirty="0">
                <a:latin typeface="Cambria" panose="02040503050406030204" pitchFamily="18" charset="0"/>
                <a:ea typeface="Cambria" panose="02040503050406030204" pitchFamily="18" charset="0"/>
              </a:rPr>
              <a:t>dengan Arahan Pemanfaatan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Sumberdaya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hutan</a:t>
            </a:r>
            <a:r>
              <a:rPr lang="id-ID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d-ID" sz="2000" b="1" dirty="0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-2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en-ID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D692BB0-DF91-4C9F-85E5-77D1A76BE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82477"/>
              </p:ext>
            </p:extLst>
          </p:nvPr>
        </p:nvGraphicFramePr>
        <p:xfrm>
          <a:off x="4144617" y="3710029"/>
          <a:ext cx="7066723" cy="125953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233082">
                  <a:extLst>
                    <a:ext uri="{9D8B030D-6E8A-4147-A177-3AD203B41FA5}">
                      <a16:colId xmlns:a16="http://schemas.microsoft.com/office/drawing/2014/main" val="1468696182"/>
                    </a:ext>
                  </a:extLst>
                </a:gridCol>
                <a:gridCol w="1612627">
                  <a:extLst>
                    <a:ext uri="{9D8B030D-6E8A-4147-A177-3AD203B41FA5}">
                      <a16:colId xmlns:a16="http://schemas.microsoft.com/office/drawing/2014/main" val="4239368226"/>
                    </a:ext>
                  </a:extLst>
                </a:gridCol>
                <a:gridCol w="1612627">
                  <a:extLst>
                    <a:ext uri="{9D8B030D-6E8A-4147-A177-3AD203B41FA5}">
                      <a16:colId xmlns:a16="http://schemas.microsoft.com/office/drawing/2014/main" val="255155768"/>
                    </a:ext>
                  </a:extLst>
                </a:gridCol>
                <a:gridCol w="1608387">
                  <a:extLst>
                    <a:ext uri="{9D8B030D-6E8A-4147-A177-3AD203B41FA5}">
                      <a16:colId xmlns:a16="http://schemas.microsoft.com/office/drawing/2014/main" val="1615501985"/>
                    </a:ext>
                  </a:extLst>
                </a:gridCol>
              </a:tblGrid>
              <a:tr h="2519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Skenario</a:t>
                      </a:r>
                      <a:endParaRPr lang="en-ID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6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Arahan</a:t>
                      </a:r>
                      <a:r>
                        <a:rPr lang="en-ID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</a:t>
                      </a:r>
                      <a:endParaRPr lang="en-ID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6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Arahan</a:t>
                      </a:r>
                      <a:r>
                        <a:rPr lang="en-ID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</a:t>
                      </a:r>
                      <a:endParaRPr lang="en-ID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6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Arahan</a:t>
                      </a:r>
                      <a:r>
                        <a:rPr lang="en-ID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</a:t>
                      </a:r>
                      <a:endParaRPr lang="en-ID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6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689474"/>
                  </a:ext>
                </a:extLst>
              </a:tr>
              <a:tr h="251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Pesimis</a:t>
                      </a:r>
                      <a:endParaRPr lang="en-ID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ID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2705563"/>
                  </a:ext>
                </a:extLst>
              </a:tr>
              <a:tr h="251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Moderat</a:t>
                      </a:r>
                      <a:endParaRPr lang="en-ID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ID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ID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6914742"/>
                  </a:ext>
                </a:extLst>
              </a:tr>
              <a:tr h="251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Optimis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ID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ID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2080363"/>
                  </a:ext>
                </a:extLst>
              </a:tr>
              <a:tr h="251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Keseluruhan</a:t>
                      </a:r>
                      <a:endParaRPr lang="en-ID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ID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ID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ID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0200701"/>
                  </a:ext>
                </a:extLst>
              </a:tr>
            </a:tbl>
          </a:graphicData>
        </a:graphic>
      </p:graphicFrame>
      <p:sp>
        <p:nvSpPr>
          <p:cNvPr id="18" name="Title 1">
            <a:extLst>
              <a:ext uri="{FF2B5EF4-FFF2-40B4-BE49-F238E27FC236}">
                <a16:creationId xmlns:a16="http://schemas.microsoft.com/office/drawing/2014/main" id="{14E0B2D4-2628-4ACD-BC66-C3160B2ABFD5}"/>
              </a:ext>
            </a:extLst>
          </p:cNvPr>
          <p:cNvSpPr txBox="1">
            <a:spLocks/>
          </p:cNvSpPr>
          <p:nvPr/>
        </p:nvSpPr>
        <p:spPr>
          <a:xfrm>
            <a:off x="1679686" y="380997"/>
            <a:ext cx="8832628" cy="900000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168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ALTERNATIF ARAHAN </a:t>
            </a:r>
          </a:p>
          <a:p>
            <a:pPr algn="ctr"/>
            <a:r>
              <a:rPr lang="en-US" sz="3200" b="1" dirty="0">
                <a:solidFill>
                  <a:srgbClr val="00168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PEMANFAATAN SDH</a:t>
            </a:r>
            <a:endParaRPr lang="en-ID" sz="3200" b="1" dirty="0">
              <a:solidFill>
                <a:srgbClr val="001689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5574CA-50B1-48C4-92E9-229000829B96}"/>
              </a:ext>
            </a:extLst>
          </p:cNvPr>
          <p:cNvGrpSpPr/>
          <p:nvPr/>
        </p:nvGrpSpPr>
        <p:grpSpPr>
          <a:xfrm>
            <a:off x="1521852" y="3568522"/>
            <a:ext cx="9146148" cy="1536879"/>
            <a:chOff x="-2148" y="3568521"/>
            <a:chExt cx="9146148" cy="153687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8FD2F6-A075-46E5-9997-3E33709F67E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68521"/>
              <a:ext cx="9144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39CE645-5B2B-49DD-A643-E291EEB93BA1}"/>
                </a:ext>
              </a:extLst>
            </p:cNvPr>
            <p:cNvCxnSpPr>
              <a:cxnSpLocks/>
            </p:cNvCxnSpPr>
            <p:nvPr/>
          </p:nvCxnSpPr>
          <p:spPr>
            <a:xfrm>
              <a:off x="-2148" y="5105400"/>
              <a:ext cx="9144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6" descr="See the source image">
            <a:extLst>
              <a:ext uri="{FF2B5EF4-FFF2-40B4-BE49-F238E27FC236}">
                <a16:creationId xmlns:a16="http://schemas.microsoft.com/office/drawing/2014/main" id="{BA52D21A-CC6F-4681-BDA1-CCCFF6A15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5" y="109058"/>
            <a:ext cx="1662680" cy="43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500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F236DD-5E7F-4DBB-968B-EC0CF3A1CC09}"/>
              </a:ext>
            </a:extLst>
          </p:cNvPr>
          <p:cNvSpPr/>
          <p:nvPr/>
        </p:nvSpPr>
        <p:spPr>
          <a:xfrm>
            <a:off x="1003852" y="1592890"/>
            <a:ext cx="10157790" cy="3964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Perlu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pengembangan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kedepan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menekankan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perencanaan-pengelolaan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partisipatif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adaptif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kolaboratif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ID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pengembangan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bidang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keilmuan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perencanaan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spasial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-temporal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daya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hutan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penggunaan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teknologi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semata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merencanakan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mengelola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daya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hutan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mencukupi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sangat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dibutuhkan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kajian-kajian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lain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terutama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bidang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ilmu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sosial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ekonomi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politik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pendekatan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transdisiplin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bidang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pendidikan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pengabdian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masyarakat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perlu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menekankan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pengembangan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sikap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saling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percaya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bekerja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sama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pengelolaan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daya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hutan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diantara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para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pelaku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masyarakat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korporasi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pemerintah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). Para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pelaku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mengembangkan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sharing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kolaborasi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sehingga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kewajiban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masing-masing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jelas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menimbulkan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penghargaan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setara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ID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F53D29-AB23-4CD2-9A26-31F826C448BA}"/>
              </a:ext>
            </a:extLst>
          </p:cNvPr>
          <p:cNvSpPr txBox="1">
            <a:spLocks/>
          </p:cNvSpPr>
          <p:nvPr/>
        </p:nvSpPr>
        <p:spPr>
          <a:xfrm>
            <a:off x="1679686" y="540023"/>
            <a:ext cx="8832628" cy="900000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168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PENUTUP</a:t>
            </a:r>
            <a:endParaRPr lang="en-ID" sz="3200" b="1" dirty="0">
              <a:solidFill>
                <a:srgbClr val="001689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6" descr="See the source image">
            <a:extLst>
              <a:ext uri="{FF2B5EF4-FFF2-40B4-BE49-F238E27FC236}">
                <a16:creationId xmlns:a16="http://schemas.microsoft.com/office/drawing/2014/main" id="{9DB1A19A-DC67-4257-BC98-6A2727D34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5" y="109058"/>
            <a:ext cx="1696236" cy="43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044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840</Words>
  <Application>Microsoft Office PowerPoint</Application>
  <PresentationFormat>Widescreen</PresentationFormat>
  <Paragraphs>151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맑은 고딕</vt:lpstr>
      <vt:lpstr>Arial</vt:lpstr>
      <vt:lpstr>Arial Narrow</vt:lpstr>
      <vt:lpstr>Calibri</vt:lpstr>
      <vt:lpstr>Calibri Light</vt:lpstr>
      <vt:lpstr>Cambria</vt:lpstr>
      <vt:lpstr>Cambria Math</vt:lpstr>
      <vt:lpstr>Poppins</vt:lpstr>
      <vt:lpstr>Times New Roman</vt:lpstr>
      <vt:lpstr>Office Theme</vt:lpstr>
      <vt:lpstr>PowerPoint Presentation</vt:lpstr>
      <vt:lpstr>PERENCANAAN SPASIAL</vt:lpstr>
      <vt:lpstr>PERSENTASE LUAS TUTUPAN HUTAN 1990-2020</vt:lpstr>
      <vt:lpstr>KONSEPSI PEMANFAATAN YANG BERKELANJUTAN DALAM MENJAGA KAPITAL PEMBANGUNAN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…. Mudah-mudahan bermanfaat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buce saleh</dc:creator>
  <cp:lastModifiedBy>m buce saleh</cp:lastModifiedBy>
  <cp:revision>39</cp:revision>
  <dcterms:created xsi:type="dcterms:W3CDTF">2022-11-10T04:34:54Z</dcterms:created>
  <dcterms:modified xsi:type="dcterms:W3CDTF">2022-11-17T06:03:43Z</dcterms:modified>
</cp:coreProperties>
</file>