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400" r:id="rId3"/>
    <p:sldId id="516" r:id="rId4"/>
    <p:sldId id="526" r:id="rId5"/>
    <p:sldId id="274" r:id="rId6"/>
    <p:sldId id="277" r:id="rId7"/>
    <p:sldId id="455" r:id="rId8"/>
    <p:sldId id="472" r:id="rId9"/>
    <p:sldId id="260" r:id="rId10"/>
    <p:sldId id="524" r:id="rId11"/>
    <p:sldId id="530" r:id="rId12"/>
    <p:sldId id="535" r:id="rId13"/>
    <p:sldId id="531" r:id="rId14"/>
    <p:sldId id="536" r:id="rId15"/>
    <p:sldId id="528" r:id="rId16"/>
    <p:sldId id="52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AA3"/>
    <a:srgbClr val="A0B0DB"/>
    <a:srgbClr val="4472C4"/>
    <a:srgbClr val="FFFFFF"/>
    <a:srgbClr val="ED7D31"/>
    <a:srgbClr val="F8CAB9"/>
    <a:srgbClr val="99ABDA"/>
    <a:srgbClr val="07A398"/>
    <a:srgbClr val="CC33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53" autoAdjust="0"/>
    <p:restoredTop sz="95503" autoAdjust="0"/>
  </p:normalViewPr>
  <p:slideViewPr>
    <p:cSldViewPr snapToGrid="0">
      <p:cViewPr varScale="1">
        <p:scale>
          <a:sx n="63" d="100"/>
          <a:sy n="63" d="100"/>
        </p:scale>
        <p:origin x="252" y="52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-503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58C1F-A33B-4CD8-8FDF-225B7281C8CB}" type="datetimeFigureOut">
              <a:rPr lang="id-ID" smtClean="0"/>
              <a:t>11/07/2022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01B2D-92CF-463A-AACD-9AD403D3035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427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466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01B2D-92CF-463A-AACD-9AD403D3035D}" type="slidenum">
              <a:rPr lang="id-ID" smtClean="0"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719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A5A5-D1E9-4E1E-8EB7-D8625E7C652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2135-FF45-4831-9438-A83A99A3E1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4948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A5A5-D1E9-4E1E-8EB7-D8625E7C652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2135-FF45-4831-9438-A83A99A3E1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1871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A5A5-D1E9-4E1E-8EB7-D8625E7C652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2135-FF45-4831-9438-A83A99A3E1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5228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3288185" y="5963632"/>
            <a:ext cx="8915767" cy="894393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3577067" y="6182000"/>
            <a:ext cx="80056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1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11" y="-2"/>
            <a:ext cx="2937107" cy="894393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27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A5A5-D1E9-4E1E-8EB7-D8625E7C652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2135-FF45-4831-9438-A83A99A3E1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66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A5A5-D1E9-4E1E-8EB7-D8625E7C652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2135-FF45-4831-9438-A83A99A3E1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7256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A5A5-D1E9-4E1E-8EB7-D8625E7C652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2135-FF45-4831-9438-A83A99A3E1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1795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A5A5-D1E9-4E1E-8EB7-D8625E7C652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2135-FF45-4831-9438-A83A99A3E168}" type="slidenum">
              <a:rPr lang="en-ID" smtClean="0"/>
              <a:t>‹#›</a:t>
            </a:fld>
            <a:endParaRPr lang="en-ID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2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A5A5-D1E9-4E1E-8EB7-D8625E7C652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2135-FF45-4831-9438-A83A99A3E168}" type="slidenum">
              <a:rPr lang="en-ID" smtClean="0"/>
              <a:t>‹#›</a:t>
            </a:fld>
            <a:endParaRPr lang="en-ID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12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A5A5-D1E9-4E1E-8EB7-D8625E7C652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2135-FF45-4831-9438-A83A99A3E1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5388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A5A5-D1E9-4E1E-8EB7-D8625E7C652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2135-FF45-4831-9438-A83A99A3E1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963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A5A5-D1E9-4E1E-8EB7-D8625E7C652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2135-FF45-4831-9438-A83A99A3E1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3880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39AA5A5-D1E9-4E1E-8EB7-D8625E7C6522}" type="datetimeFigureOut">
              <a:rPr lang="en-ID" smtClean="0"/>
              <a:t>11/07/2022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D2135-FF45-4831-9438-A83A99A3E1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975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FA1F79-8B36-4F7A-9D6D-43B1D1C8ACE4}"/>
              </a:ext>
            </a:extLst>
          </p:cNvPr>
          <p:cNvSpPr/>
          <p:nvPr/>
        </p:nvSpPr>
        <p:spPr>
          <a:xfrm>
            <a:off x="0" y="4241800"/>
            <a:ext cx="12192000" cy="2128520"/>
          </a:xfrm>
          <a:prstGeom prst="rect">
            <a:avLst/>
          </a:prstGeom>
          <a:gradFill flip="none" rotWithShape="1">
            <a:gsLst>
              <a:gs pos="5000">
                <a:schemeClr val="accent4">
                  <a:lumMod val="67000"/>
                </a:schemeClr>
              </a:gs>
              <a:gs pos="43000">
                <a:schemeClr val="accent4">
                  <a:lumMod val="97000"/>
                  <a:lumOff val="3000"/>
                </a:schemeClr>
              </a:gs>
              <a:gs pos="88000">
                <a:schemeClr val="accent4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50C891-CDFF-4EFE-AB34-AF34E8109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98" t="8295" r="27419" b="9630"/>
          <a:stretch/>
        </p:blipFill>
        <p:spPr>
          <a:xfrm>
            <a:off x="8611470" y="144936"/>
            <a:ext cx="3246432" cy="4096864"/>
          </a:xfrm>
          <a:prstGeom prst="rect">
            <a:avLst/>
          </a:prstGeom>
          <a:effectLst>
            <a:outerShdw blurRad="88900" dist="50800" sx="59000" sy="59000" algn="ctr" rotWithShape="0">
              <a:srgbClr val="000000"/>
            </a:outerShdw>
            <a:softEdge rad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CC2C69-A0BE-428D-A1DF-41113829F6BE}"/>
              </a:ext>
            </a:extLst>
          </p:cNvPr>
          <p:cNvSpPr txBox="1"/>
          <p:nvPr/>
        </p:nvSpPr>
        <p:spPr>
          <a:xfrm>
            <a:off x="7437120" y="5233490"/>
            <a:ext cx="497840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PEMERINTAH </a:t>
            </a:r>
            <a:r>
              <a:rPr lang="id-ID" sz="2000" b="1" dirty="0">
                <a:latin typeface="Arial Narrow" panose="020B0606020202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PROVINSI KEPULAUAN RIAU</a:t>
            </a:r>
            <a:endParaRPr lang="en-ID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33D02-DD69-4268-AB3C-25084EFD757E}"/>
              </a:ext>
            </a:extLst>
          </p:cNvPr>
          <p:cNvSpPr/>
          <p:nvPr/>
        </p:nvSpPr>
        <p:spPr>
          <a:xfrm>
            <a:off x="6294432" y="4241800"/>
            <a:ext cx="5897568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A1BADE-7B45-4B7A-A618-C529F539065E}"/>
              </a:ext>
            </a:extLst>
          </p:cNvPr>
          <p:cNvSpPr/>
          <p:nvPr/>
        </p:nvSpPr>
        <p:spPr>
          <a:xfrm>
            <a:off x="0" y="5664200"/>
            <a:ext cx="860024" cy="70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13D1E-7146-7060-8587-21375A7E836A}"/>
              </a:ext>
            </a:extLst>
          </p:cNvPr>
          <p:cNvSpPr txBox="1"/>
          <p:nvPr/>
        </p:nvSpPr>
        <p:spPr>
          <a:xfrm>
            <a:off x="334098" y="1176110"/>
            <a:ext cx="74917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Bahnschrift Condensed" panose="020B0502040204020203" pitchFamily="34" charset="0"/>
              </a:rPr>
              <a:t>“</a:t>
            </a:r>
            <a:r>
              <a:rPr lang="en-US" sz="3200" dirty="0" err="1">
                <a:latin typeface="Bahnschrift Condensed" panose="020B0502040204020203" pitchFamily="34" charset="0"/>
              </a:rPr>
              <a:t>Tantangan</a:t>
            </a:r>
            <a:r>
              <a:rPr lang="en-US" sz="3200" dirty="0"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latin typeface="Bahnschrift Condensed" panose="020B0502040204020203" pitchFamily="34" charset="0"/>
              </a:rPr>
              <a:t>Pemerintah</a:t>
            </a:r>
            <a:r>
              <a:rPr lang="en-US" sz="3200" dirty="0">
                <a:latin typeface="Bahnschrift Condensed" panose="020B0502040204020203" pitchFamily="34" charset="0"/>
              </a:rPr>
              <a:t> Daerah </a:t>
            </a:r>
            <a:r>
              <a:rPr lang="en-US" sz="3200" dirty="0" err="1">
                <a:latin typeface="Bahnschrift Condensed" panose="020B0502040204020203" pitchFamily="34" charset="0"/>
              </a:rPr>
              <a:t>dalam</a:t>
            </a:r>
            <a:r>
              <a:rPr lang="en-US" sz="3200" dirty="0"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latin typeface="Bahnschrift Condensed" panose="020B0502040204020203" pitchFamily="34" charset="0"/>
              </a:rPr>
              <a:t>Penegakan</a:t>
            </a:r>
            <a:r>
              <a:rPr lang="en-US" sz="3200" dirty="0">
                <a:latin typeface="Bahnschrift Condensed" panose="020B0502040204020203" pitchFamily="34" charset="0"/>
              </a:rPr>
              <a:t> Hukum Tata Ruang (</a:t>
            </a:r>
            <a:r>
              <a:rPr lang="en-US" sz="3200" dirty="0" err="1">
                <a:latin typeface="Bahnschrift Condensed" panose="020B0502040204020203" pitchFamily="34" charset="0"/>
              </a:rPr>
              <a:t>Keterlanjuran</a:t>
            </a:r>
            <a:r>
              <a:rPr lang="en-US" sz="3200" dirty="0">
                <a:latin typeface="Bahnschrift Condensed" panose="020B0502040204020203" pitchFamily="34" charset="0"/>
              </a:rPr>
              <a:t> dan </a:t>
            </a:r>
            <a:r>
              <a:rPr lang="en-US" sz="3200" dirty="0" err="1">
                <a:latin typeface="Bahnschrift Condensed" panose="020B0502040204020203" pitchFamily="34" charset="0"/>
              </a:rPr>
              <a:t>Pelanggaran</a:t>
            </a:r>
            <a:r>
              <a:rPr lang="en-US" sz="3200" dirty="0">
                <a:latin typeface="Bahnschrift Condensed" panose="020B0502040204020203" pitchFamily="34" charset="0"/>
              </a:rPr>
              <a:t>) </a:t>
            </a:r>
            <a:r>
              <a:rPr lang="en-US" sz="3200" dirty="0" err="1">
                <a:latin typeface="Bahnschrift Condensed" panose="020B0502040204020203" pitchFamily="34" charset="0"/>
              </a:rPr>
              <a:t>Pasca</a:t>
            </a:r>
            <a:r>
              <a:rPr lang="en-US" sz="3200" dirty="0"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latin typeface="Bahnschrift Condensed" panose="020B0502040204020203" pitchFamily="34" charset="0"/>
              </a:rPr>
              <a:t>Undang-Undang</a:t>
            </a:r>
            <a:r>
              <a:rPr lang="en-US" sz="3200" dirty="0"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latin typeface="Bahnschrift Condensed" panose="020B0502040204020203" pitchFamily="34" charset="0"/>
              </a:rPr>
              <a:t>Cipta</a:t>
            </a:r>
            <a:r>
              <a:rPr lang="en-US" sz="3200" dirty="0"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latin typeface="Bahnschrift Condensed" panose="020B0502040204020203" pitchFamily="34" charset="0"/>
              </a:rPr>
              <a:t>Kerja</a:t>
            </a:r>
            <a:r>
              <a:rPr lang="en-US" sz="3200" dirty="0">
                <a:latin typeface="Bahnschrift Condensed" panose="020B0502040204020203" pitchFamily="34" charset="0"/>
              </a:rPr>
              <a:t>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FE452-FD91-74CB-0F02-240C9B243A25}"/>
              </a:ext>
            </a:extLst>
          </p:cNvPr>
          <p:cNvSpPr txBox="1"/>
          <p:nvPr/>
        </p:nvSpPr>
        <p:spPr>
          <a:xfrm>
            <a:off x="7437120" y="5641705"/>
            <a:ext cx="454152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2000" dirty="0" err="1">
                <a:latin typeface="Arial Narrow" panose="020B0606020202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Tanjungpinang</a:t>
            </a:r>
            <a:r>
              <a:rPr lang="en-US" sz="2000" dirty="0">
                <a:latin typeface="Arial Narrow" panose="020B0606020202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11 </a:t>
            </a:r>
            <a:r>
              <a:rPr lang="en-US" sz="2000" dirty="0" err="1">
                <a:latin typeface="Arial Narrow" panose="020B0606020202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Juli</a:t>
            </a:r>
            <a:r>
              <a:rPr lang="en-US" sz="2000" dirty="0">
                <a:latin typeface="Arial Narrow" panose="020B0606020202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2022</a:t>
            </a:r>
            <a:endParaRPr lang="en-ID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4923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DFC8DC-C108-13AA-1E65-F931B1C05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05175"/>
          </a:xfrm>
        </p:spPr>
        <p:txBody>
          <a:bodyPr/>
          <a:lstStyle/>
          <a:p>
            <a:pPr algn="just"/>
            <a:r>
              <a:rPr lang="en-US" altLang="en-US" b="1" dirty="0" err="1"/>
              <a:t>Keterlanjuran</a:t>
            </a:r>
            <a:r>
              <a:rPr lang="en-US" altLang="en-US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kondisi</a:t>
            </a:r>
            <a:r>
              <a:rPr lang="en-US" altLang="en-US" sz="2400" dirty="0"/>
              <a:t> di mana </a:t>
            </a:r>
            <a:r>
              <a:rPr lang="en-US" altLang="en-US" sz="2400" dirty="0" err="1"/>
              <a:t>Izin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Konsesi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Hak</a:t>
            </a:r>
            <a:r>
              <a:rPr lang="en-US" altLang="en-US" sz="2400" dirty="0"/>
              <a:t> Atas Tanah, dan/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Pengelolaan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diterbitkan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berdasarkan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ketentuan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peraturan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perundang-undangan</a:t>
            </a:r>
            <a:r>
              <a:rPr lang="en-US" altLang="en-US" sz="2400" dirty="0"/>
              <a:t> yang pada </a:t>
            </a:r>
            <a:r>
              <a:rPr lang="en-US" altLang="en-US" sz="2400" dirty="0" err="1"/>
              <a:t>saat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berlaku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namun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sesuai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ketentuan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peraturan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perundang-undangan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berlaku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ini</a:t>
            </a:r>
            <a:r>
              <a:rPr lang="en-US" altLang="en-US" sz="2400" dirty="0"/>
              <a:t>;</a:t>
            </a:r>
          </a:p>
          <a:p>
            <a:pPr marL="0" indent="0" algn="just">
              <a:buNone/>
            </a:pPr>
            <a:endParaRPr lang="en-US" altLang="en-US" dirty="0"/>
          </a:p>
          <a:p>
            <a:pPr algn="just"/>
            <a:r>
              <a:rPr lang="en-US" altLang="en-US" b="1" dirty="0" err="1"/>
              <a:t>Pelanggaran</a:t>
            </a:r>
            <a:r>
              <a:rPr lang="en-US" altLang="en-US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kondisi</a:t>
            </a:r>
            <a:r>
              <a:rPr lang="en-US" altLang="en-US" sz="2400" dirty="0"/>
              <a:t> di mana </a:t>
            </a:r>
            <a:r>
              <a:rPr lang="en-US" altLang="en-US" sz="2400" dirty="0" err="1"/>
              <a:t>Izin,Konsesi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Hak</a:t>
            </a:r>
            <a:r>
              <a:rPr lang="en-US" altLang="en-US" sz="2400" dirty="0"/>
              <a:t> Atas Tanah, dan/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Pengelolaan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diterbitkan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sesuai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ketentuan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peraturan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perundang-undangan</a:t>
            </a:r>
            <a:r>
              <a:rPr lang="en-US" altLang="en-US" sz="2400" dirty="0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27A908-1F46-0125-A186-DC82338E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85762"/>
            <a:ext cx="11458575" cy="1117917"/>
          </a:xfrm>
        </p:spPr>
        <p:txBody>
          <a:bodyPr rtlCol="0">
            <a:noAutofit/>
          </a:bodyPr>
          <a:lstStyle/>
          <a:p>
            <a:pPr defTabSz="457200" eaLnBrk="0" hangingPunct="0">
              <a:lnSpc>
                <a:spcPct val="100000"/>
              </a:lnSpc>
              <a:defRPr/>
            </a:pPr>
            <a:r>
              <a:rPr lang="en-ID" altLang="en-US" sz="2800" b="1" cap="all" noProof="1">
                <a:solidFill>
                  <a:srgbClr val="404040"/>
                </a:solidFill>
              </a:rPr>
              <a:t>KETERLANJURAN DAN PELANGGARAN</a:t>
            </a:r>
            <a:br>
              <a:rPr lang="en-ID" altLang="en-US" sz="2800" b="1" cap="all" noProof="1">
                <a:solidFill>
                  <a:srgbClr val="404040"/>
                </a:solidFill>
              </a:rPr>
            </a:br>
            <a:r>
              <a:rPr lang="en-ID" altLang="en-US" sz="1800" b="1" cap="all" noProof="1">
                <a:solidFill>
                  <a:srgbClr val="404040"/>
                </a:solidFill>
              </a:rPr>
              <a:t>(PP No. 43 Tahun 2021)</a:t>
            </a:r>
          </a:p>
        </p:txBody>
      </p:sp>
    </p:spTree>
    <p:extLst>
      <p:ext uri="{BB962C8B-B14F-4D97-AF65-F5344CB8AC3E}">
        <p14:creationId xmlns:p14="http://schemas.microsoft.com/office/powerpoint/2010/main" val="1323506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10500-5126-30C6-3B46-215F86E3F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 altLang="en-US" sz="2800" b="1" cap="all" noProof="1">
                <a:solidFill>
                  <a:srgbClr val="404040"/>
                </a:solidFill>
              </a:rPr>
              <a:t>PELANGGARAN PEMANFAATAN RUANG DI PROVINSI KEPULAUAN RIAU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46A8D-BAD8-C3B9-FE6F-C7E0074FC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3" y="1605280"/>
            <a:ext cx="10529454" cy="17695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Kawasan </a:t>
            </a:r>
            <a:r>
              <a:rPr lang="en-US" dirty="0" err="1"/>
              <a:t>Hutan</a:t>
            </a:r>
            <a:endParaRPr lang="en-US" dirty="0"/>
          </a:p>
          <a:p>
            <a:r>
              <a:rPr lang="en-US" dirty="0"/>
              <a:t>Kawasan </a:t>
            </a:r>
            <a:r>
              <a:rPr lang="en-US" dirty="0" err="1"/>
              <a:t>Lindung</a:t>
            </a:r>
            <a:r>
              <a:rPr lang="en-US" dirty="0"/>
              <a:t> di </a:t>
            </a:r>
            <a:r>
              <a:rPr lang="en-US" dirty="0" err="1"/>
              <a:t>Pesisir</a:t>
            </a:r>
            <a:r>
              <a:rPr lang="en-US" dirty="0"/>
              <a:t> Pantai</a:t>
            </a:r>
          </a:p>
          <a:p>
            <a:r>
              <a:rPr lang="en-US" dirty="0"/>
              <a:t>Kawasan </a:t>
            </a:r>
            <a:r>
              <a:rPr lang="en-US" dirty="0" err="1"/>
              <a:t>Strategis</a:t>
            </a:r>
            <a:r>
              <a:rPr lang="en-US" dirty="0"/>
              <a:t> (KPBPB Kota </a:t>
            </a:r>
            <a:r>
              <a:rPr lang="en-US" dirty="0" err="1"/>
              <a:t>Tanjungpinang</a:t>
            </a:r>
            <a:r>
              <a:rPr lang="en-US" dirty="0"/>
              <a:t> dan Pusat </a:t>
            </a:r>
            <a:r>
              <a:rPr lang="en-US" dirty="0" err="1"/>
              <a:t>Pemerintahan</a:t>
            </a:r>
            <a:r>
              <a:rPr lang="en-US" dirty="0"/>
              <a:t> </a:t>
            </a:r>
            <a:r>
              <a:rPr lang="en-US" dirty="0" err="1"/>
              <a:t>Pulau</a:t>
            </a:r>
            <a:r>
              <a:rPr lang="en-US" dirty="0"/>
              <a:t> </a:t>
            </a:r>
            <a:r>
              <a:rPr lang="en-US" dirty="0" err="1"/>
              <a:t>Dompak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A287A-5CB8-1435-CB7B-CBCF5300E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535" y="3283401"/>
            <a:ext cx="5629505" cy="300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60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A6E57B-1461-B8F8-D405-3B0BC9D04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95" y="814521"/>
            <a:ext cx="9459825" cy="505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25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836BBC-35E5-686F-757C-8C2012A35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1" t="19353" r="12136" b="14671"/>
          <a:stretch/>
        </p:blipFill>
        <p:spPr>
          <a:xfrm>
            <a:off x="782320" y="558800"/>
            <a:ext cx="10657840" cy="60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30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8AAA52-4791-7834-5B65-5D68ED1B9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3" y="1098988"/>
            <a:ext cx="9670898" cy="55724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F93EA74-67B1-5E70-EF54-FEFC937E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63" y="0"/>
            <a:ext cx="9366097" cy="1117917"/>
          </a:xfrm>
        </p:spPr>
        <p:txBody>
          <a:bodyPr rtlCol="0">
            <a:noAutofit/>
          </a:bodyPr>
          <a:lstStyle/>
          <a:p>
            <a:pPr defTabSz="457200" eaLnBrk="0" hangingPunct="0">
              <a:lnSpc>
                <a:spcPct val="100000"/>
              </a:lnSpc>
              <a:defRPr/>
            </a:pPr>
            <a:r>
              <a:rPr lang="en-ID" altLang="en-US" sz="2800" b="1" cap="all" noProof="1">
                <a:solidFill>
                  <a:srgbClr val="404040"/>
                </a:solidFill>
              </a:rPr>
              <a:t>PUSAT PEMERINTAHAN PROVINSI KEPRI (PULAU DOMPAK)</a:t>
            </a:r>
            <a:endParaRPr lang="en-ID" altLang="en-US" sz="1800" b="1" cap="all" noProof="1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86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0E5EFF-5580-4346-FF66-FDFE775A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85763"/>
            <a:ext cx="11458575" cy="558800"/>
          </a:xfrm>
        </p:spPr>
        <p:txBody>
          <a:bodyPr rtlCol="0">
            <a:noAutofit/>
          </a:bodyPr>
          <a:lstStyle/>
          <a:p>
            <a:pPr defTabSz="457200" eaLnBrk="0" hangingPunct="0">
              <a:lnSpc>
                <a:spcPct val="100000"/>
              </a:lnSpc>
              <a:defRPr/>
            </a:pPr>
            <a:r>
              <a:rPr lang="en-ID" altLang="en-US" sz="2800" b="1" cap="all" noProof="1">
                <a:solidFill>
                  <a:srgbClr val="404040"/>
                </a:solidFill>
              </a:rPr>
              <a:t>KELEMBAGAAN PENGENDALIAN PEMANFAATAN RUANG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D04D3E-AC8B-4324-FC8A-88FC77833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340" y="1614168"/>
            <a:ext cx="5420360" cy="521336"/>
          </a:xfrm>
        </p:spPr>
        <p:txBody>
          <a:bodyPr>
            <a:normAutofit/>
          </a:bodyPr>
          <a:lstStyle/>
          <a:p>
            <a:pPr algn="just"/>
            <a:r>
              <a:rPr lang="en-US" altLang="en-US" sz="3100" b="1" dirty="0"/>
              <a:t>FORUM PENATAAN RUANG </a:t>
            </a:r>
            <a:endParaRPr lang="en-US" altLang="en-US" sz="31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9F508F-555A-D5FD-0AD7-41222DA324F6}"/>
              </a:ext>
            </a:extLst>
          </p:cNvPr>
          <p:cNvSpPr txBox="1">
            <a:spLocks/>
          </p:cNvSpPr>
          <p:nvPr/>
        </p:nvSpPr>
        <p:spPr>
          <a:xfrm>
            <a:off x="1069340" y="3270888"/>
            <a:ext cx="5420360" cy="521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3100" b="1" dirty="0"/>
              <a:t>PPNS</a:t>
            </a:r>
            <a:endParaRPr lang="en-US" altLang="en-US" sz="31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E2960F-C30B-9C7F-E774-8617165F899E}"/>
              </a:ext>
            </a:extLst>
          </p:cNvPr>
          <p:cNvSpPr txBox="1">
            <a:spLocks/>
          </p:cNvSpPr>
          <p:nvPr/>
        </p:nvSpPr>
        <p:spPr>
          <a:xfrm>
            <a:off x="1069340" y="2442528"/>
            <a:ext cx="5420360" cy="521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3100" b="1" dirty="0"/>
              <a:t>BADAN PENGELOLAAN </a:t>
            </a:r>
            <a:endParaRPr lang="en-US" altLang="en-US" sz="3100" dirty="0"/>
          </a:p>
        </p:txBody>
      </p:sp>
    </p:spTree>
    <p:extLst>
      <p:ext uri="{BB962C8B-B14F-4D97-AF65-F5344CB8AC3E}">
        <p14:creationId xmlns:p14="http://schemas.microsoft.com/office/powerpoint/2010/main" val="204731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56A5D-9FB3-027F-4CFC-6D914901E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27" y="1828801"/>
            <a:ext cx="10515600" cy="1117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TERIMA KASIH</a:t>
            </a:r>
          </a:p>
        </p:txBody>
      </p:sp>
    </p:spTree>
    <p:extLst>
      <p:ext uri="{BB962C8B-B14F-4D97-AF65-F5344CB8AC3E}">
        <p14:creationId xmlns:p14="http://schemas.microsoft.com/office/powerpoint/2010/main" val="3853979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3C5CFD-B25F-4683-B675-8F8ECB0D7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68310" cy="6858000"/>
          </a:xfrm>
          <a:prstGeom prst="rect">
            <a:avLst/>
          </a:prstGeom>
          <a:ln>
            <a:noFill/>
          </a:ln>
        </p:spPr>
      </p:pic>
      <p:sp>
        <p:nvSpPr>
          <p:cNvPr id="44" name="Rectangle 43"/>
          <p:cNvSpPr/>
          <p:nvPr/>
        </p:nvSpPr>
        <p:spPr>
          <a:xfrm>
            <a:off x="3534770" y="132661"/>
            <a:ext cx="832799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1BD503-BD02-435A-8FE1-13B4B836C4B4}"/>
              </a:ext>
            </a:extLst>
          </p:cNvPr>
          <p:cNvSpPr txBox="1"/>
          <p:nvPr/>
        </p:nvSpPr>
        <p:spPr>
          <a:xfrm>
            <a:off x="3702452" y="887200"/>
            <a:ext cx="7872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Gambaran </a:t>
            </a:r>
            <a:r>
              <a:rPr lang="en-US" sz="16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Umum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 Wilayah </a:t>
            </a:r>
            <a:r>
              <a:rPr lang="en-US" sz="16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Provinsi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16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Kepuauan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 Riau;</a:t>
            </a:r>
          </a:p>
          <a:p>
            <a:endParaRPr lang="en-US" sz="16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 err="1">
                <a:latin typeface="Bookman Old Style" panose="02050604050505020204" pitchFamily="18" charset="0"/>
              </a:rPr>
              <a:t>Tantangan</a:t>
            </a:r>
            <a:r>
              <a:rPr lang="en-US" sz="1600" b="1" dirty="0">
                <a:latin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</a:rPr>
              <a:t>Pemerintah</a:t>
            </a:r>
            <a:r>
              <a:rPr lang="en-US" sz="1600" b="1" dirty="0">
                <a:latin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</a:rPr>
              <a:t>Provinsi</a:t>
            </a:r>
            <a:r>
              <a:rPr lang="en-US" sz="1600" b="1" dirty="0">
                <a:latin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</a:rPr>
              <a:t>Kepulauan</a:t>
            </a:r>
            <a:r>
              <a:rPr lang="en-US" sz="1600" b="1" dirty="0">
                <a:latin typeface="Bookman Old Style" panose="02050604050505020204" pitchFamily="18" charset="0"/>
              </a:rPr>
              <a:t> Riau ;</a:t>
            </a:r>
            <a:endParaRPr lang="en-US" sz="16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Rekapitulasi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16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Perkembangan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16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Perda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/</a:t>
            </a:r>
            <a:r>
              <a:rPr lang="en-US" sz="16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Perkada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16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Rencana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 Tata Ruang (RTR)  </a:t>
            </a:r>
            <a:r>
              <a:rPr lang="en-US" sz="1600" b="1" dirty="0"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d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i </a:t>
            </a:r>
            <a:r>
              <a:rPr lang="en-US" sz="16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Provinsi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16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Kepulauan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16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Riaus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/d </a:t>
            </a:r>
            <a:r>
              <a:rPr lang="en-US" sz="16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Bulan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Maret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 2022;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d-ID" sz="1600" b="1" dirty="0">
                <a:latin typeface="Bookman Old Style" panose="02050604050505020204" pitchFamily="18" charset="0"/>
              </a:rPr>
              <a:t>Kronologis</a:t>
            </a:r>
            <a:r>
              <a:rPr lang="en-US" sz="1600" b="1" dirty="0">
                <a:latin typeface="Bookman Old Style" panose="02050604050505020204" pitchFamily="18" charset="0"/>
              </a:rPr>
              <a:t> dan </a:t>
            </a:r>
            <a:r>
              <a:rPr lang="en-US" sz="1600" b="1" dirty="0" err="1">
                <a:latin typeface="Bookman Old Style" panose="02050604050505020204" pitchFamily="18" charset="0"/>
              </a:rPr>
              <a:t>Rencana</a:t>
            </a:r>
            <a:r>
              <a:rPr lang="id-ID" sz="1600" b="1" dirty="0">
                <a:latin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</a:rPr>
              <a:t>Revisi</a:t>
            </a:r>
            <a:r>
              <a:rPr lang="en-US" sz="1600" b="1" dirty="0">
                <a:latin typeface="Bookman Old Style" panose="02050604050505020204" pitchFamily="18" charset="0"/>
              </a:rPr>
              <a:t> RTRWP KEPRI;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Bookman Old Style" panose="02050604050505020204" pitchFamily="18" charset="0"/>
              </a:rPr>
              <a:t>Peran </a:t>
            </a:r>
            <a:r>
              <a:rPr lang="en-US" sz="1600" b="1" dirty="0" err="1">
                <a:latin typeface="Bookman Old Style" panose="02050604050505020204" pitchFamily="18" charset="0"/>
              </a:rPr>
              <a:t>Pemerintah</a:t>
            </a:r>
            <a:r>
              <a:rPr lang="en-US" sz="1600" b="1" dirty="0">
                <a:latin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</a:rPr>
              <a:t>Provinsi</a:t>
            </a:r>
            <a:r>
              <a:rPr lang="en-US" sz="1600" b="1" dirty="0">
                <a:latin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</a:rPr>
              <a:t>Kepulauan</a:t>
            </a:r>
            <a:r>
              <a:rPr lang="en-US" sz="1600" b="1" dirty="0">
                <a:latin typeface="Bookman Old Style" panose="02050604050505020204" pitchFamily="18" charset="0"/>
              </a:rPr>
              <a:t> Riau </a:t>
            </a:r>
            <a:r>
              <a:rPr lang="en-US" sz="1600" b="1" dirty="0" err="1">
                <a:latin typeface="Bookman Old Style" panose="02050604050505020204" pitchFamily="18" charset="0"/>
              </a:rPr>
              <a:t>dalam</a:t>
            </a:r>
            <a:r>
              <a:rPr lang="en-US" sz="1600" b="1" dirty="0">
                <a:latin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</a:rPr>
              <a:t>Pengendalian</a:t>
            </a:r>
            <a:r>
              <a:rPr lang="en-US" sz="1600" b="1" dirty="0">
                <a:latin typeface="Bookman Old Style" panose="02050604050505020204" pitchFamily="18" charset="0"/>
              </a:rPr>
              <a:t> </a:t>
            </a:r>
            <a:r>
              <a:rPr lang="en-US" sz="1600" b="1" dirty="0" err="1">
                <a:latin typeface="Bookman Old Style" panose="02050604050505020204" pitchFamily="18" charset="0"/>
              </a:rPr>
              <a:t>Pemanfaatan</a:t>
            </a:r>
            <a:r>
              <a:rPr lang="en-US" sz="1600" b="1" dirty="0">
                <a:latin typeface="Bookman Old Style" panose="02050604050505020204" pitchFamily="18" charset="0"/>
              </a:rPr>
              <a:t> Ruang;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dirty="0">
              <a:latin typeface="Bookman Old Style" panose="02050604050505020204" pitchFamily="18" charset="0"/>
            </a:endParaRPr>
          </a:p>
          <a:p>
            <a:endParaRPr lang="id-ID" sz="16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49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64;p29">
            <a:extLst>
              <a:ext uri="{FF2B5EF4-FFF2-40B4-BE49-F238E27FC236}">
                <a16:creationId xmlns:a16="http://schemas.microsoft.com/office/drawing/2014/main" id="{5BC3974B-F984-97B8-A72D-8A58A2BEC6A0}"/>
              </a:ext>
            </a:extLst>
          </p:cNvPr>
          <p:cNvSpPr txBox="1">
            <a:spLocks/>
          </p:cNvSpPr>
          <p:nvPr/>
        </p:nvSpPr>
        <p:spPr>
          <a:xfrm>
            <a:off x="1560961" y="-92042"/>
            <a:ext cx="9753600" cy="102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ID" sz="2400" kern="0" dirty="0">
                <a:solidFill>
                  <a:srgbClr val="3F5378"/>
                </a:solidFill>
              </a:rPr>
              <a:t>GAMBARAN UMUM WILAYAH DAN DEMOGRAFI</a:t>
            </a:r>
          </a:p>
          <a:p>
            <a:pPr algn="ctr"/>
            <a:r>
              <a:rPr lang="en-ID" sz="2400" kern="0" dirty="0">
                <a:solidFill>
                  <a:srgbClr val="3F5378"/>
                </a:solidFill>
              </a:rPr>
              <a:t> PROVINSI KEPULAUAN RIAU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D4C24C-8299-6B29-5178-685D4532A309}"/>
              </a:ext>
            </a:extLst>
          </p:cNvPr>
          <p:cNvGrpSpPr/>
          <p:nvPr/>
        </p:nvGrpSpPr>
        <p:grpSpPr>
          <a:xfrm>
            <a:off x="23019" y="1121376"/>
            <a:ext cx="6918705" cy="4532915"/>
            <a:chOff x="62775" y="1346658"/>
            <a:chExt cx="6918705" cy="4532915"/>
          </a:xfrm>
        </p:grpSpPr>
        <p:grpSp>
          <p:nvGrpSpPr>
            <p:cNvPr id="84" name="object 2">
              <a:extLst>
                <a:ext uri="{FF2B5EF4-FFF2-40B4-BE49-F238E27FC236}">
                  <a16:creationId xmlns:a16="http://schemas.microsoft.com/office/drawing/2014/main" id="{15D73406-437B-C175-0C94-BD4C47E293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9710" y="1537422"/>
              <a:ext cx="4559300" cy="4214813"/>
              <a:chOff x="4191508" y="1501292"/>
              <a:chExt cx="4559300" cy="4215765"/>
            </a:xfrm>
          </p:grpSpPr>
          <p:sp>
            <p:nvSpPr>
              <p:cNvPr id="85" name="object 3">
                <a:extLst>
                  <a:ext uri="{FF2B5EF4-FFF2-40B4-BE49-F238E27FC236}">
                    <a16:creationId xmlns:a16="http://schemas.microsoft.com/office/drawing/2014/main" id="{35AA54A9-378F-9BE4-75FC-ABE50DE10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4131" y="1739137"/>
                <a:ext cx="2795016" cy="3516629"/>
              </a:xfrm>
              <a:prstGeom prst="rect">
                <a:avLst/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400">
                  <a:latin typeface="Arial Black" panose="020B0A04020102020204" pitchFamily="34" charset="0"/>
                </a:endParaRPr>
              </a:p>
            </p:txBody>
          </p:sp>
          <p:sp>
            <p:nvSpPr>
              <p:cNvPr id="86" name="object 4">
                <a:extLst>
                  <a:ext uri="{FF2B5EF4-FFF2-40B4-BE49-F238E27FC236}">
                    <a16:creationId xmlns:a16="http://schemas.microsoft.com/office/drawing/2014/main" id="{8DE790DF-9AEE-D599-653C-F0FF0F651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1508" y="1558543"/>
                <a:ext cx="4559300" cy="4157979"/>
              </a:xfrm>
              <a:custGeom>
                <a:avLst/>
                <a:gdLst>
                  <a:gd name="T0" fmla="*/ 6731 w 4559300"/>
                  <a:gd name="T1" fmla="*/ 1732013 h 4157979"/>
                  <a:gd name="T2" fmla="*/ 174879 w 4559300"/>
                  <a:gd name="T3" fmla="*/ 1727200 h 4157979"/>
                  <a:gd name="T4" fmla="*/ 401828 w 4559300"/>
                  <a:gd name="T5" fmla="*/ 1668399 h 4157979"/>
                  <a:gd name="T6" fmla="*/ 401828 w 4559300"/>
                  <a:gd name="T7" fmla="*/ 1382649 h 4157979"/>
                  <a:gd name="T8" fmla="*/ 432308 w 4559300"/>
                  <a:gd name="T9" fmla="*/ 1070102 h 4157979"/>
                  <a:gd name="T10" fmla="*/ 354342 w 4559300"/>
                  <a:gd name="T11" fmla="*/ 2836049 h 4157979"/>
                  <a:gd name="T12" fmla="*/ 467690 w 4559300"/>
                  <a:gd name="T13" fmla="*/ 2943606 h 4157979"/>
                  <a:gd name="T14" fmla="*/ 529882 w 4559300"/>
                  <a:gd name="T15" fmla="*/ 25107 h 4157979"/>
                  <a:gd name="T16" fmla="*/ 502640 w 4559300"/>
                  <a:gd name="T17" fmla="*/ 164719 h 4157979"/>
                  <a:gd name="T18" fmla="*/ 715772 w 4559300"/>
                  <a:gd name="T19" fmla="*/ 57150 h 4157979"/>
                  <a:gd name="T20" fmla="*/ 740841 w 4559300"/>
                  <a:gd name="T21" fmla="*/ 1070102 h 4157979"/>
                  <a:gd name="T22" fmla="*/ 627519 w 4559300"/>
                  <a:gd name="T23" fmla="*/ 1177671 h 4157979"/>
                  <a:gd name="T24" fmla="*/ 816229 w 4559300"/>
                  <a:gd name="T25" fmla="*/ 2843403 h 4157979"/>
                  <a:gd name="T26" fmla="*/ 816229 w 4559300"/>
                  <a:gd name="T27" fmla="*/ 2500503 h 4157979"/>
                  <a:gd name="T28" fmla="*/ 772922 w 4559300"/>
                  <a:gd name="T29" fmla="*/ 57150 h 4157979"/>
                  <a:gd name="T30" fmla="*/ 787654 w 4559300"/>
                  <a:gd name="T31" fmla="*/ 2357628 h 4157979"/>
                  <a:gd name="T32" fmla="*/ 958977 w 4559300"/>
                  <a:gd name="T33" fmla="*/ 2357628 h 4157979"/>
                  <a:gd name="T34" fmla="*/ 992124 w 4559300"/>
                  <a:gd name="T35" fmla="*/ 123698 h 4157979"/>
                  <a:gd name="T36" fmla="*/ 1000633 w 4559300"/>
                  <a:gd name="T37" fmla="*/ 372364 h 4157979"/>
                  <a:gd name="T38" fmla="*/ 1114933 w 4559300"/>
                  <a:gd name="T39" fmla="*/ 400939 h 4157979"/>
                  <a:gd name="T40" fmla="*/ 1126947 w 4559300"/>
                  <a:gd name="T41" fmla="*/ 2268436 h 4157979"/>
                  <a:gd name="T42" fmla="*/ 1273302 w 4559300"/>
                  <a:gd name="T43" fmla="*/ 2329053 h 4157979"/>
                  <a:gd name="T44" fmla="*/ 1378839 w 4559300"/>
                  <a:gd name="T45" fmla="*/ 338988 h 4157979"/>
                  <a:gd name="T46" fmla="*/ 1589913 w 4559300"/>
                  <a:gd name="T47" fmla="*/ 3913759 h 4157979"/>
                  <a:gd name="T48" fmla="*/ 1568831 w 4559300"/>
                  <a:gd name="T49" fmla="*/ 3721227 h 4157979"/>
                  <a:gd name="T50" fmla="*/ 1500708 w 4559300"/>
                  <a:gd name="T51" fmla="*/ 4011561 h 4157979"/>
                  <a:gd name="T52" fmla="*/ 1740281 w 4559300"/>
                  <a:gd name="T53" fmla="*/ 3721227 h 4157979"/>
                  <a:gd name="T54" fmla="*/ 1911731 w 4559300"/>
                  <a:gd name="T55" fmla="*/ 3721227 h 4157979"/>
                  <a:gd name="T56" fmla="*/ 1960880 w 4559300"/>
                  <a:gd name="T57" fmla="*/ 3598926 h 4157979"/>
                  <a:gd name="T58" fmla="*/ 1903730 w 4559300"/>
                  <a:gd name="T59" fmla="*/ 3427476 h 4157979"/>
                  <a:gd name="T60" fmla="*/ 2215553 w 4559300"/>
                  <a:gd name="T61" fmla="*/ 396963 h 4157979"/>
                  <a:gd name="T62" fmla="*/ 2215553 w 4559300"/>
                  <a:gd name="T63" fmla="*/ 518172 h 4157979"/>
                  <a:gd name="T64" fmla="*/ 2094357 w 4559300"/>
                  <a:gd name="T65" fmla="*/ 717550 h 4157979"/>
                  <a:gd name="T66" fmla="*/ 2286635 w 4559300"/>
                  <a:gd name="T67" fmla="*/ 806704 h 4157979"/>
                  <a:gd name="T68" fmla="*/ 2400935 w 4559300"/>
                  <a:gd name="T69" fmla="*/ 749554 h 4157979"/>
                  <a:gd name="T70" fmla="*/ 2330323 w 4559300"/>
                  <a:gd name="T71" fmla="*/ 2450744 h 4157979"/>
                  <a:gd name="T72" fmla="*/ 2515235 w 4559300"/>
                  <a:gd name="T73" fmla="*/ 749554 h 4157979"/>
                  <a:gd name="T74" fmla="*/ 2539873 w 4559300"/>
                  <a:gd name="T75" fmla="*/ 2455545 h 4157979"/>
                  <a:gd name="T76" fmla="*/ 2595880 w 4559300"/>
                  <a:gd name="T77" fmla="*/ 486156 h 4157979"/>
                  <a:gd name="T78" fmla="*/ 2738247 w 4559300"/>
                  <a:gd name="T79" fmla="*/ 456946 h 4157979"/>
                  <a:gd name="T80" fmla="*/ 2738247 w 4559300"/>
                  <a:gd name="T81" fmla="*/ 171196 h 4157979"/>
                  <a:gd name="T82" fmla="*/ 2825623 w 4559300"/>
                  <a:gd name="T83" fmla="*/ 2455545 h 4157979"/>
                  <a:gd name="T84" fmla="*/ 2864231 w 4559300"/>
                  <a:gd name="T85" fmla="*/ 125857 h 4157979"/>
                  <a:gd name="T86" fmla="*/ 2915285 w 4559300"/>
                  <a:gd name="T87" fmla="*/ 806704 h 4157979"/>
                  <a:gd name="T88" fmla="*/ 3054223 w 4559300"/>
                  <a:gd name="T89" fmla="*/ 2512695 h 4157979"/>
                  <a:gd name="T90" fmla="*/ 3131947 w 4559300"/>
                  <a:gd name="T91" fmla="*/ 818642 h 4157979"/>
                  <a:gd name="T92" fmla="*/ 3137408 w 4559300"/>
                  <a:gd name="T93" fmla="*/ 956056 h 4157979"/>
                  <a:gd name="T94" fmla="*/ 3168523 w 4559300"/>
                  <a:gd name="T95" fmla="*/ 2512695 h 4157979"/>
                  <a:gd name="T96" fmla="*/ 3282823 w 4559300"/>
                  <a:gd name="T97" fmla="*/ 2455545 h 4157979"/>
                  <a:gd name="T98" fmla="*/ 3264281 w 4559300"/>
                  <a:gd name="T99" fmla="*/ 240157 h 4157979"/>
                  <a:gd name="T100" fmla="*/ 3397123 w 4559300"/>
                  <a:gd name="T101" fmla="*/ 2455545 h 4157979"/>
                  <a:gd name="T102" fmla="*/ 3441192 w 4559300"/>
                  <a:gd name="T103" fmla="*/ 3151251 h 4157979"/>
                  <a:gd name="T104" fmla="*/ 3469767 w 4559300"/>
                  <a:gd name="T105" fmla="*/ 2840101 h 4157979"/>
                  <a:gd name="T106" fmla="*/ 3412617 w 4559300"/>
                  <a:gd name="T107" fmla="*/ 2611501 h 4157979"/>
                  <a:gd name="T108" fmla="*/ 3423158 w 4559300"/>
                  <a:gd name="T109" fmla="*/ 984631 h 4157979"/>
                  <a:gd name="T110" fmla="*/ 3594608 w 4559300"/>
                  <a:gd name="T111" fmla="*/ 984631 h 4157979"/>
                  <a:gd name="T112" fmla="*/ 3708908 w 4559300"/>
                  <a:gd name="T113" fmla="*/ 927481 h 4157979"/>
                  <a:gd name="T114" fmla="*/ 3901567 w 4559300"/>
                  <a:gd name="T115" fmla="*/ 3094101 h 4157979"/>
                  <a:gd name="T116" fmla="*/ 3958717 w 4559300"/>
                  <a:gd name="T117" fmla="*/ 3094101 h 4157979"/>
                  <a:gd name="T118" fmla="*/ 4051808 w 4559300"/>
                  <a:gd name="T119" fmla="*/ 870331 h 4157979"/>
                  <a:gd name="T120" fmla="*/ 4130789 w 4559300"/>
                  <a:gd name="T121" fmla="*/ 989444 h 4157979"/>
                  <a:gd name="T122" fmla="*/ 4358767 w 4559300"/>
                  <a:gd name="T123" fmla="*/ 3151251 h 4157979"/>
                  <a:gd name="T124" fmla="*/ 4387342 w 4559300"/>
                  <a:gd name="T125" fmla="*/ 3122676 h 415797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559300" h="4157979">
                    <a:moveTo>
                      <a:pt x="171450" y="1698625"/>
                    </a:moveTo>
                    <a:lnTo>
                      <a:pt x="165658" y="1670050"/>
                    </a:lnTo>
                    <a:lnTo>
                      <a:pt x="164693" y="1665249"/>
                    </a:lnTo>
                    <a:lnTo>
                      <a:pt x="146304" y="1638007"/>
                    </a:lnTo>
                    <a:lnTo>
                      <a:pt x="119049" y="1619643"/>
                    </a:lnTo>
                    <a:lnTo>
                      <a:pt x="85725" y="1612900"/>
                    </a:lnTo>
                    <a:lnTo>
                      <a:pt x="52336" y="1619643"/>
                    </a:lnTo>
                    <a:lnTo>
                      <a:pt x="25095" y="1638007"/>
                    </a:lnTo>
                    <a:lnTo>
                      <a:pt x="6731" y="1665249"/>
                    </a:lnTo>
                    <a:lnTo>
                      <a:pt x="0" y="1698625"/>
                    </a:lnTo>
                    <a:lnTo>
                      <a:pt x="6731" y="1732013"/>
                    </a:lnTo>
                    <a:lnTo>
                      <a:pt x="25095" y="1759254"/>
                    </a:lnTo>
                    <a:lnTo>
                      <a:pt x="52336" y="1777619"/>
                    </a:lnTo>
                    <a:lnTo>
                      <a:pt x="85725" y="1784350"/>
                    </a:lnTo>
                    <a:lnTo>
                      <a:pt x="119049" y="1777619"/>
                    </a:lnTo>
                    <a:lnTo>
                      <a:pt x="146304" y="1759254"/>
                    </a:lnTo>
                    <a:lnTo>
                      <a:pt x="164693" y="1732013"/>
                    </a:lnTo>
                    <a:lnTo>
                      <a:pt x="165658" y="1727200"/>
                    </a:lnTo>
                    <a:lnTo>
                      <a:pt x="171450" y="1698625"/>
                    </a:lnTo>
                    <a:close/>
                  </a:path>
                  <a:path w="4559300" h="4157979">
                    <a:moveTo>
                      <a:pt x="232029" y="1670050"/>
                    </a:moveTo>
                    <a:lnTo>
                      <a:pt x="174879" y="1670050"/>
                    </a:lnTo>
                    <a:lnTo>
                      <a:pt x="174879" y="1727200"/>
                    </a:lnTo>
                    <a:lnTo>
                      <a:pt x="232029" y="1727200"/>
                    </a:lnTo>
                    <a:lnTo>
                      <a:pt x="232029" y="1670050"/>
                    </a:lnTo>
                    <a:close/>
                  </a:path>
                  <a:path w="4559300" h="4157979">
                    <a:moveTo>
                      <a:pt x="346329" y="1670050"/>
                    </a:moveTo>
                    <a:lnTo>
                      <a:pt x="289179" y="1670050"/>
                    </a:lnTo>
                    <a:lnTo>
                      <a:pt x="289179" y="1727200"/>
                    </a:lnTo>
                    <a:lnTo>
                      <a:pt x="346329" y="1727200"/>
                    </a:lnTo>
                    <a:lnTo>
                      <a:pt x="346329" y="1670050"/>
                    </a:lnTo>
                    <a:close/>
                  </a:path>
                  <a:path w="4559300" h="4157979">
                    <a:moveTo>
                      <a:pt x="401828" y="1611249"/>
                    </a:moveTo>
                    <a:lnTo>
                      <a:pt x="344678" y="1611249"/>
                    </a:lnTo>
                    <a:lnTo>
                      <a:pt x="344678" y="1668399"/>
                    </a:lnTo>
                    <a:lnTo>
                      <a:pt x="401828" y="1668399"/>
                    </a:lnTo>
                    <a:lnTo>
                      <a:pt x="401828" y="1611249"/>
                    </a:lnTo>
                    <a:close/>
                  </a:path>
                  <a:path w="4559300" h="4157979">
                    <a:moveTo>
                      <a:pt x="401828" y="1496949"/>
                    </a:moveTo>
                    <a:lnTo>
                      <a:pt x="344678" y="1496949"/>
                    </a:lnTo>
                    <a:lnTo>
                      <a:pt x="344678" y="1554099"/>
                    </a:lnTo>
                    <a:lnTo>
                      <a:pt x="401828" y="1554099"/>
                    </a:lnTo>
                    <a:lnTo>
                      <a:pt x="401828" y="1496949"/>
                    </a:lnTo>
                    <a:close/>
                  </a:path>
                  <a:path w="4559300" h="4157979">
                    <a:moveTo>
                      <a:pt x="401828" y="1382649"/>
                    </a:moveTo>
                    <a:lnTo>
                      <a:pt x="344678" y="1382649"/>
                    </a:lnTo>
                    <a:lnTo>
                      <a:pt x="344678" y="1439799"/>
                    </a:lnTo>
                    <a:lnTo>
                      <a:pt x="401828" y="1439799"/>
                    </a:lnTo>
                    <a:lnTo>
                      <a:pt x="401828" y="1382649"/>
                    </a:lnTo>
                    <a:close/>
                  </a:path>
                  <a:path w="4559300" h="4157979">
                    <a:moveTo>
                      <a:pt x="401828" y="1268349"/>
                    </a:moveTo>
                    <a:lnTo>
                      <a:pt x="344678" y="1268349"/>
                    </a:lnTo>
                    <a:lnTo>
                      <a:pt x="344678" y="1325499"/>
                    </a:lnTo>
                    <a:lnTo>
                      <a:pt x="401828" y="1325499"/>
                    </a:lnTo>
                    <a:lnTo>
                      <a:pt x="401828" y="1268349"/>
                    </a:lnTo>
                    <a:close/>
                  </a:path>
                  <a:path w="4559300" h="4157979">
                    <a:moveTo>
                      <a:pt x="401828" y="1154049"/>
                    </a:moveTo>
                    <a:lnTo>
                      <a:pt x="344678" y="1154049"/>
                    </a:lnTo>
                    <a:lnTo>
                      <a:pt x="344678" y="1211199"/>
                    </a:lnTo>
                    <a:lnTo>
                      <a:pt x="401828" y="1211199"/>
                    </a:lnTo>
                    <a:lnTo>
                      <a:pt x="401828" y="1154049"/>
                    </a:lnTo>
                    <a:close/>
                  </a:path>
                  <a:path w="4559300" h="4157979">
                    <a:moveTo>
                      <a:pt x="432308" y="1070102"/>
                    </a:moveTo>
                    <a:lnTo>
                      <a:pt x="375158" y="1070102"/>
                    </a:lnTo>
                    <a:lnTo>
                      <a:pt x="375158" y="1127252"/>
                    </a:lnTo>
                    <a:lnTo>
                      <a:pt x="432308" y="1127252"/>
                    </a:lnTo>
                    <a:lnTo>
                      <a:pt x="432308" y="1070102"/>
                    </a:lnTo>
                    <a:close/>
                  </a:path>
                  <a:path w="4559300" h="4157979">
                    <a:moveTo>
                      <a:pt x="516382" y="2886456"/>
                    </a:moveTo>
                    <a:lnTo>
                      <a:pt x="467690" y="2886456"/>
                    </a:lnTo>
                    <a:lnTo>
                      <a:pt x="466712" y="2881655"/>
                    </a:lnTo>
                    <a:lnTo>
                      <a:pt x="448348" y="2854414"/>
                    </a:lnTo>
                    <a:lnTo>
                      <a:pt x="421106" y="2836049"/>
                    </a:lnTo>
                    <a:lnTo>
                      <a:pt x="387731" y="2829306"/>
                    </a:lnTo>
                    <a:lnTo>
                      <a:pt x="354342" y="2836049"/>
                    </a:lnTo>
                    <a:lnTo>
                      <a:pt x="327101" y="2854414"/>
                    </a:lnTo>
                    <a:lnTo>
                      <a:pt x="308737" y="2881655"/>
                    </a:lnTo>
                    <a:lnTo>
                      <a:pt x="302006" y="2915031"/>
                    </a:lnTo>
                    <a:lnTo>
                      <a:pt x="308737" y="2948419"/>
                    </a:lnTo>
                    <a:lnTo>
                      <a:pt x="327101" y="2975660"/>
                    </a:lnTo>
                    <a:lnTo>
                      <a:pt x="354342" y="2994025"/>
                    </a:lnTo>
                    <a:lnTo>
                      <a:pt x="387731" y="3000756"/>
                    </a:lnTo>
                    <a:lnTo>
                      <a:pt x="421106" y="2994025"/>
                    </a:lnTo>
                    <a:lnTo>
                      <a:pt x="448348" y="2975660"/>
                    </a:lnTo>
                    <a:lnTo>
                      <a:pt x="466712" y="2948419"/>
                    </a:lnTo>
                    <a:lnTo>
                      <a:pt x="467690" y="2943606"/>
                    </a:lnTo>
                    <a:lnTo>
                      <a:pt x="516382" y="2943606"/>
                    </a:lnTo>
                    <a:lnTo>
                      <a:pt x="516382" y="2886456"/>
                    </a:lnTo>
                    <a:close/>
                  </a:path>
                  <a:path w="4559300" h="4157979">
                    <a:moveTo>
                      <a:pt x="546608" y="1070102"/>
                    </a:moveTo>
                    <a:lnTo>
                      <a:pt x="489458" y="1070102"/>
                    </a:lnTo>
                    <a:lnTo>
                      <a:pt x="489458" y="1127252"/>
                    </a:lnTo>
                    <a:lnTo>
                      <a:pt x="546608" y="1127252"/>
                    </a:lnTo>
                    <a:lnTo>
                      <a:pt x="546608" y="1070102"/>
                    </a:lnTo>
                    <a:close/>
                  </a:path>
                  <a:path w="4559300" h="4157979">
                    <a:moveTo>
                      <a:pt x="601472" y="57150"/>
                    </a:moveTo>
                    <a:lnTo>
                      <a:pt x="549224" y="57150"/>
                    </a:lnTo>
                    <a:lnTo>
                      <a:pt x="548246" y="52349"/>
                    </a:lnTo>
                    <a:lnTo>
                      <a:pt x="529882" y="25107"/>
                    </a:lnTo>
                    <a:lnTo>
                      <a:pt x="502640" y="6743"/>
                    </a:lnTo>
                    <a:lnTo>
                      <a:pt x="469265" y="0"/>
                    </a:lnTo>
                    <a:lnTo>
                      <a:pt x="435876" y="6743"/>
                    </a:lnTo>
                    <a:lnTo>
                      <a:pt x="408635" y="25107"/>
                    </a:lnTo>
                    <a:lnTo>
                      <a:pt x="390271" y="52349"/>
                    </a:lnTo>
                    <a:lnTo>
                      <a:pt x="383540" y="85725"/>
                    </a:lnTo>
                    <a:lnTo>
                      <a:pt x="390271" y="119113"/>
                    </a:lnTo>
                    <a:lnTo>
                      <a:pt x="408635" y="146354"/>
                    </a:lnTo>
                    <a:lnTo>
                      <a:pt x="435876" y="164719"/>
                    </a:lnTo>
                    <a:lnTo>
                      <a:pt x="469265" y="171450"/>
                    </a:lnTo>
                    <a:lnTo>
                      <a:pt x="502640" y="164719"/>
                    </a:lnTo>
                    <a:lnTo>
                      <a:pt x="529882" y="146354"/>
                    </a:lnTo>
                    <a:lnTo>
                      <a:pt x="548246" y="119113"/>
                    </a:lnTo>
                    <a:lnTo>
                      <a:pt x="549224" y="114300"/>
                    </a:lnTo>
                    <a:lnTo>
                      <a:pt x="601472" y="114300"/>
                    </a:lnTo>
                    <a:lnTo>
                      <a:pt x="601472" y="57150"/>
                    </a:lnTo>
                    <a:close/>
                  </a:path>
                  <a:path w="4559300" h="4157979">
                    <a:moveTo>
                      <a:pt x="630682" y="2886456"/>
                    </a:moveTo>
                    <a:lnTo>
                      <a:pt x="573532" y="2886456"/>
                    </a:lnTo>
                    <a:lnTo>
                      <a:pt x="573532" y="2943606"/>
                    </a:lnTo>
                    <a:lnTo>
                      <a:pt x="630682" y="2943606"/>
                    </a:lnTo>
                    <a:lnTo>
                      <a:pt x="630682" y="2886456"/>
                    </a:lnTo>
                    <a:close/>
                  </a:path>
                  <a:path w="4559300" h="4157979">
                    <a:moveTo>
                      <a:pt x="715772" y="57150"/>
                    </a:moveTo>
                    <a:lnTo>
                      <a:pt x="658622" y="57150"/>
                    </a:lnTo>
                    <a:lnTo>
                      <a:pt x="658622" y="114300"/>
                    </a:lnTo>
                    <a:lnTo>
                      <a:pt x="715772" y="114300"/>
                    </a:lnTo>
                    <a:lnTo>
                      <a:pt x="715772" y="57150"/>
                    </a:lnTo>
                    <a:close/>
                  </a:path>
                  <a:path w="4559300" h="4157979">
                    <a:moveTo>
                      <a:pt x="744982" y="2886456"/>
                    </a:moveTo>
                    <a:lnTo>
                      <a:pt x="687832" y="2886456"/>
                    </a:lnTo>
                    <a:lnTo>
                      <a:pt x="687832" y="2943606"/>
                    </a:lnTo>
                    <a:lnTo>
                      <a:pt x="744982" y="2943606"/>
                    </a:lnTo>
                    <a:lnTo>
                      <a:pt x="744982" y="2886456"/>
                    </a:lnTo>
                    <a:close/>
                  </a:path>
                  <a:path w="4559300" h="4157979">
                    <a:moveTo>
                      <a:pt x="746633" y="1098677"/>
                    </a:moveTo>
                    <a:lnTo>
                      <a:pt x="740841" y="1070102"/>
                    </a:lnTo>
                    <a:lnTo>
                      <a:pt x="739876" y="1065301"/>
                    </a:lnTo>
                    <a:lnTo>
                      <a:pt x="721474" y="1038059"/>
                    </a:lnTo>
                    <a:lnTo>
                      <a:pt x="694232" y="1019695"/>
                    </a:lnTo>
                    <a:lnTo>
                      <a:pt x="660908" y="1012952"/>
                    </a:lnTo>
                    <a:lnTo>
                      <a:pt x="627519" y="1019695"/>
                    </a:lnTo>
                    <a:lnTo>
                      <a:pt x="600278" y="1038059"/>
                    </a:lnTo>
                    <a:lnTo>
                      <a:pt x="581914" y="1065301"/>
                    </a:lnTo>
                    <a:lnTo>
                      <a:pt x="575183" y="1098677"/>
                    </a:lnTo>
                    <a:lnTo>
                      <a:pt x="581914" y="1132065"/>
                    </a:lnTo>
                    <a:lnTo>
                      <a:pt x="600278" y="1159306"/>
                    </a:lnTo>
                    <a:lnTo>
                      <a:pt x="627519" y="1177671"/>
                    </a:lnTo>
                    <a:lnTo>
                      <a:pt x="660908" y="1184402"/>
                    </a:lnTo>
                    <a:lnTo>
                      <a:pt x="694232" y="1177671"/>
                    </a:lnTo>
                    <a:lnTo>
                      <a:pt x="721487" y="1159306"/>
                    </a:lnTo>
                    <a:lnTo>
                      <a:pt x="739876" y="1132065"/>
                    </a:lnTo>
                    <a:lnTo>
                      <a:pt x="740841" y="1127252"/>
                    </a:lnTo>
                    <a:lnTo>
                      <a:pt x="746633" y="1098677"/>
                    </a:lnTo>
                    <a:close/>
                  </a:path>
                  <a:path w="4559300" h="4157979">
                    <a:moveTo>
                      <a:pt x="816229" y="2843403"/>
                    </a:moveTo>
                    <a:lnTo>
                      <a:pt x="759079" y="2843403"/>
                    </a:lnTo>
                    <a:lnTo>
                      <a:pt x="759079" y="2900553"/>
                    </a:lnTo>
                    <a:lnTo>
                      <a:pt x="816229" y="2900553"/>
                    </a:lnTo>
                    <a:lnTo>
                      <a:pt x="816229" y="2843403"/>
                    </a:lnTo>
                    <a:close/>
                  </a:path>
                  <a:path w="4559300" h="4157979">
                    <a:moveTo>
                      <a:pt x="816229" y="2729103"/>
                    </a:moveTo>
                    <a:lnTo>
                      <a:pt x="759079" y="2729103"/>
                    </a:lnTo>
                    <a:lnTo>
                      <a:pt x="759079" y="2786253"/>
                    </a:lnTo>
                    <a:lnTo>
                      <a:pt x="816229" y="2786253"/>
                    </a:lnTo>
                    <a:lnTo>
                      <a:pt x="816229" y="2729103"/>
                    </a:lnTo>
                    <a:close/>
                  </a:path>
                  <a:path w="4559300" h="4157979">
                    <a:moveTo>
                      <a:pt x="816229" y="2614803"/>
                    </a:moveTo>
                    <a:lnTo>
                      <a:pt x="759079" y="2614803"/>
                    </a:lnTo>
                    <a:lnTo>
                      <a:pt x="759079" y="2671953"/>
                    </a:lnTo>
                    <a:lnTo>
                      <a:pt x="816229" y="2671953"/>
                    </a:lnTo>
                    <a:lnTo>
                      <a:pt x="816229" y="2614803"/>
                    </a:lnTo>
                    <a:close/>
                  </a:path>
                  <a:path w="4559300" h="4157979">
                    <a:moveTo>
                      <a:pt x="816229" y="2500503"/>
                    </a:moveTo>
                    <a:lnTo>
                      <a:pt x="759079" y="2500503"/>
                    </a:lnTo>
                    <a:lnTo>
                      <a:pt x="759079" y="2557653"/>
                    </a:lnTo>
                    <a:lnTo>
                      <a:pt x="816229" y="2557653"/>
                    </a:lnTo>
                    <a:lnTo>
                      <a:pt x="816229" y="2500503"/>
                    </a:lnTo>
                    <a:close/>
                  </a:path>
                  <a:path w="4559300" h="4157979">
                    <a:moveTo>
                      <a:pt x="816229" y="2386203"/>
                    </a:moveTo>
                    <a:lnTo>
                      <a:pt x="759079" y="2386203"/>
                    </a:lnTo>
                    <a:lnTo>
                      <a:pt x="759079" y="2443353"/>
                    </a:lnTo>
                    <a:lnTo>
                      <a:pt x="816229" y="2443353"/>
                    </a:lnTo>
                    <a:lnTo>
                      <a:pt x="816229" y="2386203"/>
                    </a:lnTo>
                    <a:close/>
                  </a:path>
                  <a:path w="4559300" h="4157979">
                    <a:moveTo>
                      <a:pt x="830072" y="57150"/>
                    </a:moveTo>
                    <a:lnTo>
                      <a:pt x="772922" y="57150"/>
                    </a:lnTo>
                    <a:lnTo>
                      <a:pt x="772922" y="114300"/>
                    </a:lnTo>
                    <a:lnTo>
                      <a:pt x="830072" y="114300"/>
                    </a:lnTo>
                    <a:lnTo>
                      <a:pt x="830072" y="57150"/>
                    </a:lnTo>
                    <a:close/>
                  </a:path>
                  <a:path w="4559300" h="4157979">
                    <a:moveTo>
                      <a:pt x="844677" y="2300478"/>
                    </a:moveTo>
                    <a:lnTo>
                      <a:pt x="787654" y="2300478"/>
                    </a:lnTo>
                    <a:lnTo>
                      <a:pt x="776541" y="2302713"/>
                    </a:lnTo>
                    <a:lnTo>
                      <a:pt x="767461" y="2308822"/>
                    </a:lnTo>
                    <a:lnTo>
                      <a:pt x="761326" y="2317902"/>
                    </a:lnTo>
                    <a:lnTo>
                      <a:pt x="759079" y="2329053"/>
                    </a:lnTo>
                    <a:lnTo>
                      <a:pt x="816229" y="2329053"/>
                    </a:lnTo>
                    <a:lnTo>
                      <a:pt x="787654" y="2357628"/>
                    </a:lnTo>
                    <a:lnTo>
                      <a:pt x="844677" y="2357628"/>
                    </a:lnTo>
                    <a:lnTo>
                      <a:pt x="844677" y="2300478"/>
                    </a:lnTo>
                    <a:close/>
                  </a:path>
                  <a:path w="4559300" h="4157979">
                    <a:moveTo>
                      <a:pt x="944372" y="57150"/>
                    </a:moveTo>
                    <a:lnTo>
                      <a:pt x="887222" y="57150"/>
                    </a:lnTo>
                    <a:lnTo>
                      <a:pt x="887222" y="114300"/>
                    </a:lnTo>
                    <a:lnTo>
                      <a:pt x="944372" y="114300"/>
                    </a:lnTo>
                    <a:lnTo>
                      <a:pt x="944372" y="57150"/>
                    </a:lnTo>
                    <a:close/>
                  </a:path>
                  <a:path w="4559300" h="4157979">
                    <a:moveTo>
                      <a:pt x="958977" y="2300478"/>
                    </a:moveTo>
                    <a:lnTo>
                      <a:pt x="901827" y="2300478"/>
                    </a:lnTo>
                    <a:lnTo>
                      <a:pt x="901827" y="2357628"/>
                    </a:lnTo>
                    <a:lnTo>
                      <a:pt x="958977" y="2357628"/>
                    </a:lnTo>
                    <a:lnTo>
                      <a:pt x="958977" y="2300478"/>
                    </a:lnTo>
                    <a:close/>
                  </a:path>
                  <a:path w="4559300" h="4157979">
                    <a:moveTo>
                      <a:pt x="992124" y="237998"/>
                    </a:moveTo>
                    <a:lnTo>
                      <a:pt x="934974" y="237998"/>
                    </a:lnTo>
                    <a:lnTo>
                      <a:pt x="934974" y="295148"/>
                    </a:lnTo>
                    <a:lnTo>
                      <a:pt x="992124" y="295148"/>
                    </a:lnTo>
                    <a:lnTo>
                      <a:pt x="992124" y="237998"/>
                    </a:lnTo>
                    <a:close/>
                  </a:path>
                  <a:path w="4559300" h="4157979">
                    <a:moveTo>
                      <a:pt x="992124" y="123698"/>
                    </a:moveTo>
                    <a:lnTo>
                      <a:pt x="934974" y="123698"/>
                    </a:lnTo>
                    <a:lnTo>
                      <a:pt x="934974" y="180848"/>
                    </a:lnTo>
                    <a:lnTo>
                      <a:pt x="992124" y="180848"/>
                    </a:lnTo>
                    <a:lnTo>
                      <a:pt x="992124" y="123698"/>
                    </a:lnTo>
                    <a:close/>
                  </a:path>
                  <a:path w="4559300" h="4157979">
                    <a:moveTo>
                      <a:pt x="1000633" y="343789"/>
                    </a:moveTo>
                    <a:lnTo>
                      <a:pt x="963549" y="343789"/>
                    </a:lnTo>
                    <a:lnTo>
                      <a:pt x="972058" y="352298"/>
                    </a:lnTo>
                    <a:lnTo>
                      <a:pt x="934974" y="352298"/>
                    </a:lnTo>
                    <a:lnTo>
                      <a:pt x="934974" y="372364"/>
                    </a:lnTo>
                    <a:lnTo>
                      <a:pt x="937221" y="383476"/>
                    </a:lnTo>
                    <a:lnTo>
                      <a:pt x="943356" y="392557"/>
                    </a:lnTo>
                    <a:lnTo>
                      <a:pt x="952436" y="398691"/>
                    </a:lnTo>
                    <a:lnTo>
                      <a:pt x="963549" y="400939"/>
                    </a:lnTo>
                    <a:lnTo>
                      <a:pt x="1000633" y="400939"/>
                    </a:lnTo>
                    <a:lnTo>
                      <a:pt x="1000633" y="372364"/>
                    </a:lnTo>
                    <a:lnTo>
                      <a:pt x="1000633" y="352298"/>
                    </a:lnTo>
                    <a:lnTo>
                      <a:pt x="1000633" y="343789"/>
                    </a:lnTo>
                    <a:close/>
                  </a:path>
                  <a:path w="4559300" h="4157979">
                    <a:moveTo>
                      <a:pt x="1073277" y="2300478"/>
                    </a:moveTo>
                    <a:lnTo>
                      <a:pt x="1016127" y="2300478"/>
                    </a:lnTo>
                    <a:lnTo>
                      <a:pt x="1016127" y="2357628"/>
                    </a:lnTo>
                    <a:lnTo>
                      <a:pt x="1073277" y="2357628"/>
                    </a:lnTo>
                    <a:lnTo>
                      <a:pt x="1073277" y="2300478"/>
                    </a:lnTo>
                    <a:close/>
                  </a:path>
                  <a:path w="4559300" h="4157979">
                    <a:moveTo>
                      <a:pt x="1114933" y="343789"/>
                    </a:moveTo>
                    <a:lnTo>
                      <a:pt x="1057783" y="343789"/>
                    </a:lnTo>
                    <a:lnTo>
                      <a:pt x="1057783" y="400939"/>
                    </a:lnTo>
                    <a:lnTo>
                      <a:pt x="1114933" y="400939"/>
                    </a:lnTo>
                    <a:lnTo>
                      <a:pt x="1114933" y="343789"/>
                    </a:lnTo>
                    <a:close/>
                  </a:path>
                  <a:path w="4559300" h="4157979">
                    <a:moveTo>
                      <a:pt x="1229233" y="343789"/>
                    </a:moveTo>
                    <a:lnTo>
                      <a:pt x="1172083" y="343789"/>
                    </a:lnTo>
                    <a:lnTo>
                      <a:pt x="1172083" y="400939"/>
                    </a:lnTo>
                    <a:lnTo>
                      <a:pt x="1229233" y="400939"/>
                    </a:lnTo>
                    <a:lnTo>
                      <a:pt x="1229233" y="343789"/>
                    </a:lnTo>
                    <a:close/>
                  </a:path>
                  <a:path w="4559300" h="4157979">
                    <a:moveTo>
                      <a:pt x="1273302" y="2329053"/>
                    </a:moveTo>
                    <a:lnTo>
                      <a:pt x="1248194" y="2268436"/>
                    </a:lnTo>
                    <a:lnTo>
                      <a:pt x="1187577" y="2243328"/>
                    </a:lnTo>
                    <a:lnTo>
                      <a:pt x="1154188" y="2250071"/>
                    </a:lnTo>
                    <a:lnTo>
                      <a:pt x="1126947" y="2268436"/>
                    </a:lnTo>
                    <a:lnTo>
                      <a:pt x="1108583" y="2295677"/>
                    </a:lnTo>
                    <a:lnTo>
                      <a:pt x="1101852" y="2329053"/>
                    </a:lnTo>
                    <a:lnTo>
                      <a:pt x="1108583" y="2362390"/>
                    </a:lnTo>
                    <a:lnTo>
                      <a:pt x="1126947" y="2389644"/>
                    </a:lnTo>
                    <a:lnTo>
                      <a:pt x="1154188" y="2408034"/>
                    </a:lnTo>
                    <a:lnTo>
                      <a:pt x="1187577" y="2414778"/>
                    </a:lnTo>
                    <a:lnTo>
                      <a:pt x="1220952" y="2408034"/>
                    </a:lnTo>
                    <a:lnTo>
                      <a:pt x="1248194" y="2389644"/>
                    </a:lnTo>
                    <a:lnTo>
                      <a:pt x="1266558" y="2362390"/>
                    </a:lnTo>
                    <a:lnTo>
                      <a:pt x="1267523" y="2357628"/>
                    </a:lnTo>
                    <a:lnTo>
                      <a:pt x="1273302" y="2329053"/>
                    </a:lnTo>
                    <a:close/>
                  </a:path>
                  <a:path w="4559300" h="4157979">
                    <a:moveTo>
                      <a:pt x="1343533" y="343789"/>
                    </a:moveTo>
                    <a:lnTo>
                      <a:pt x="1286383" y="343789"/>
                    </a:lnTo>
                    <a:lnTo>
                      <a:pt x="1286383" y="400939"/>
                    </a:lnTo>
                    <a:lnTo>
                      <a:pt x="1343533" y="400939"/>
                    </a:lnTo>
                    <a:lnTo>
                      <a:pt x="1343533" y="343789"/>
                    </a:lnTo>
                    <a:close/>
                  </a:path>
                  <a:path w="4559300" h="4157979">
                    <a:moveTo>
                      <a:pt x="1543558" y="372364"/>
                    </a:moveTo>
                    <a:lnTo>
                      <a:pt x="1518450" y="311746"/>
                    </a:lnTo>
                    <a:lnTo>
                      <a:pt x="1457833" y="286639"/>
                    </a:lnTo>
                    <a:lnTo>
                      <a:pt x="1424444" y="293382"/>
                    </a:lnTo>
                    <a:lnTo>
                      <a:pt x="1397203" y="311746"/>
                    </a:lnTo>
                    <a:lnTo>
                      <a:pt x="1378839" y="338988"/>
                    </a:lnTo>
                    <a:lnTo>
                      <a:pt x="1372108" y="372364"/>
                    </a:lnTo>
                    <a:lnTo>
                      <a:pt x="1378839" y="405701"/>
                    </a:lnTo>
                    <a:lnTo>
                      <a:pt x="1397203" y="432943"/>
                    </a:lnTo>
                    <a:lnTo>
                      <a:pt x="1424444" y="451345"/>
                    </a:lnTo>
                    <a:lnTo>
                      <a:pt x="1457833" y="458089"/>
                    </a:lnTo>
                    <a:lnTo>
                      <a:pt x="1491208" y="451345"/>
                    </a:lnTo>
                    <a:lnTo>
                      <a:pt x="1518450" y="432943"/>
                    </a:lnTo>
                    <a:lnTo>
                      <a:pt x="1536814" y="405701"/>
                    </a:lnTo>
                    <a:lnTo>
                      <a:pt x="1537779" y="400939"/>
                    </a:lnTo>
                    <a:lnTo>
                      <a:pt x="1543558" y="372364"/>
                    </a:lnTo>
                    <a:close/>
                  </a:path>
                  <a:path w="4559300" h="4157979">
                    <a:moveTo>
                      <a:pt x="1589913" y="3913759"/>
                    </a:moveTo>
                    <a:lnTo>
                      <a:pt x="1532763" y="3913759"/>
                    </a:lnTo>
                    <a:lnTo>
                      <a:pt x="1532763" y="3970909"/>
                    </a:lnTo>
                    <a:lnTo>
                      <a:pt x="1589913" y="3970909"/>
                    </a:lnTo>
                    <a:lnTo>
                      <a:pt x="1589913" y="3913759"/>
                    </a:lnTo>
                    <a:close/>
                  </a:path>
                  <a:path w="4559300" h="4157979">
                    <a:moveTo>
                      <a:pt x="1589913" y="3799459"/>
                    </a:moveTo>
                    <a:lnTo>
                      <a:pt x="1532763" y="3799459"/>
                    </a:lnTo>
                    <a:lnTo>
                      <a:pt x="1532763" y="3856609"/>
                    </a:lnTo>
                    <a:lnTo>
                      <a:pt x="1589913" y="3856609"/>
                    </a:lnTo>
                    <a:lnTo>
                      <a:pt x="1589913" y="3799459"/>
                    </a:lnTo>
                    <a:close/>
                  </a:path>
                  <a:path w="4559300" h="4157979">
                    <a:moveTo>
                      <a:pt x="1625981" y="3721227"/>
                    </a:moveTo>
                    <a:lnTo>
                      <a:pt x="1568831" y="3721227"/>
                    </a:lnTo>
                    <a:lnTo>
                      <a:pt x="1568831" y="3778377"/>
                    </a:lnTo>
                    <a:lnTo>
                      <a:pt x="1625981" y="3778377"/>
                    </a:lnTo>
                    <a:lnTo>
                      <a:pt x="1625981" y="3721227"/>
                    </a:lnTo>
                    <a:close/>
                  </a:path>
                  <a:path w="4559300" h="4157979">
                    <a:moveTo>
                      <a:pt x="1647063" y="4072178"/>
                    </a:moveTo>
                    <a:lnTo>
                      <a:pt x="1640306" y="4038828"/>
                    </a:lnTo>
                    <a:lnTo>
                      <a:pt x="1633042" y="4028059"/>
                    </a:lnTo>
                    <a:lnTo>
                      <a:pt x="1621917" y="4011561"/>
                    </a:lnTo>
                    <a:lnTo>
                      <a:pt x="1594662" y="3993159"/>
                    </a:lnTo>
                    <a:lnTo>
                      <a:pt x="1561338" y="3986403"/>
                    </a:lnTo>
                    <a:lnTo>
                      <a:pt x="1527949" y="3993159"/>
                    </a:lnTo>
                    <a:lnTo>
                      <a:pt x="1500708" y="4011561"/>
                    </a:lnTo>
                    <a:lnTo>
                      <a:pt x="1482344" y="4038828"/>
                    </a:lnTo>
                    <a:lnTo>
                      <a:pt x="1475613" y="4072178"/>
                    </a:lnTo>
                    <a:lnTo>
                      <a:pt x="1482344" y="4105554"/>
                    </a:lnTo>
                    <a:lnTo>
                      <a:pt x="1500708" y="4132796"/>
                    </a:lnTo>
                    <a:lnTo>
                      <a:pt x="1527949" y="4151172"/>
                    </a:lnTo>
                    <a:lnTo>
                      <a:pt x="1561338" y="4157903"/>
                    </a:lnTo>
                    <a:lnTo>
                      <a:pt x="1594662" y="4151172"/>
                    </a:lnTo>
                    <a:lnTo>
                      <a:pt x="1621917" y="4132796"/>
                    </a:lnTo>
                    <a:lnTo>
                      <a:pt x="1640306" y="4105554"/>
                    </a:lnTo>
                    <a:lnTo>
                      <a:pt x="1647063" y="4072178"/>
                    </a:lnTo>
                    <a:close/>
                  </a:path>
                  <a:path w="4559300" h="4157979">
                    <a:moveTo>
                      <a:pt x="1740281" y="3721227"/>
                    </a:moveTo>
                    <a:lnTo>
                      <a:pt x="1683131" y="3721227"/>
                    </a:lnTo>
                    <a:lnTo>
                      <a:pt x="1683131" y="3778377"/>
                    </a:lnTo>
                    <a:lnTo>
                      <a:pt x="1740281" y="3778377"/>
                    </a:lnTo>
                    <a:lnTo>
                      <a:pt x="1740281" y="3721227"/>
                    </a:lnTo>
                    <a:close/>
                  </a:path>
                  <a:path w="4559300" h="4157979">
                    <a:moveTo>
                      <a:pt x="1854581" y="3721227"/>
                    </a:moveTo>
                    <a:lnTo>
                      <a:pt x="1797431" y="3721227"/>
                    </a:lnTo>
                    <a:lnTo>
                      <a:pt x="1797431" y="3778377"/>
                    </a:lnTo>
                    <a:lnTo>
                      <a:pt x="1854581" y="3778377"/>
                    </a:lnTo>
                    <a:lnTo>
                      <a:pt x="1854581" y="3721227"/>
                    </a:lnTo>
                    <a:close/>
                  </a:path>
                  <a:path w="4559300" h="4157979">
                    <a:moveTo>
                      <a:pt x="1968881" y="3721227"/>
                    </a:moveTo>
                    <a:lnTo>
                      <a:pt x="1911731" y="3721227"/>
                    </a:lnTo>
                    <a:lnTo>
                      <a:pt x="1911731" y="3778377"/>
                    </a:lnTo>
                    <a:lnTo>
                      <a:pt x="1968881" y="3778377"/>
                    </a:lnTo>
                    <a:lnTo>
                      <a:pt x="1968881" y="3721227"/>
                    </a:lnTo>
                    <a:close/>
                  </a:path>
                  <a:path w="4559300" h="4157979">
                    <a:moveTo>
                      <a:pt x="2018030" y="3656076"/>
                    </a:moveTo>
                    <a:lnTo>
                      <a:pt x="1960880" y="3656076"/>
                    </a:lnTo>
                    <a:lnTo>
                      <a:pt x="1960880" y="3713226"/>
                    </a:lnTo>
                    <a:lnTo>
                      <a:pt x="2018030" y="3713226"/>
                    </a:lnTo>
                    <a:lnTo>
                      <a:pt x="2018030" y="3656076"/>
                    </a:lnTo>
                    <a:close/>
                  </a:path>
                  <a:path w="4559300" h="4157979">
                    <a:moveTo>
                      <a:pt x="2018030" y="3541776"/>
                    </a:moveTo>
                    <a:lnTo>
                      <a:pt x="1960880" y="3541776"/>
                    </a:lnTo>
                    <a:lnTo>
                      <a:pt x="1960880" y="3598926"/>
                    </a:lnTo>
                    <a:lnTo>
                      <a:pt x="2018030" y="3598926"/>
                    </a:lnTo>
                    <a:lnTo>
                      <a:pt x="2018030" y="3541776"/>
                    </a:lnTo>
                    <a:close/>
                  </a:path>
                  <a:path w="4559300" h="4157979">
                    <a:moveTo>
                      <a:pt x="2075180" y="3427476"/>
                    </a:moveTo>
                    <a:lnTo>
                      <a:pt x="2068436" y="3394151"/>
                    </a:lnTo>
                    <a:lnTo>
                      <a:pt x="2050072" y="3366897"/>
                    </a:lnTo>
                    <a:lnTo>
                      <a:pt x="2022830" y="3348507"/>
                    </a:lnTo>
                    <a:lnTo>
                      <a:pt x="1989455" y="3341751"/>
                    </a:lnTo>
                    <a:lnTo>
                      <a:pt x="1956117" y="3348507"/>
                    </a:lnTo>
                    <a:lnTo>
                      <a:pt x="1928876" y="3366897"/>
                    </a:lnTo>
                    <a:lnTo>
                      <a:pt x="1910473" y="3394151"/>
                    </a:lnTo>
                    <a:lnTo>
                      <a:pt x="1903730" y="3427476"/>
                    </a:lnTo>
                    <a:lnTo>
                      <a:pt x="1910473" y="3460864"/>
                    </a:lnTo>
                    <a:lnTo>
                      <a:pt x="1928876" y="3488105"/>
                    </a:lnTo>
                    <a:lnTo>
                      <a:pt x="1956117" y="3506470"/>
                    </a:lnTo>
                    <a:lnTo>
                      <a:pt x="1989455" y="3513201"/>
                    </a:lnTo>
                    <a:lnTo>
                      <a:pt x="2022830" y="3506470"/>
                    </a:lnTo>
                    <a:lnTo>
                      <a:pt x="2050072" y="3488105"/>
                    </a:lnTo>
                    <a:lnTo>
                      <a:pt x="2052421" y="3484626"/>
                    </a:lnTo>
                    <a:lnTo>
                      <a:pt x="2068436" y="3460864"/>
                    </a:lnTo>
                    <a:lnTo>
                      <a:pt x="2075180" y="3427476"/>
                    </a:lnTo>
                    <a:close/>
                  </a:path>
                  <a:path w="4559300" h="4157979">
                    <a:moveTo>
                      <a:pt x="2240661" y="457581"/>
                    </a:moveTo>
                    <a:lnTo>
                      <a:pt x="2215553" y="396963"/>
                    </a:lnTo>
                    <a:lnTo>
                      <a:pt x="2154936" y="371856"/>
                    </a:lnTo>
                    <a:lnTo>
                      <a:pt x="2121598" y="378599"/>
                    </a:lnTo>
                    <a:lnTo>
                      <a:pt x="2094357" y="396963"/>
                    </a:lnTo>
                    <a:lnTo>
                      <a:pt x="2075954" y="424205"/>
                    </a:lnTo>
                    <a:lnTo>
                      <a:pt x="2069211" y="457581"/>
                    </a:lnTo>
                    <a:lnTo>
                      <a:pt x="2075954" y="490918"/>
                    </a:lnTo>
                    <a:lnTo>
                      <a:pt x="2094357" y="518172"/>
                    </a:lnTo>
                    <a:lnTo>
                      <a:pt x="2121598" y="536562"/>
                    </a:lnTo>
                    <a:lnTo>
                      <a:pt x="2154936" y="543306"/>
                    </a:lnTo>
                    <a:lnTo>
                      <a:pt x="2188311" y="536562"/>
                    </a:lnTo>
                    <a:lnTo>
                      <a:pt x="2215553" y="518172"/>
                    </a:lnTo>
                    <a:lnTo>
                      <a:pt x="2233917" y="490918"/>
                    </a:lnTo>
                    <a:lnTo>
                      <a:pt x="2234882" y="486156"/>
                    </a:lnTo>
                    <a:lnTo>
                      <a:pt x="2240661" y="457581"/>
                    </a:lnTo>
                    <a:close/>
                  </a:path>
                  <a:path w="4559300" h="4157979">
                    <a:moveTo>
                      <a:pt x="2286635" y="749554"/>
                    </a:moveTo>
                    <a:lnTo>
                      <a:pt x="2234882" y="749554"/>
                    </a:lnTo>
                    <a:lnTo>
                      <a:pt x="2233917" y="744804"/>
                    </a:lnTo>
                    <a:lnTo>
                      <a:pt x="2215553" y="717550"/>
                    </a:lnTo>
                    <a:lnTo>
                      <a:pt x="2188311" y="699160"/>
                    </a:lnTo>
                    <a:lnTo>
                      <a:pt x="2154936" y="692404"/>
                    </a:lnTo>
                    <a:lnTo>
                      <a:pt x="2121598" y="699160"/>
                    </a:lnTo>
                    <a:lnTo>
                      <a:pt x="2094357" y="717550"/>
                    </a:lnTo>
                    <a:lnTo>
                      <a:pt x="2075954" y="744804"/>
                    </a:lnTo>
                    <a:lnTo>
                      <a:pt x="2069211" y="778129"/>
                    </a:lnTo>
                    <a:lnTo>
                      <a:pt x="2075954" y="811517"/>
                    </a:lnTo>
                    <a:lnTo>
                      <a:pt x="2094357" y="838758"/>
                    </a:lnTo>
                    <a:lnTo>
                      <a:pt x="2121598" y="857123"/>
                    </a:lnTo>
                    <a:lnTo>
                      <a:pt x="2154936" y="863854"/>
                    </a:lnTo>
                    <a:lnTo>
                      <a:pt x="2188311" y="857123"/>
                    </a:lnTo>
                    <a:lnTo>
                      <a:pt x="2215553" y="838758"/>
                    </a:lnTo>
                    <a:lnTo>
                      <a:pt x="2233917" y="811517"/>
                    </a:lnTo>
                    <a:lnTo>
                      <a:pt x="2234895" y="806704"/>
                    </a:lnTo>
                    <a:lnTo>
                      <a:pt x="2286635" y="806704"/>
                    </a:lnTo>
                    <a:lnTo>
                      <a:pt x="2286635" y="749554"/>
                    </a:lnTo>
                    <a:close/>
                  </a:path>
                  <a:path w="4559300" h="4157979">
                    <a:moveTo>
                      <a:pt x="2310130" y="429006"/>
                    </a:moveTo>
                    <a:lnTo>
                      <a:pt x="2252980" y="429006"/>
                    </a:lnTo>
                    <a:lnTo>
                      <a:pt x="2252980" y="486156"/>
                    </a:lnTo>
                    <a:lnTo>
                      <a:pt x="2310130" y="486156"/>
                    </a:lnTo>
                    <a:lnTo>
                      <a:pt x="2310130" y="429006"/>
                    </a:lnTo>
                    <a:close/>
                  </a:path>
                  <a:path w="4559300" h="4157979">
                    <a:moveTo>
                      <a:pt x="2400935" y="749554"/>
                    </a:moveTo>
                    <a:lnTo>
                      <a:pt x="2343785" y="749554"/>
                    </a:lnTo>
                    <a:lnTo>
                      <a:pt x="2343785" y="806704"/>
                    </a:lnTo>
                    <a:lnTo>
                      <a:pt x="2400935" y="806704"/>
                    </a:lnTo>
                    <a:lnTo>
                      <a:pt x="2400935" y="749554"/>
                    </a:lnTo>
                    <a:close/>
                  </a:path>
                  <a:path w="4559300" h="4157979">
                    <a:moveTo>
                      <a:pt x="2424430" y="429006"/>
                    </a:moveTo>
                    <a:lnTo>
                      <a:pt x="2367280" y="429006"/>
                    </a:lnTo>
                    <a:lnTo>
                      <a:pt x="2367280" y="486156"/>
                    </a:lnTo>
                    <a:lnTo>
                      <a:pt x="2424430" y="486156"/>
                    </a:lnTo>
                    <a:lnTo>
                      <a:pt x="2424430" y="429006"/>
                    </a:lnTo>
                    <a:close/>
                  </a:path>
                  <a:path w="4559300" h="4157979">
                    <a:moveTo>
                      <a:pt x="2495042" y="2484120"/>
                    </a:moveTo>
                    <a:lnTo>
                      <a:pt x="2469934" y="2423503"/>
                    </a:lnTo>
                    <a:lnTo>
                      <a:pt x="2409317" y="2398395"/>
                    </a:lnTo>
                    <a:lnTo>
                      <a:pt x="2375928" y="2405138"/>
                    </a:lnTo>
                    <a:lnTo>
                      <a:pt x="2348687" y="2423503"/>
                    </a:lnTo>
                    <a:lnTo>
                      <a:pt x="2330323" y="2450744"/>
                    </a:lnTo>
                    <a:lnTo>
                      <a:pt x="2323592" y="2484120"/>
                    </a:lnTo>
                    <a:lnTo>
                      <a:pt x="2330323" y="2517508"/>
                    </a:lnTo>
                    <a:lnTo>
                      <a:pt x="2348687" y="2544749"/>
                    </a:lnTo>
                    <a:lnTo>
                      <a:pt x="2375928" y="2563114"/>
                    </a:lnTo>
                    <a:lnTo>
                      <a:pt x="2409317" y="2569845"/>
                    </a:lnTo>
                    <a:lnTo>
                      <a:pt x="2442692" y="2563114"/>
                    </a:lnTo>
                    <a:lnTo>
                      <a:pt x="2469934" y="2544749"/>
                    </a:lnTo>
                    <a:lnTo>
                      <a:pt x="2488298" y="2517508"/>
                    </a:lnTo>
                    <a:lnTo>
                      <a:pt x="2489276" y="2512695"/>
                    </a:lnTo>
                    <a:lnTo>
                      <a:pt x="2495042" y="2484120"/>
                    </a:lnTo>
                    <a:close/>
                  </a:path>
                  <a:path w="4559300" h="4157979">
                    <a:moveTo>
                      <a:pt x="2515235" y="749554"/>
                    </a:moveTo>
                    <a:lnTo>
                      <a:pt x="2458085" y="749554"/>
                    </a:lnTo>
                    <a:lnTo>
                      <a:pt x="2458085" y="806704"/>
                    </a:lnTo>
                    <a:lnTo>
                      <a:pt x="2515235" y="806704"/>
                    </a:lnTo>
                    <a:lnTo>
                      <a:pt x="2515235" y="749554"/>
                    </a:lnTo>
                    <a:close/>
                  </a:path>
                  <a:path w="4559300" h="4157979">
                    <a:moveTo>
                      <a:pt x="2538730" y="429006"/>
                    </a:moveTo>
                    <a:lnTo>
                      <a:pt x="2481580" y="429006"/>
                    </a:lnTo>
                    <a:lnTo>
                      <a:pt x="2481580" y="486156"/>
                    </a:lnTo>
                    <a:lnTo>
                      <a:pt x="2538730" y="486156"/>
                    </a:lnTo>
                    <a:lnTo>
                      <a:pt x="2538730" y="429006"/>
                    </a:lnTo>
                    <a:close/>
                  </a:path>
                  <a:path w="4559300" h="4157979">
                    <a:moveTo>
                      <a:pt x="2597023" y="2455545"/>
                    </a:moveTo>
                    <a:lnTo>
                      <a:pt x="2539873" y="2455545"/>
                    </a:lnTo>
                    <a:lnTo>
                      <a:pt x="2539873" y="2512695"/>
                    </a:lnTo>
                    <a:lnTo>
                      <a:pt x="2597023" y="2512695"/>
                    </a:lnTo>
                    <a:lnTo>
                      <a:pt x="2597023" y="2455545"/>
                    </a:lnTo>
                    <a:close/>
                  </a:path>
                  <a:path w="4559300" h="4157979">
                    <a:moveTo>
                      <a:pt x="2629535" y="749554"/>
                    </a:moveTo>
                    <a:lnTo>
                      <a:pt x="2572385" y="749554"/>
                    </a:lnTo>
                    <a:lnTo>
                      <a:pt x="2572385" y="806704"/>
                    </a:lnTo>
                    <a:lnTo>
                      <a:pt x="2629535" y="806704"/>
                    </a:lnTo>
                    <a:lnTo>
                      <a:pt x="2629535" y="749554"/>
                    </a:lnTo>
                    <a:close/>
                  </a:path>
                  <a:path w="4559300" h="4157979">
                    <a:moveTo>
                      <a:pt x="2653030" y="429006"/>
                    </a:moveTo>
                    <a:lnTo>
                      <a:pt x="2595880" y="429006"/>
                    </a:lnTo>
                    <a:lnTo>
                      <a:pt x="2595880" y="486156"/>
                    </a:lnTo>
                    <a:lnTo>
                      <a:pt x="2653030" y="486156"/>
                    </a:lnTo>
                    <a:lnTo>
                      <a:pt x="2653030" y="429006"/>
                    </a:lnTo>
                    <a:close/>
                  </a:path>
                  <a:path w="4559300" h="4157979">
                    <a:moveTo>
                      <a:pt x="2711323" y="2455545"/>
                    </a:moveTo>
                    <a:lnTo>
                      <a:pt x="2654173" y="2455545"/>
                    </a:lnTo>
                    <a:lnTo>
                      <a:pt x="2654173" y="2512695"/>
                    </a:lnTo>
                    <a:lnTo>
                      <a:pt x="2711323" y="2512695"/>
                    </a:lnTo>
                    <a:lnTo>
                      <a:pt x="2711323" y="2455545"/>
                    </a:lnTo>
                    <a:close/>
                  </a:path>
                  <a:path w="4559300" h="4157979">
                    <a:moveTo>
                      <a:pt x="2738247" y="399796"/>
                    </a:moveTo>
                    <a:lnTo>
                      <a:pt x="2681097" y="399796"/>
                    </a:lnTo>
                    <a:lnTo>
                      <a:pt x="2681097" y="456946"/>
                    </a:lnTo>
                    <a:lnTo>
                      <a:pt x="2738247" y="456946"/>
                    </a:lnTo>
                    <a:lnTo>
                      <a:pt x="2738247" y="399796"/>
                    </a:lnTo>
                    <a:close/>
                  </a:path>
                  <a:path w="4559300" h="4157979">
                    <a:moveTo>
                      <a:pt x="2738247" y="285496"/>
                    </a:moveTo>
                    <a:lnTo>
                      <a:pt x="2681097" y="285496"/>
                    </a:lnTo>
                    <a:lnTo>
                      <a:pt x="2681097" y="342646"/>
                    </a:lnTo>
                    <a:lnTo>
                      <a:pt x="2738247" y="342646"/>
                    </a:lnTo>
                    <a:lnTo>
                      <a:pt x="2738247" y="285496"/>
                    </a:lnTo>
                    <a:close/>
                  </a:path>
                  <a:path w="4559300" h="4157979">
                    <a:moveTo>
                      <a:pt x="2738247" y="171196"/>
                    </a:moveTo>
                    <a:lnTo>
                      <a:pt x="2681097" y="171196"/>
                    </a:lnTo>
                    <a:lnTo>
                      <a:pt x="2681097" y="228346"/>
                    </a:lnTo>
                    <a:lnTo>
                      <a:pt x="2738247" y="228346"/>
                    </a:lnTo>
                    <a:lnTo>
                      <a:pt x="2738247" y="171196"/>
                    </a:lnTo>
                    <a:close/>
                  </a:path>
                  <a:path w="4559300" h="4157979">
                    <a:moveTo>
                      <a:pt x="2743835" y="749554"/>
                    </a:moveTo>
                    <a:lnTo>
                      <a:pt x="2686685" y="749554"/>
                    </a:lnTo>
                    <a:lnTo>
                      <a:pt x="2686685" y="806704"/>
                    </a:lnTo>
                    <a:lnTo>
                      <a:pt x="2743835" y="806704"/>
                    </a:lnTo>
                    <a:lnTo>
                      <a:pt x="2743835" y="749554"/>
                    </a:lnTo>
                    <a:close/>
                  </a:path>
                  <a:path w="4559300" h="4157979">
                    <a:moveTo>
                      <a:pt x="2807081" y="125857"/>
                    </a:moveTo>
                    <a:lnTo>
                      <a:pt x="2749931" y="125857"/>
                    </a:lnTo>
                    <a:lnTo>
                      <a:pt x="2749931" y="183007"/>
                    </a:lnTo>
                    <a:lnTo>
                      <a:pt x="2807081" y="183007"/>
                    </a:lnTo>
                    <a:lnTo>
                      <a:pt x="2807081" y="125857"/>
                    </a:lnTo>
                    <a:close/>
                  </a:path>
                  <a:path w="4559300" h="4157979">
                    <a:moveTo>
                      <a:pt x="2825623" y="2455545"/>
                    </a:moveTo>
                    <a:lnTo>
                      <a:pt x="2768473" y="2455545"/>
                    </a:lnTo>
                    <a:lnTo>
                      <a:pt x="2768473" y="2512695"/>
                    </a:lnTo>
                    <a:lnTo>
                      <a:pt x="2825623" y="2512695"/>
                    </a:lnTo>
                    <a:lnTo>
                      <a:pt x="2825623" y="2455545"/>
                    </a:lnTo>
                    <a:close/>
                  </a:path>
                  <a:path w="4559300" h="4157979">
                    <a:moveTo>
                      <a:pt x="2858135" y="749554"/>
                    </a:moveTo>
                    <a:lnTo>
                      <a:pt x="2800985" y="749554"/>
                    </a:lnTo>
                    <a:lnTo>
                      <a:pt x="2800985" y="806704"/>
                    </a:lnTo>
                    <a:lnTo>
                      <a:pt x="2858135" y="806704"/>
                    </a:lnTo>
                    <a:lnTo>
                      <a:pt x="2858135" y="749554"/>
                    </a:lnTo>
                    <a:close/>
                  </a:path>
                  <a:path w="4559300" h="4157979">
                    <a:moveTo>
                      <a:pt x="2921381" y="125857"/>
                    </a:moveTo>
                    <a:lnTo>
                      <a:pt x="2864231" y="125857"/>
                    </a:lnTo>
                    <a:lnTo>
                      <a:pt x="2864231" y="183007"/>
                    </a:lnTo>
                    <a:lnTo>
                      <a:pt x="2921381" y="183007"/>
                    </a:lnTo>
                    <a:lnTo>
                      <a:pt x="2921381" y="125857"/>
                    </a:lnTo>
                    <a:close/>
                  </a:path>
                  <a:path w="4559300" h="4157979">
                    <a:moveTo>
                      <a:pt x="2939923" y="2455545"/>
                    </a:moveTo>
                    <a:lnTo>
                      <a:pt x="2882773" y="2455545"/>
                    </a:lnTo>
                    <a:lnTo>
                      <a:pt x="2882773" y="2512695"/>
                    </a:lnTo>
                    <a:lnTo>
                      <a:pt x="2939923" y="2512695"/>
                    </a:lnTo>
                    <a:lnTo>
                      <a:pt x="2939923" y="2455545"/>
                    </a:lnTo>
                    <a:close/>
                  </a:path>
                  <a:path w="4559300" h="4157979">
                    <a:moveTo>
                      <a:pt x="2972435" y="749554"/>
                    </a:moveTo>
                    <a:lnTo>
                      <a:pt x="2915285" y="749554"/>
                    </a:lnTo>
                    <a:lnTo>
                      <a:pt x="2915285" y="806704"/>
                    </a:lnTo>
                    <a:lnTo>
                      <a:pt x="2972435" y="806704"/>
                    </a:lnTo>
                    <a:lnTo>
                      <a:pt x="2972435" y="749554"/>
                    </a:lnTo>
                    <a:close/>
                  </a:path>
                  <a:path w="4559300" h="4157979">
                    <a:moveTo>
                      <a:pt x="3035681" y="125857"/>
                    </a:moveTo>
                    <a:lnTo>
                      <a:pt x="2978531" y="125857"/>
                    </a:lnTo>
                    <a:lnTo>
                      <a:pt x="2978531" y="183007"/>
                    </a:lnTo>
                    <a:lnTo>
                      <a:pt x="3035681" y="183007"/>
                    </a:lnTo>
                    <a:lnTo>
                      <a:pt x="3035681" y="125857"/>
                    </a:lnTo>
                    <a:close/>
                  </a:path>
                  <a:path w="4559300" h="4157979">
                    <a:moveTo>
                      <a:pt x="3054223" y="2455545"/>
                    </a:moveTo>
                    <a:lnTo>
                      <a:pt x="2997073" y="2455545"/>
                    </a:lnTo>
                    <a:lnTo>
                      <a:pt x="2997073" y="2512695"/>
                    </a:lnTo>
                    <a:lnTo>
                      <a:pt x="3054223" y="2512695"/>
                    </a:lnTo>
                    <a:lnTo>
                      <a:pt x="3054223" y="2455545"/>
                    </a:lnTo>
                    <a:close/>
                  </a:path>
                  <a:path w="4559300" h="4157979">
                    <a:moveTo>
                      <a:pt x="3086735" y="749554"/>
                    </a:moveTo>
                    <a:lnTo>
                      <a:pt x="3029585" y="749554"/>
                    </a:lnTo>
                    <a:lnTo>
                      <a:pt x="3029585" y="806704"/>
                    </a:lnTo>
                    <a:lnTo>
                      <a:pt x="3086735" y="806704"/>
                    </a:lnTo>
                    <a:lnTo>
                      <a:pt x="3086735" y="749554"/>
                    </a:lnTo>
                    <a:close/>
                  </a:path>
                  <a:path w="4559300" h="4157979">
                    <a:moveTo>
                      <a:pt x="3131947" y="818642"/>
                    </a:moveTo>
                    <a:lnTo>
                      <a:pt x="3074797" y="818642"/>
                    </a:lnTo>
                    <a:lnTo>
                      <a:pt x="3074797" y="875792"/>
                    </a:lnTo>
                    <a:lnTo>
                      <a:pt x="3131947" y="875792"/>
                    </a:lnTo>
                    <a:lnTo>
                      <a:pt x="3131947" y="818642"/>
                    </a:lnTo>
                    <a:close/>
                  </a:path>
                  <a:path w="4559300" h="4157979">
                    <a:moveTo>
                      <a:pt x="3137408" y="927481"/>
                    </a:moveTo>
                    <a:lnTo>
                      <a:pt x="3103372" y="927481"/>
                    </a:lnTo>
                    <a:lnTo>
                      <a:pt x="3108820" y="932942"/>
                    </a:lnTo>
                    <a:lnTo>
                      <a:pt x="3074797" y="932942"/>
                    </a:lnTo>
                    <a:lnTo>
                      <a:pt x="3074797" y="956056"/>
                    </a:lnTo>
                    <a:lnTo>
                      <a:pt x="3077045" y="967168"/>
                    </a:lnTo>
                    <a:lnTo>
                      <a:pt x="3083179" y="976249"/>
                    </a:lnTo>
                    <a:lnTo>
                      <a:pt x="3092259" y="982383"/>
                    </a:lnTo>
                    <a:lnTo>
                      <a:pt x="3103372" y="984631"/>
                    </a:lnTo>
                    <a:lnTo>
                      <a:pt x="3137408" y="984631"/>
                    </a:lnTo>
                    <a:lnTo>
                      <a:pt x="3137408" y="956056"/>
                    </a:lnTo>
                    <a:lnTo>
                      <a:pt x="3137408" y="932942"/>
                    </a:lnTo>
                    <a:lnTo>
                      <a:pt x="3137408" y="927481"/>
                    </a:lnTo>
                    <a:close/>
                  </a:path>
                  <a:path w="4559300" h="4157979">
                    <a:moveTo>
                      <a:pt x="3149981" y="125857"/>
                    </a:moveTo>
                    <a:lnTo>
                      <a:pt x="3092831" y="125857"/>
                    </a:lnTo>
                    <a:lnTo>
                      <a:pt x="3092831" y="183007"/>
                    </a:lnTo>
                    <a:lnTo>
                      <a:pt x="3149981" y="183007"/>
                    </a:lnTo>
                    <a:lnTo>
                      <a:pt x="3149981" y="125857"/>
                    </a:lnTo>
                    <a:close/>
                  </a:path>
                  <a:path w="4559300" h="4157979">
                    <a:moveTo>
                      <a:pt x="3168523" y="2455545"/>
                    </a:moveTo>
                    <a:lnTo>
                      <a:pt x="3111373" y="2455545"/>
                    </a:lnTo>
                    <a:lnTo>
                      <a:pt x="3111373" y="2512695"/>
                    </a:lnTo>
                    <a:lnTo>
                      <a:pt x="3168523" y="2512695"/>
                    </a:lnTo>
                    <a:lnTo>
                      <a:pt x="3168523" y="2455545"/>
                    </a:lnTo>
                    <a:close/>
                  </a:path>
                  <a:path w="4559300" h="4157979">
                    <a:moveTo>
                      <a:pt x="3251708" y="927481"/>
                    </a:moveTo>
                    <a:lnTo>
                      <a:pt x="3194558" y="927481"/>
                    </a:lnTo>
                    <a:lnTo>
                      <a:pt x="3194558" y="984631"/>
                    </a:lnTo>
                    <a:lnTo>
                      <a:pt x="3251708" y="984631"/>
                    </a:lnTo>
                    <a:lnTo>
                      <a:pt x="3251708" y="927481"/>
                    </a:lnTo>
                    <a:close/>
                  </a:path>
                  <a:path w="4559300" h="4157979">
                    <a:moveTo>
                      <a:pt x="3282823" y="2455545"/>
                    </a:moveTo>
                    <a:lnTo>
                      <a:pt x="3225673" y="2455545"/>
                    </a:lnTo>
                    <a:lnTo>
                      <a:pt x="3225673" y="2512695"/>
                    </a:lnTo>
                    <a:lnTo>
                      <a:pt x="3282823" y="2512695"/>
                    </a:lnTo>
                    <a:lnTo>
                      <a:pt x="3282823" y="2455545"/>
                    </a:lnTo>
                    <a:close/>
                  </a:path>
                  <a:path w="4559300" h="4157979">
                    <a:moveTo>
                      <a:pt x="3350006" y="154432"/>
                    </a:moveTo>
                    <a:lnTo>
                      <a:pt x="3324898" y="93814"/>
                    </a:lnTo>
                    <a:lnTo>
                      <a:pt x="3264281" y="68707"/>
                    </a:lnTo>
                    <a:lnTo>
                      <a:pt x="3230892" y="75450"/>
                    </a:lnTo>
                    <a:lnTo>
                      <a:pt x="3203651" y="93814"/>
                    </a:lnTo>
                    <a:lnTo>
                      <a:pt x="3185287" y="121056"/>
                    </a:lnTo>
                    <a:lnTo>
                      <a:pt x="3178556" y="154432"/>
                    </a:lnTo>
                    <a:lnTo>
                      <a:pt x="3185287" y="187820"/>
                    </a:lnTo>
                    <a:lnTo>
                      <a:pt x="3203651" y="215061"/>
                    </a:lnTo>
                    <a:lnTo>
                      <a:pt x="3230892" y="233426"/>
                    </a:lnTo>
                    <a:lnTo>
                      <a:pt x="3264281" y="240157"/>
                    </a:lnTo>
                    <a:lnTo>
                      <a:pt x="3297656" y="233426"/>
                    </a:lnTo>
                    <a:lnTo>
                      <a:pt x="3324898" y="215061"/>
                    </a:lnTo>
                    <a:lnTo>
                      <a:pt x="3343262" y="187820"/>
                    </a:lnTo>
                    <a:lnTo>
                      <a:pt x="3344240" y="183007"/>
                    </a:lnTo>
                    <a:lnTo>
                      <a:pt x="3350006" y="154432"/>
                    </a:lnTo>
                    <a:close/>
                  </a:path>
                  <a:path w="4559300" h="4157979">
                    <a:moveTo>
                      <a:pt x="3366008" y="927481"/>
                    </a:moveTo>
                    <a:lnTo>
                      <a:pt x="3308858" y="927481"/>
                    </a:lnTo>
                    <a:lnTo>
                      <a:pt x="3308858" y="984631"/>
                    </a:lnTo>
                    <a:lnTo>
                      <a:pt x="3366008" y="984631"/>
                    </a:lnTo>
                    <a:lnTo>
                      <a:pt x="3366008" y="927481"/>
                    </a:lnTo>
                    <a:close/>
                  </a:path>
                  <a:path w="4559300" h="4157979">
                    <a:moveTo>
                      <a:pt x="3397123" y="2455545"/>
                    </a:moveTo>
                    <a:lnTo>
                      <a:pt x="3339973" y="2455545"/>
                    </a:lnTo>
                    <a:lnTo>
                      <a:pt x="3339973" y="2512695"/>
                    </a:lnTo>
                    <a:lnTo>
                      <a:pt x="3397123" y="2512695"/>
                    </a:lnTo>
                    <a:lnTo>
                      <a:pt x="3397123" y="2455545"/>
                    </a:lnTo>
                    <a:close/>
                  </a:path>
                  <a:path w="4559300" h="4157979">
                    <a:moveTo>
                      <a:pt x="3469767" y="3068701"/>
                    </a:moveTo>
                    <a:lnTo>
                      <a:pt x="3412617" y="3068701"/>
                    </a:lnTo>
                    <a:lnTo>
                      <a:pt x="3412617" y="3122676"/>
                    </a:lnTo>
                    <a:lnTo>
                      <a:pt x="3414865" y="3133788"/>
                    </a:lnTo>
                    <a:lnTo>
                      <a:pt x="3420999" y="3142869"/>
                    </a:lnTo>
                    <a:lnTo>
                      <a:pt x="3430079" y="3149003"/>
                    </a:lnTo>
                    <a:lnTo>
                      <a:pt x="3441192" y="3151251"/>
                    </a:lnTo>
                    <a:lnTo>
                      <a:pt x="3444367" y="3151251"/>
                    </a:lnTo>
                    <a:lnTo>
                      <a:pt x="3444367" y="3097276"/>
                    </a:lnTo>
                    <a:lnTo>
                      <a:pt x="3469767" y="3122676"/>
                    </a:lnTo>
                    <a:lnTo>
                      <a:pt x="3469767" y="3094101"/>
                    </a:lnTo>
                    <a:lnTo>
                      <a:pt x="3469767" y="3068701"/>
                    </a:lnTo>
                    <a:close/>
                  </a:path>
                  <a:path w="4559300" h="4157979">
                    <a:moveTo>
                      <a:pt x="3469767" y="2954401"/>
                    </a:moveTo>
                    <a:lnTo>
                      <a:pt x="3412617" y="2954401"/>
                    </a:lnTo>
                    <a:lnTo>
                      <a:pt x="3412617" y="3011551"/>
                    </a:lnTo>
                    <a:lnTo>
                      <a:pt x="3469767" y="3011551"/>
                    </a:lnTo>
                    <a:lnTo>
                      <a:pt x="3469767" y="2954401"/>
                    </a:lnTo>
                    <a:close/>
                  </a:path>
                  <a:path w="4559300" h="4157979">
                    <a:moveTo>
                      <a:pt x="3469767" y="2840101"/>
                    </a:moveTo>
                    <a:lnTo>
                      <a:pt x="3412617" y="2840101"/>
                    </a:lnTo>
                    <a:lnTo>
                      <a:pt x="3412617" y="2897251"/>
                    </a:lnTo>
                    <a:lnTo>
                      <a:pt x="3469767" y="2897251"/>
                    </a:lnTo>
                    <a:lnTo>
                      <a:pt x="3469767" y="2840101"/>
                    </a:lnTo>
                    <a:close/>
                  </a:path>
                  <a:path w="4559300" h="4157979">
                    <a:moveTo>
                      <a:pt x="3469767" y="2725801"/>
                    </a:moveTo>
                    <a:lnTo>
                      <a:pt x="3412617" y="2725801"/>
                    </a:lnTo>
                    <a:lnTo>
                      <a:pt x="3412617" y="2782951"/>
                    </a:lnTo>
                    <a:lnTo>
                      <a:pt x="3469767" y="2782951"/>
                    </a:lnTo>
                    <a:lnTo>
                      <a:pt x="3469767" y="2725801"/>
                    </a:lnTo>
                    <a:close/>
                  </a:path>
                  <a:path w="4559300" h="4157979">
                    <a:moveTo>
                      <a:pt x="3469767" y="2611501"/>
                    </a:moveTo>
                    <a:lnTo>
                      <a:pt x="3412617" y="2611501"/>
                    </a:lnTo>
                    <a:lnTo>
                      <a:pt x="3412617" y="2668651"/>
                    </a:lnTo>
                    <a:lnTo>
                      <a:pt x="3469767" y="2668651"/>
                    </a:lnTo>
                    <a:lnTo>
                      <a:pt x="3469767" y="2611501"/>
                    </a:lnTo>
                    <a:close/>
                  </a:path>
                  <a:path w="4559300" h="4157979">
                    <a:moveTo>
                      <a:pt x="3469767" y="2497201"/>
                    </a:moveTo>
                    <a:lnTo>
                      <a:pt x="3412617" y="2497201"/>
                    </a:lnTo>
                    <a:lnTo>
                      <a:pt x="3412617" y="2554351"/>
                    </a:lnTo>
                    <a:lnTo>
                      <a:pt x="3469767" y="2554351"/>
                    </a:lnTo>
                    <a:lnTo>
                      <a:pt x="3469767" y="2497201"/>
                    </a:lnTo>
                    <a:close/>
                  </a:path>
                  <a:path w="4559300" h="4157979">
                    <a:moveTo>
                      <a:pt x="3480308" y="927481"/>
                    </a:moveTo>
                    <a:lnTo>
                      <a:pt x="3423158" y="927481"/>
                    </a:lnTo>
                    <a:lnTo>
                      <a:pt x="3423158" y="984631"/>
                    </a:lnTo>
                    <a:lnTo>
                      <a:pt x="3480308" y="984631"/>
                    </a:lnTo>
                    <a:lnTo>
                      <a:pt x="3480308" y="927481"/>
                    </a:lnTo>
                    <a:close/>
                  </a:path>
                  <a:path w="4559300" h="4157979">
                    <a:moveTo>
                      <a:pt x="3558667" y="3094101"/>
                    </a:moveTo>
                    <a:lnTo>
                      <a:pt x="3501517" y="3094101"/>
                    </a:lnTo>
                    <a:lnTo>
                      <a:pt x="3501517" y="3151251"/>
                    </a:lnTo>
                    <a:lnTo>
                      <a:pt x="3558667" y="3151251"/>
                    </a:lnTo>
                    <a:lnTo>
                      <a:pt x="3558667" y="3094101"/>
                    </a:lnTo>
                    <a:close/>
                  </a:path>
                  <a:path w="4559300" h="4157979">
                    <a:moveTo>
                      <a:pt x="3594608" y="927481"/>
                    </a:moveTo>
                    <a:lnTo>
                      <a:pt x="3537458" y="927481"/>
                    </a:lnTo>
                    <a:lnTo>
                      <a:pt x="3537458" y="984631"/>
                    </a:lnTo>
                    <a:lnTo>
                      <a:pt x="3594608" y="984631"/>
                    </a:lnTo>
                    <a:lnTo>
                      <a:pt x="3594608" y="927481"/>
                    </a:lnTo>
                    <a:close/>
                  </a:path>
                  <a:path w="4559300" h="4157979">
                    <a:moveTo>
                      <a:pt x="3672967" y="3094101"/>
                    </a:moveTo>
                    <a:lnTo>
                      <a:pt x="3615817" y="3094101"/>
                    </a:lnTo>
                    <a:lnTo>
                      <a:pt x="3615817" y="3151251"/>
                    </a:lnTo>
                    <a:lnTo>
                      <a:pt x="3672967" y="3151251"/>
                    </a:lnTo>
                    <a:lnTo>
                      <a:pt x="3672967" y="3094101"/>
                    </a:lnTo>
                    <a:close/>
                  </a:path>
                  <a:path w="4559300" h="4157979">
                    <a:moveTo>
                      <a:pt x="3708908" y="927481"/>
                    </a:moveTo>
                    <a:lnTo>
                      <a:pt x="3651758" y="927481"/>
                    </a:lnTo>
                    <a:lnTo>
                      <a:pt x="3651758" y="984631"/>
                    </a:lnTo>
                    <a:lnTo>
                      <a:pt x="3708908" y="984631"/>
                    </a:lnTo>
                    <a:lnTo>
                      <a:pt x="3708908" y="927481"/>
                    </a:lnTo>
                    <a:close/>
                  </a:path>
                  <a:path w="4559300" h="4157979">
                    <a:moveTo>
                      <a:pt x="3787267" y="3094101"/>
                    </a:moveTo>
                    <a:lnTo>
                      <a:pt x="3730117" y="3094101"/>
                    </a:lnTo>
                    <a:lnTo>
                      <a:pt x="3730117" y="3151251"/>
                    </a:lnTo>
                    <a:lnTo>
                      <a:pt x="3787267" y="3151251"/>
                    </a:lnTo>
                    <a:lnTo>
                      <a:pt x="3787267" y="3094101"/>
                    </a:lnTo>
                    <a:close/>
                  </a:path>
                  <a:path w="4559300" h="4157979">
                    <a:moveTo>
                      <a:pt x="3823208" y="927481"/>
                    </a:moveTo>
                    <a:lnTo>
                      <a:pt x="3766058" y="927481"/>
                    </a:lnTo>
                    <a:lnTo>
                      <a:pt x="3766058" y="984631"/>
                    </a:lnTo>
                    <a:lnTo>
                      <a:pt x="3823208" y="984631"/>
                    </a:lnTo>
                    <a:lnTo>
                      <a:pt x="3823208" y="927481"/>
                    </a:lnTo>
                    <a:close/>
                  </a:path>
                  <a:path w="4559300" h="4157979">
                    <a:moveTo>
                      <a:pt x="3901567" y="3094101"/>
                    </a:moveTo>
                    <a:lnTo>
                      <a:pt x="3844417" y="3094101"/>
                    </a:lnTo>
                    <a:lnTo>
                      <a:pt x="3844417" y="3151251"/>
                    </a:lnTo>
                    <a:lnTo>
                      <a:pt x="3901567" y="3151251"/>
                    </a:lnTo>
                    <a:lnTo>
                      <a:pt x="3901567" y="3094101"/>
                    </a:lnTo>
                    <a:close/>
                  </a:path>
                  <a:path w="4559300" h="4157979">
                    <a:moveTo>
                      <a:pt x="3937508" y="927481"/>
                    </a:moveTo>
                    <a:lnTo>
                      <a:pt x="3880358" y="927481"/>
                    </a:lnTo>
                    <a:lnTo>
                      <a:pt x="3880358" y="984631"/>
                    </a:lnTo>
                    <a:lnTo>
                      <a:pt x="3937508" y="984631"/>
                    </a:lnTo>
                    <a:lnTo>
                      <a:pt x="3937508" y="927481"/>
                    </a:lnTo>
                    <a:close/>
                  </a:path>
                  <a:path w="4559300" h="4157979">
                    <a:moveTo>
                      <a:pt x="4015867" y="3094101"/>
                    </a:moveTo>
                    <a:lnTo>
                      <a:pt x="3958717" y="3094101"/>
                    </a:lnTo>
                    <a:lnTo>
                      <a:pt x="3958717" y="3151251"/>
                    </a:lnTo>
                    <a:lnTo>
                      <a:pt x="4015867" y="3151251"/>
                    </a:lnTo>
                    <a:lnTo>
                      <a:pt x="4015867" y="3094101"/>
                    </a:lnTo>
                    <a:close/>
                  </a:path>
                  <a:path w="4559300" h="4157979">
                    <a:moveTo>
                      <a:pt x="4130167" y="3094101"/>
                    </a:moveTo>
                    <a:lnTo>
                      <a:pt x="4073017" y="3094101"/>
                    </a:lnTo>
                    <a:lnTo>
                      <a:pt x="4073017" y="3151251"/>
                    </a:lnTo>
                    <a:lnTo>
                      <a:pt x="4130167" y="3151251"/>
                    </a:lnTo>
                    <a:lnTo>
                      <a:pt x="4130167" y="3094101"/>
                    </a:lnTo>
                    <a:close/>
                  </a:path>
                  <a:path w="4559300" h="4157979">
                    <a:moveTo>
                      <a:pt x="4137533" y="956056"/>
                    </a:moveTo>
                    <a:lnTo>
                      <a:pt x="4112425" y="895438"/>
                    </a:lnTo>
                    <a:lnTo>
                      <a:pt x="4051808" y="870331"/>
                    </a:lnTo>
                    <a:lnTo>
                      <a:pt x="4018470" y="877074"/>
                    </a:lnTo>
                    <a:lnTo>
                      <a:pt x="3991229" y="895438"/>
                    </a:lnTo>
                    <a:lnTo>
                      <a:pt x="3972826" y="922680"/>
                    </a:lnTo>
                    <a:lnTo>
                      <a:pt x="3966083" y="956056"/>
                    </a:lnTo>
                    <a:lnTo>
                      <a:pt x="3972826" y="989444"/>
                    </a:lnTo>
                    <a:lnTo>
                      <a:pt x="3991229" y="1016685"/>
                    </a:lnTo>
                    <a:lnTo>
                      <a:pt x="4018470" y="1035050"/>
                    </a:lnTo>
                    <a:lnTo>
                      <a:pt x="4051808" y="1041781"/>
                    </a:lnTo>
                    <a:lnTo>
                      <a:pt x="4085183" y="1035050"/>
                    </a:lnTo>
                    <a:lnTo>
                      <a:pt x="4112425" y="1016685"/>
                    </a:lnTo>
                    <a:lnTo>
                      <a:pt x="4130789" y="989444"/>
                    </a:lnTo>
                    <a:lnTo>
                      <a:pt x="4131767" y="984631"/>
                    </a:lnTo>
                    <a:lnTo>
                      <a:pt x="4137533" y="956056"/>
                    </a:lnTo>
                    <a:close/>
                  </a:path>
                  <a:path w="4559300" h="4157979">
                    <a:moveTo>
                      <a:pt x="4244467" y="3094101"/>
                    </a:moveTo>
                    <a:lnTo>
                      <a:pt x="4187317" y="3094101"/>
                    </a:lnTo>
                    <a:lnTo>
                      <a:pt x="4187317" y="3151251"/>
                    </a:lnTo>
                    <a:lnTo>
                      <a:pt x="4244467" y="3151251"/>
                    </a:lnTo>
                    <a:lnTo>
                      <a:pt x="4244467" y="3094101"/>
                    </a:lnTo>
                    <a:close/>
                  </a:path>
                  <a:path w="4559300" h="4157979">
                    <a:moveTo>
                      <a:pt x="4358767" y="3094101"/>
                    </a:moveTo>
                    <a:lnTo>
                      <a:pt x="4301617" y="3094101"/>
                    </a:lnTo>
                    <a:lnTo>
                      <a:pt x="4301617" y="3151251"/>
                    </a:lnTo>
                    <a:lnTo>
                      <a:pt x="4358767" y="3151251"/>
                    </a:lnTo>
                    <a:lnTo>
                      <a:pt x="4358767" y="3094101"/>
                    </a:lnTo>
                    <a:close/>
                  </a:path>
                  <a:path w="4559300" h="4157979">
                    <a:moveTo>
                      <a:pt x="4558792" y="3122676"/>
                    </a:moveTo>
                    <a:lnTo>
                      <a:pt x="4553001" y="3094101"/>
                    </a:lnTo>
                    <a:lnTo>
                      <a:pt x="4552035" y="3089300"/>
                    </a:lnTo>
                    <a:lnTo>
                      <a:pt x="4533646" y="3062059"/>
                    </a:lnTo>
                    <a:lnTo>
                      <a:pt x="4506392" y="3043694"/>
                    </a:lnTo>
                    <a:lnTo>
                      <a:pt x="4473067" y="3036951"/>
                    </a:lnTo>
                    <a:lnTo>
                      <a:pt x="4439678" y="3043694"/>
                    </a:lnTo>
                    <a:lnTo>
                      <a:pt x="4412437" y="3062059"/>
                    </a:lnTo>
                    <a:lnTo>
                      <a:pt x="4394073" y="3089300"/>
                    </a:lnTo>
                    <a:lnTo>
                      <a:pt x="4387342" y="3122676"/>
                    </a:lnTo>
                    <a:lnTo>
                      <a:pt x="4394073" y="3156064"/>
                    </a:lnTo>
                    <a:lnTo>
                      <a:pt x="4412437" y="3183305"/>
                    </a:lnTo>
                    <a:lnTo>
                      <a:pt x="4439678" y="3201670"/>
                    </a:lnTo>
                    <a:lnTo>
                      <a:pt x="4473067" y="3208401"/>
                    </a:lnTo>
                    <a:lnTo>
                      <a:pt x="4506392" y="3201670"/>
                    </a:lnTo>
                    <a:lnTo>
                      <a:pt x="4533646" y="3183305"/>
                    </a:lnTo>
                    <a:lnTo>
                      <a:pt x="4552035" y="3156064"/>
                    </a:lnTo>
                    <a:lnTo>
                      <a:pt x="4553001" y="3151251"/>
                    </a:lnTo>
                    <a:lnTo>
                      <a:pt x="4558792" y="3122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ID" sz="1400">
                  <a:latin typeface="Arial Black" panose="020B0A04020102020204" pitchFamily="34" charset="0"/>
                </a:endParaRPr>
              </a:p>
            </p:txBody>
          </p:sp>
          <p:sp>
            <p:nvSpPr>
              <p:cNvPr id="87" name="object 5">
                <a:extLst>
                  <a:ext uri="{FF2B5EF4-FFF2-40B4-BE49-F238E27FC236}">
                    <a16:creationId xmlns:a16="http://schemas.microsoft.com/office/drawing/2014/main" id="{E734ACF1-770C-EC11-515E-6F6D6D4AC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7138" y="3794340"/>
                <a:ext cx="346951" cy="543979"/>
              </a:xfrm>
              <a:prstGeom prst="rect">
                <a:avLst/>
              </a:prstGeom>
              <a:blipFill dpi="0" rotWithShape="1">
                <a:blip r:embed="rId4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400">
                  <a:latin typeface="Arial Black" panose="020B0A04020102020204" pitchFamily="34" charset="0"/>
                </a:endParaRPr>
              </a:p>
            </p:txBody>
          </p:sp>
          <p:sp>
            <p:nvSpPr>
              <p:cNvPr id="88" name="object 6">
                <a:extLst>
                  <a:ext uri="{FF2B5EF4-FFF2-40B4-BE49-F238E27FC236}">
                    <a16:creationId xmlns:a16="http://schemas.microsoft.com/office/drawing/2014/main" id="{11290C63-212E-0B6A-D99A-73403E319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2001" y="1596516"/>
                <a:ext cx="378244" cy="509142"/>
              </a:xfrm>
              <a:prstGeom prst="rect">
                <a:avLst/>
              </a:pr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400">
                  <a:latin typeface="Arial Black" panose="020B0A04020102020204" pitchFamily="34" charset="0"/>
                </a:endParaRPr>
              </a:p>
            </p:txBody>
          </p:sp>
          <p:sp>
            <p:nvSpPr>
              <p:cNvPr id="89" name="object 7">
                <a:extLst>
                  <a:ext uri="{FF2B5EF4-FFF2-40B4-BE49-F238E27FC236}">
                    <a16:creationId xmlns:a16="http://schemas.microsoft.com/office/drawing/2014/main" id="{4BE2DE59-7345-A94B-6EB9-505A468D9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2414" y="2155736"/>
                <a:ext cx="316229" cy="528916"/>
              </a:xfrm>
              <a:prstGeom prst="rect">
                <a:avLst/>
              </a:prstGeom>
              <a:blipFill dpi="0" rotWithShape="1">
                <a:blip r:embed="rId6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400">
                  <a:latin typeface="Arial Black" panose="020B0A04020102020204" pitchFamily="34" charset="0"/>
                </a:endParaRPr>
              </a:p>
            </p:txBody>
          </p:sp>
          <p:sp>
            <p:nvSpPr>
              <p:cNvPr id="90" name="object 8">
                <a:extLst>
                  <a:ext uri="{FF2B5EF4-FFF2-40B4-BE49-F238E27FC236}">
                    <a16:creationId xmlns:a16="http://schemas.microsoft.com/office/drawing/2014/main" id="{539C067C-B2FF-5F92-D17D-3C62B4B1E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5541" y="4545596"/>
                <a:ext cx="303390" cy="504431"/>
              </a:xfrm>
              <a:prstGeom prst="rect">
                <a:avLst/>
              </a:prstGeom>
              <a:blipFill dpi="0" rotWithShape="1">
                <a:blip r:embed="rId7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400">
                  <a:latin typeface="Arial Black" panose="020B0A04020102020204" pitchFamily="34" charset="0"/>
                </a:endParaRPr>
              </a:p>
            </p:txBody>
          </p:sp>
          <p:sp>
            <p:nvSpPr>
              <p:cNvPr id="91" name="object 9">
                <a:extLst>
                  <a:ext uri="{FF2B5EF4-FFF2-40B4-BE49-F238E27FC236}">
                    <a16:creationId xmlns:a16="http://schemas.microsoft.com/office/drawing/2014/main" id="{5541252F-6916-89F3-341B-D03288F49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4769" y="2685135"/>
                <a:ext cx="396875" cy="489991"/>
              </a:xfrm>
              <a:prstGeom prst="rect">
                <a:avLst/>
              </a:prstGeom>
              <a:blipFill dpi="0" rotWithShape="1">
                <a:blip r:embed="rId8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400">
                  <a:latin typeface="Arial Black" panose="020B0A04020102020204" pitchFamily="34" charset="0"/>
                </a:endParaRPr>
              </a:p>
            </p:txBody>
          </p:sp>
          <p:sp>
            <p:nvSpPr>
              <p:cNvPr id="92" name="object 10">
                <a:extLst>
                  <a:ext uri="{FF2B5EF4-FFF2-40B4-BE49-F238E27FC236}">
                    <a16:creationId xmlns:a16="http://schemas.microsoft.com/office/drawing/2014/main" id="{670F18A3-EBBF-8617-ACB5-1A9ED28D1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795" y="1501292"/>
                <a:ext cx="270840" cy="495274"/>
              </a:xfrm>
              <a:prstGeom prst="rect">
                <a:avLst/>
              </a:prstGeom>
              <a:blipFill dpi="0" rotWithShape="1">
                <a:blip r:embed="rId9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400">
                  <a:latin typeface="Arial Black" panose="020B0A04020102020204" pitchFamily="34" charset="0"/>
                </a:endParaRPr>
              </a:p>
            </p:txBody>
          </p:sp>
          <p:sp>
            <p:nvSpPr>
              <p:cNvPr id="93" name="object 11">
                <a:extLst>
                  <a:ext uri="{FF2B5EF4-FFF2-40B4-BE49-F238E27FC236}">
                    <a16:creationId xmlns:a16="http://schemas.microsoft.com/office/drawing/2014/main" id="{FD9507BC-FB1D-4E54-92F0-DF50D6188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58761" y="3937863"/>
                <a:ext cx="329120" cy="511327"/>
              </a:xfrm>
              <a:prstGeom prst="rect">
                <a:avLst/>
              </a:prstGeom>
              <a:blipFill dpi="0" rotWithShape="1">
                <a:blip r:embed="rId10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400"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94" name="object 12">
              <a:extLst>
                <a:ext uri="{FF2B5EF4-FFF2-40B4-BE49-F238E27FC236}">
                  <a16:creationId xmlns:a16="http://schemas.microsoft.com/office/drawing/2014/main" id="{F127553E-DD51-D9C8-3339-A085CD96254A}"/>
                </a:ext>
              </a:extLst>
            </p:cNvPr>
            <p:cNvSpPr txBox="1"/>
            <p:nvPr/>
          </p:nvSpPr>
          <p:spPr>
            <a:xfrm>
              <a:off x="3991523" y="1346658"/>
              <a:ext cx="2590800" cy="227626"/>
            </a:xfrm>
            <a:prstGeom prst="rect">
              <a:avLst/>
            </a:prstGeom>
          </p:spPr>
          <p:txBody>
            <a:bodyPr lIns="0" tIns="12065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100"/>
                </a:spcBef>
                <a:defRPr/>
              </a:pPr>
              <a:r>
                <a:rPr lang="en-US" altLang="en-US" sz="14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  <a:cs typeface="Calibri" panose="020F0502020204030204" pitchFamily="34" charset="0"/>
                </a:rPr>
                <a:t>Kabupaten</a:t>
              </a:r>
              <a:r>
                <a:rPr lang="en-US" altLang="en-US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1400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  <a:cs typeface="Calibri" panose="020F0502020204030204" pitchFamily="34" charset="0"/>
                </a:rPr>
                <a:t>Bintan</a:t>
              </a:r>
              <a:endPara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object 20">
              <a:extLst>
                <a:ext uri="{FF2B5EF4-FFF2-40B4-BE49-F238E27FC236}">
                  <a16:creationId xmlns:a16="http://schemas.microsoft.com/office/drawing/2014/main" id="{C01AC427-2623-3407-44CE-05AD9607C1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685" y="2190960"/>
              <a:ext cx="3308350" cy="227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12065" rIns="0" bIns="0">
              <a:spAutoFit/>
            </a:bodyPr>
            <a:lstStyle>
              <a:lvl1pPr marL="12700" indent="6794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100"/>
                </a:spcBef>
              </a:pPr>
              <a:r>
                <a:rPr lang="en-US" altLang="en-US" sz="1400" b="1" dirty="0">
                  <a:latin typeface="Arial Black" panose="020B0A04020102020204" pitchFamily="34" charset="0"/>
                  <a:cs typeface="Calibri" panose="020F0502020204030204" pitchFamily="34" charset="0"/>
                </a:rPr>
                <a:t>Kota  </a:t>
              </a:r>
              <a:r>
                <a:rPr lang="en-US" altLang="en-US" sz="1400" b="1" dirty="0" err="1">
                  <a:latin typeface="Arial Black" panose="020B0A04020102020204" pitchFamily="34" charset="0"/>
                  <a:cs typeface="Calibri" panose="020F0502020204030204" pitchFamily="34" charset="0"/>
                </a:rPr>
                <a:t>Tanjungpinang</a:t>
              </a:r>
              <a:endParaRPr lang="en-US" altLang="en-US" sz="1400" b="1" dirty="0">
                <a:latin typeface="Arial Black" panose="020B0A040201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object 22">
              <a:extLst>
                <a:ext uri="{FF2B5EF4-FFF2-40B4-BE49-F238E27FC236}">
                  <a16:creationId xmlns:a16="http://schemas.microsoft.com/office/drawing/2014/main" id="{7F9FEDD8-00D6-2E39-83A0-FB9623BE3AB6}"/>
                </a:ext>
              </a:extLst>
            </p:cNvPr>
            <p:cNvSpPr txBox="1"/>
            <p:nvPr/>
          </p:nvSpPr>
          <p:spPr>
            <a:xfrm>
              <a:off x="5286923" y="4593282"/>
              <a:ext cx="1517650" cy="228268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  <a:defRPr/>
              </a:pPr>
              <a:r>
                <a:rPr lang="en-US" sz="1400" b="1" spc="-5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81.495</a:t>
              </a:r>
              <a:endPara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</p:txBody>
        </p:sp>
        <p:sp>
          <p:nvSpPr>
            <p:cNvPr id="97" name="object 29">
              <a:extLst>
                <a:ext uri="{FF2B5EF4-FFF2-40B4-BE49-F238E27FC236}">
                  <a16:creationId xmlns:a16="http://schemas.microsoft.com/office/drawing/2014/main" id="{F6EB3806-27E3-0B52-A9C1-0DFE99C90539}"/>
                </a:ext>
              </a:extLst>
            </p:cNvPr>
            <p:cNvSpPr txBox="1"/>
            <p:nvPr/>
          </p:nvSpPr>
          <p:spPr>
            <a:xfrm>
              <a:off x="130857" y="1376984"/>
              <a:ext cx="2108200" cy="227626"/>
            </a:xfrm>
            <a:prstGeom prst="rect">
              <a:avLst/>
            </a:prstGeom>
          </p:spPr>
          <p:txBody>
            <a:bodyPr lIns="0" tIns="12065" rIns="0" bIns="0">
              <a:spAutoFit/>
            </a:bodyPr>
            <a:lstStyle/>
            <a:p>
              <a:pPr marL="12700" eaLnBrk="1" fontAlgn="auto" hangingPunct="1">
                <a:spcBef>
                  <a:spcPts val="95"/>
                </a:spcBef>
                <a:spcAft>
                  <a:spcPts val="0"/>
                </a:spcAft>
                <a:defRPr/>
              </a:pPr>
              <a:r>
                <a:rPr sz="1400" b="1" spc="-15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Kota</a:t>
              </a:r>
              <a:r>
                <a:rPr sz="1400" b="1" spc="-45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 </a:t>
              </a:r>
              <a:r>
                <a:rPr sz="1400" b="1" spc="-1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Batam</a:t>
              </a:r>
              <a:endParaRPr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</p:txBody>
        </p:sp>
        <p:sp>
          <p:nvSpPr>
            <p:cNvPr id="98" name="object 22">
              <a:extLst>
                <a:ext uri="{FF2B5EF4-FFF2-40B4-BE49-F238E27FC236}">
                  <a16:creationId xmlns:a16="http://schemas.microsoft.com/office/drawing/2014/main" id="{0F2129BC-75FA-A1C6-7D44-5F437587F76C}"/>
                </a:ext>
              </a:extLst>
            </p:cNvPr>
            <p:cNvSpPr txBox="1"/>
            <p:nvPr/>
          </p:nvSpPr>
          <p:spPr>
            <a:xfrm>
              <a:off x="4800600" y="2435362"/>
              <a:ext cx="1200150" cy="228268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  <a:defRPr/>
              </a:pPr>
              <a:r>
                <a:rPr lang="en-US" sz="1400" b="1" spc="-5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227.663</a:t>
              </a:r>
              <a:endPara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</p:txBody>
        </p:sp>
        <p:sp>
          <p:nvSpPr>
            <p:cNvPr id="99" name="object 22">
              <a:extLst>
                <a:ext uri="{FF2B5EF4-FFF2-40B4-BE49-F238E27FC236}">
                  <a16:creationId xmlns:a16="http://schemas.microsoft.com/office/drawing/2014/main" id="{3BFFF894-2AF3-862A-F72D-A57B62C91FAF}"/>
                </a:ext>
              </a:extLst>
            </p:cNvPr>
            <p:cNvSpPr txBox="1"/>
            <p:nvPr/>
          </p:nvSpPr>
          <p:spPr>
            <a:xfrm>
              <a:off x="130857" y="1723311"/>
              <a:ext cx="1517650" cy="228268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  <a:defRPr/>
              </a:pPr>
              <a:r>
                <a:rPr lang="en-US" sz="1400" b="1" spc="-5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1.196.396</a:t>
              </a:r>
              <a:endPara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</p:txBody>
        </p:sp>
        <p:sp>
          <p:nvSpPr>
            <p:cNvPr id="100" name="object 22">
              <a:extLst>
                <a:ext uri="{FF2B5EF4-FFF2-40B4-BE49-F238E27FC236}">
                  <a16:creationId xmlns:a16="http://schemas.microsoft.com/office/drawing/2014/main" id="{A3B4649A-649F-E8D3-C72F-85B9684DD807}"/>
                </a:ext>
              </a:extLst>
            </p:cNvPr>
            <p:cNvSpPr txBox="1"/>
            <p:nvPr/>
          </p:nvSpPr>
          <p:spPr>
            <a:xfrm>
              <a:off x="83067" y="2889944"/>
              <a:ext cx="1517650" cy="228268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  <a:defRPr/>
              </a:pPr>
              <a:r>
                <a:rPr lang="en-US" sz="1400" b="1" spc="-5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253.457</a:t>
              </a:r>
              <a:endPara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</p:txBody>
        </p:sp>
        <p:sp>
          <p:nvSpPr>
            <p:cNvPr id="101" name="object 22">
              <a:extLst>
                <a:ext uri="{FF2B5EF4-FFF2-40B4-BE49-F238E27FC236}">
                  <a16:creationId xmlns:a16="http://schemas.microsoft.com/office/drawing/2014/main" id="{3EA1C7D2-239E-12D2-1520-177254411856}"/>
                </a:ext>
              </a:extLst>
            </p:cNvPr>
            <p:cNvSpPr txBox="1"/>
            <p:nvPr/>
          </p:nvSpPr>
          <p:spPr>
            <a:xfrm>
              <a:off x="4015586" y="1602103"/>
              <a:ext cx="1517650" cy="228268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  <a:defRPr/>
              </a:pPr>
              <a:r>
                <a:rPr lang="en-US" sz="1400" b="1" spc="-5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159.518</a:t>
              </a:r>
              <a:endPara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</p:txBody>
        </p:sp>
        <p:sp>
          <p:nvSpPr>
            <p:cNvPr id="102" name="object 22">
              <a:extLst>
                <a:ext uri="{FF2B5EF4-FFF2-40B4-BE49-F238E27FC236}">
                  <a16:creationId xmlns:a16="http://schemas.microsoft.com/office/drawing/2014/main" id="{33026F12-9CA7-4FDD-9FC8-22C000B2FFE2}"/>
                </a:ext>
              </a:extLst>
            </p:cNvPr>
            <p:cNvSpPr txBox="1"/>
            <p:nvPr/>
          </p:nvSpPr>
          <p:spPr>
            <a:xfrm>
              <a:off x="2389195" y="5651305"/>
              <a:ext cx="1517650" cy="228268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  <a:defRPr/>
              </a:pPr>
              <a:r>
                <a:rPr lang="en-US" sz="1400" b="1" spc="-5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98.633</a:t>
              </a:r>
              <a:endPara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</p:txBody>
        </p:sp>
        <p:sp>
          <p:nvSpPr>
            <p:cNvPr id="103" name="object 22">
              <a:extLst>
                <a:ext uri="{FF2B5EF4-FFF2-40B4-BE49-F238E27FC236}">
                  <a16:creationId xmlns:a16="http://schemas.microsoft.com/office/drawing/2014/main" id="{39D7FF82-B4F5-07AB-5BD6-F52880A8265B}"/>
                </a:ext>
              </a:extLst>
            </p:cNvPr>
            <p:cNvSpPr txBox="1"/>
            <p:nvPr/>
          </p:nvSpPr>
          <p:spPr>
            <a:xfrm>
              <a:off x="198827" y="4430277"/>
              <a:ext cx="1517650" cy="228268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 eaLnBrk="1" fontAlgn="auto" hangingPunct="1">
                <a:spcBef>
                  <a:spcPts val="100"/>
                </a:spcBef>
                <a:spcAft>
                  <a:spcPts val="0"/>
                </a:spcAft>
                <a:defRPr/>
              </a:pPr>
              <a:r>
                <a:rPr lang="en-US" sz="1400" b="1" spc="-5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47.402</a:t>
              </a:r>
              <a:endParaRPr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</p:txBody>
        </p:sp>
        <p:sp>
          <p:nvSpPr>
            <p:cNvPr id="104" name="object 29">
              <a:extLst>
                <a:ext uri="{FF2B5EF4-FFF2-40B4-BE49-F238E27FC236}">
                  <a16:creationId xmlns:a16="http://schemas.microsoft.com/office/drawing/2014/main" id="{C130B781-8C5A-D378-276C-253595DACFCE}"/>
                </a:ext>
              </a:extLst>
            </p:cNvPr>
            <p:cNvSpPr txBox="1"/>
            <p:nvPr/>
          </p:nvSpPr>
          <p:spPr>
            <a:xfrm>
              <a:off x="62775" y="2390405"/>
              <a:ext cx="1381197" cy="443070"/>
            </a:xfrm>
            <a:prstGeom prst="rect">
              <a:avLst/>
            </a:prstGeom>
          </p:spPr>
          <p:txBody>
            <a:bodyPr wrap="square" lIns="0" tIns="12065" rIns="0" bIns="0">
              <a:spAutoFit/>
            </a:bodyPr>
            <a:lstStyle/>
            <a:p>
              <a:pPr marL="12700" eaLnBrk="1" fontAlgn="auto" hangingPunct="1">
                <a:spcBef>
                  <a:spcPts val="95"/>
                </a:spcBef>
                <a:spcAft>
                  <a:spcPts val="0"/>
                </a:spcAft>
                <a:defRPr/>
              </a:pPr>
              <a:r>
                <a:rPr lang="en-US" sz="1400" b="1" spc="-15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Kabupaten</a:t>
              </a:r>
              <a:r>
                <a:rPr lang="en-US" sz="1400" b="1" spc="-15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 </a:t>
              </a:r>
              <a:r>
                <a:rPr lang="en-US" sz="1400" b="1" spc="-15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Karimun</a:t>
              </a:r>
              <a:endParaRPr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</p:txBody>
        </p:sp>
        <p:sp>
          <p:nvSpPr>
            <p:cNvPr id="105" name="object 29">
              <a:extLst>
                <a:ext uri="{FF2B5EF4-FFF2-40B4-BE49-F238E27FC236}">
                  <a16:creationId xmlns:a16="http://schemas.microsoft.com/office/drawing/2014/main" id="{0D93AB1E-BECE-3C2A-0D2C-46AF9906C765}"/>
                </a:ext>
              </a:extLst>
            </p:cNvPr>
            <p:cNvSpPr txBox="1"/>
            <p:nvPr/>
          </p:nvSpPr>
          <p:spPr>
            <a:xfrm>
              <a:off x="66965" y="3723124"/>
              <a:ext cx="1255340" cy="912429"/>
            </a:xfrm>
            <a:prstGeom prst="rect">
              <a:avLst/>
            </a:prstGeom>
          </p:spPr>
          <p:txBody>
            <a:bodyPr wrap="square" lIns="0" tIns="12065" rIns="0" bIns="0">
              <a:spAutoFit/>
            </a:bodyPr>
            <a:lstStyle/>
            <a:p>
              <a:pPr marL="12700" algn="just" eaLnBrk="1" fontAlgn="auto" hangingPunct="1">
                <a:spcBef>
                  <a:spcPts val="95"/>
                </a:spcBef>
                <a:spcAft>
                  <a:spcPts val="0"/>
                </a:spcAft>
                <a:defRPr/>
              </a:pPr>
              <a:r>
                <a:rPr lang="en-US" sz="1400" b="1" spc="-15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Kabupaten</a:t>
              </a:r>
              <a:endParaRPr lang="en-US" sz="1400" b="1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  <a:p>
              <a:pPr marL="12700" algn="just" eaLnBrk="1" fontAlgn="auto" hangingPunct="1">
                <a:spcBef>
                  <a:spcPts val="95"/>
                </a:spcBef>
                <a:spcAft>
                  <a:spcPts val="0"/>
                </a:spcAft>
                <a:defRPr/>
              </a:pPr>
              <a:r>
                <a:rPr lang="en-US" sz="1400" b="1" spc="-15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Kepulauan</a:t>
              </a:r>
              <a:endParaRPr lang="en-US" sz="1400" b="1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  <a:p>
              <a:pPr marL="12700" algn="just" eaLnBrk="1" fontAlgn="auto" hangingPunct="1">
                <a:spcBef>
                  <a:spcPts val="95"/>
                </a:spcBef>
                <a:spcAft>
                  <a:spcPts val="0"/>
                </a:spcAft>
                <a:defRPr/>
              </a:pPr>
              <a:r>
                <a:rPr lang="en-US" sz="1400" b="1" spc="-15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Anambas</a:t>
              </a:r>
              <a:endParaRPr lang="en-US" sz="1400" b="1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  <a:p>
              <a:pPr marL="12700" algn="just" eaLnBrk="1" fontAlgn="auto" hangingPunct="1">
                <a:spcBef>
                  <a:spcPts val="95"/>
                </a:spcBef>
                <a:spcAft>
                  <a:spcPts val="0"/>
                </a:spcAft>
                <a:defRPr/>
              </a:pPr>
              <a:endParaRPr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</p:txBody>
        </p:sp>
        <p:sp>
          <p:nvSpPr>
            <p:cNvPr id="106" name="object 29">
              <a:extLst>
                <a:ext uri="{FF2B5EF4-FFF2-40B4-BE49-F238E27FC236}">
                  <a16:creationId xmlns:a16="http://schemas.microsoft.com/office/drawing/2014/main" id="{12F66134-0590-5AC1-142B-58BF77BA3975}"/>
                </a:ext>
              </a:extLst>
            </p:cNvPr>
            <p:cNvSpPr txBox="1"/>
            <p:nvPr/>
          </p:nvSpPr>
          <p:spPr>
            <a:xfrm>
              <a:off x="2377130" y="5409057"/>
              <a:ext cx="2743200" cy="227626"/>
            </a:xfrm>
            <a:prstGeom prst="rect">
              <a:avLst/>
            </a:prstGeom>
          </p:spPr>
          <p:txBody>
            <a:bodyPr lIns="0" tIns="12065" rIns="0" bIns="0">
              <a:spAutoFit/>
            </a:bodyPr>
            <a:lstStyle/>
            <a:p>
              <a:pPr marL="12700" eaLnBrk="1" fontAlgn="auto" hangingPunct="1">
                <a:spcBef>
                  <a:spcPts val="95"/>
                </a:spcBef>
                <a:spcAft>
                  <a:spcPts val="0"/>
                </a:spcAft>
                <a:defRPr/>
              </a:pPr>
              <a:r>
                <a:rPr lang="en-US" sz="1400" b="1" spc="-15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Kabupaten</a:t>
              </a: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 </a:t>
              </a:r>
              <a:r>
                <a:rPr lang="en-US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Lingga</a:t>
              </a:r>
              <a:endParaRPr lang="en-US" sz="1400" b="1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</p:txBody>
        </p:sp>
        <p:sp>
          <p:nvSpPr>
            <p:cNvPr id="107" name="object 29">
              <a:extLst>
                <a:ext uri="{FF2B5EF4-FFF2-40B4-BE49-F238E27FC236}">
                  <a16:creationId xmlns:a16="http://schemas.microsoft.com/office/drawing/2014/main" id="{6DD8F425-1B26-5CB6-BE4B-2F053F1254AF}"/>
                </a:ext>
              </a:extLst>
            </p:cNvPr>
            <p:cNvSpPr txBox="1"/>
            <p:nvPr/>
          </p:nvSpPr>
          <p:spPr>
            <a:xfrm>
              <a:off x="4238280" y="4355468"/>
              <a:ext cx="2743200" cy="227626"/>
            </a:xfrm>
            <a:prstGeom prst="rect">
              <a:avLst/>
            </a:prstGeom>
          </p:spPr>
          <p:txBody>
            <a:bodyPr wrap="square" lIns="0" tIns="12065" rIns="0" bIns="0">
              <a:spAutoFit/>
            </a:bodyPr>
            <a:lstStyle/>
            <a:p>
              <a:pPr marL="12700" eaLnBrk="1" fontAlgn="auto" hangingPunct="1">
                <a:spcBef>
                  <a:spcPts val="95"/>
                </a:spcBef>
                <a:spcAft>
                  <a:spcPts val="0"/>
                </a:spcAft>
                <a:defRPr/>
              </a:pPr>
              <a:r>
                <a:rPr lang="en-US" sz="1400" b="1" spc="-15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Kabupaten</a:t>
              </a: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 </a:t>
              </a:r>
              <a:r>
                <a:rPr lang="en-US" sz="1400" b="1" spc="-15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Calibri"/>
                </a:rPr>
                <a:t>Natuna</a:t>
              </a:r>
              <a:endParaRPr lang="en-US" sz="1400" b="1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Calibri"/>
              </a:endParaRP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CEE85858-98AA-F729-1E66-D546EC2AF9D7}"/>
              </a:ext>
            </a:extLst>
          </p:cNvPr>
          <p:cNvSpPr txBox="1"/>
          <p:nvPr/>
        </p:nvSpPr>
        <p:spPr>
          <a:xfrm>
            <a:off x="6190432" y="866930"/>
            <a:ext cx="5692195" cy="1028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Provinsi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Kepulauan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Riau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dibentuk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Berdasarkan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UU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Nomor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25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Tahun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2002 Yang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disahkan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pada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tanggal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24 – 9 2002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Dan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mulai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operasional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tgl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1 – 7 - 2004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A7FF1C2-719D-36CB-7103-8C83F01F4F19}"/>
              </a:ext>
            </a:extLst>
          </p:cNvPr>
          <p:cNvSpPr txBox="1"/>
          <p:nvPr/>
        </p:nvSpPr>
        <p:spPr>
          <a:xfrm>
            <a:off x="6153379" y="1942418"/>
            <a:ext cx="4823037" cy="2644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Luas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Wilayah : 251.810 Km2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Daratan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         : 10.595 Km2 (4%)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Lautan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           : 241.215 Km2 (96%)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Jumlah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Pulau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 : 2.408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Jumlah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Pulau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Terdepan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: 22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Jumlah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Pulau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berpenghuni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: 394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Jumlah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Penduduk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: 2.242.198 (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Tahun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2020)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9DEA13B-6296-4891-FE2E-C906763391A5}"/>
              </a:ext>
            </a:extLst>
          </p:cNvPr>
          <p:cNvSpPr txBox="1"/>
          <p:nvPr/>
        </p:nvSpPr>
        <p:spPr>
          <a:xfrm>
            <a:off x="6211969" y="4234955"/>
            <a:ext cx="5317296" cy="16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BATAS WILAYAH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Utara      : Vietnam &amp;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Kamboja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Selatan   : Prov. Bangka Belitung dan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Prov. Jambi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Barat       :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Singapura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Malaysia,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Prov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Riau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Timur       : Malaysia dan Prov Kalimantan Barat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C7DDC2-BD9C-E042-0986-735E7A1EECF2}"/>
              </a:ext>
            </a:extLst>
          </p:cNvPr>
          <p:cNvSpPr/>
          <p:nvPr/>
        </p:nvSpPr>
        <p:spPr>
          <a:xfrm>
            <a:off x="179458" y="5763190"/>
            <a:ext cx="2399158" cy="652877"/>
          </a:xfrm>
          <a:prstGeom prst="roundRect">
            <a:avLst/>
          </a:prstGeom>
          <a:solidFill>
            <a:srgbClr val="FFCC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 Black" panose="020B0A04020102020204" pitchFamily="34" charset="0"/>
              </a:rPr>
              <a:t>JUMLAH PENDUDUK: 2.064.564 JIWA</a:t>
            </a:r>
          </a:p>
          <a:p>
            <a:pPr algn="ctr"/>
            <a:r>
              <a:rPr lang="en-US" sz="1050" b="1" i="1" dirty="0">
                <a:solidFill>
                  <a:schemeClr val="tx1"/>
                </a:solidFill>
                <a:latin typeface="Arial Black" panose="020B0A04020102020204" pitchFamily="34" charset="0"/>
              </a:rPr>
              <a:t>(SUMBER DATA BPS KEPRI</a:t>
            </a:r>
            <a:r>
              <a:rPr lang="en-US" sz="1200" b="1" dirty="0">
                <a:solidFill>
                  <a:schemeClr val="tx1"/>
                </a:solidFill>
                <a:latin typeface="Arial Black" panose="020B0A04020102020204" pitchFamily="34" charset="0"/>
              </a:rPr>
              <a:t>)</a:t>
            </a:r>
            <a:endParaRPr lang="en-ID" sz="1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685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DFC8DC-C108-13AA-1E65-F931B1C05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4220" y="2447288"/>
            <a:ext cx="5420360" cy="521336"/>
          </a:xfrm>
        </p:spPr>
        <p:txBody>
          <a:bodyPr>
            <a:normAutofit/>
          </a:bodyPr>
          <a:lstStyle/>
          <a:p>
            <a:pPr algn="just"/>
            <a:r>
              <a:rPr lang="en-US" altLang="en-US" sz="3100" b="1" dirty="0" err="1"/>
              <a:t>Perencanaan</a:t>
            </a:r>
            <a:endParaRPr lang="en-US" altLang="en-US" sz="31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27A908-1F46-0125-A186-DC82338E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85762"/>
            <a:ext cx="11458575" cy="1117917"/>
          </a:xfrm>
        </p:spPr>
        <p:txBody>
          <a:bodyPr rtlCol="0">
            <a:noAutofit/>
          </a:bodyPr>
          <a:lstStyle/>
          <a:p>
            <a:pPr defTabSz="457200" eaLnBrk="0" hangingPunct="0">
              <a:lnSpc>
                <a:spcPct val="100000"/>
              </a:lnSpc>
              <a:defRPr/>
            </a:pPr>
            <a:r>
              <a:rPr lang="en-ID" altLang="en-US" sz="2800" b="1" cap="all" noProof="1">
                <a:solidFill>
                  <a:srgbClr val="404040"/>
                </a:solidFill>
              </a:rPr>
              <a:t>TANTANGAN PEMERINTAH PROVINSI DALAM PENEGAKAN HUKUM TATA RUANG</a:t>
            </a:r>
            <a:endParaRPr lang="en-ID" altLang="en-US" sz="1800" b="1" cap="all" noProof="1">
              <a:solidFill>
                <a:srgbClr val="40404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0636C-8B41-60BF-0153-3DFCFDC8EF1B}"/>
              </a:ext>
            </a:extLst>
          </p:cNvPr>
          <p:cNvSpPr txBox="1">
            <a:spLocks/>
          </p:cNvSpPr>
          <p:nvPr/>
        </p:nvSpPr>
        <p:spPr>
          <a:xfrm>
            <a:off x="675640" y="1799113"/>
            <a:ext cx="5420360" cy="597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 pitchFamily="18" charset="2"/>
              <a:buNone/>
            </a:pPr>
            <a:r>
              <a:rPr lang="en-US" altLang="en-US" sz="3100" b="1" dirty="0"/>
              <a:t>ASPEK PENGATURAN </a:t>
            </a:r>
            <a:r>
              <a:rPr lang="en-US" altLang="en-US" sz="3100" b="1" dirty="0" err="1"/>
              <a:t>terkait</a:t>
            </a:r>
            <a:r>
              <a:rPr lang="en-US" altLang="en-US" sz="3100" b="1" dirty="0"/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85E93D-BEC1-5F3A-CEA4-221C027DB657}"/>
              </a:ext>
            </a:extLst>
          </p:cNvPr>
          <p:cNvSpPr txBox="1">
            <a:spLocks/>
          </p:cNvSpPr>
          <p:nvPr/>
        </p:nvSpPr>
        <p:spPr>
          <a:xfrm>
            <a:off x="2542540" y="3190553"/>
            <a:ext cx="5242560" cy="521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3100" b="1" dirty="0" err="1"/>
              <a:t>Pemanfaatan</a:t>
            </a:r>
            <a:r>
              <a:rPr lang="en-US" altLang="en-US" sz="3100" b="1" dirty="0"/>
              <a:t> Ruang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BF36F80-5D80-F6CC-9098-2CF0DE72B384}"/>
              </a:ext>
            </a:extLst>
          </p:cNvPr>
          <p:cNvSpPr txBox="1">
            <a:spLocks/>
          </p:cNvSpPr>
          <p:nvPr/>
        </p:nvSpPr>
        <p:spPr>
          <a:xfrm>
            <a:off x="3830320" y="4678364"/>
            <a:ext cx="5242560" cy="5029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3100" b="1" dirty="0" err="1"/>
              <a:t>Kelembagaan</a:t>
            </a:r>
            <a:endParaRPr lang="en-US" altLang="en-US" sz="31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262EC48-09F9-CCEE-7BEB-42C72E91A25A}"/>
              </a:ext>
            </a:extLst>
          </p:cNvPr>
          <p:cNvSpPr txBox="1">
            <a:spLocks/>
          </p:cNvSpPr>
          <p:nvPr/>
        </p:nvSpPr>
        <p:spPr>
          <a:xfrm>
            <a:off x="2992120" y="3983991"/>
            <a:ext cx="5242560" cy="606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3100" b="1" dirty="0" err="1"/>
              <a:t>Pengendalian</a:t>
            </a:r>
            <a:r>
              <a:rPr lang="en-US" altLang="en-US" sz="3100" b="1" dirty="0"/>
              <a:t> Ruang</a:t>
            </a:r>
          </a:p>
        </p:txBody>
      </p:sp>
    </p:spTree>
    <p:extLst>
      <p:ext uri="{BB962C8B-B14F-4D97-AF65-F5344CB8AC3E}">
        <p14:creationId xmlns:p14="http://schemas.microsoft.com/office/powerpoint/2010/main" val="830211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1C3FA9-4923-4C75-9383-784F6A4F3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401844"/>
              </p:ext>
            </p:extLst>
          </p:nvPr>
        </p:nvGraphicFramePr>
        <p:xfrm>
          <a:off x="2" y="914402"/>
          <a:ext cx="12191998" cy="591116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548925">
                  <a:extLst>
                    <a:ext uri="{9D8B030D-6E8A-4147-A177-3AD203B41FA5}">
                      <a16:colId xmlns:a16="http://schemas.microsoft.com/office/drawing/2014/main" val="3848004637"/>
                    </a:ext>
                  </a:extLst>
                </a:gridCol>
                <a:gridCol w="4616356">
                  <a:extLst>
                    <a:ext uri="{9D8B030D-6E8A-4147-A177-3AD203B41FA5}">
                      <a16:colId xmlns:a16="http://schemas.microsoft.com/office/drawing/2014/main" val="869071198"/>
                    </a:ext>
                  </a:extLst>
                </a:gridCol>
                <a:gridCol w="2118074">
                  <a:extLst>
                    <a:ext uri="{9D8B030D-6E8A-4147-A177-3AD203B41FA5}">
                      <a16:colId xmlns:a16="http://schemas.microsoft.com/office/drawing/2014/main" val="485568692"/>
                    </a:ext>
                  </a:extLst>
                </a:gridCol>
                <a:gridCol w="2304219">
                  <a:extLst>
                    <a:ext uri="{9D8B030D-6E8A-4147-A177-3AD203B41FA5}">
                      <a16:colId xmlns:a16="http://schemas.microsoft.com/office/drawing/2014/main" val="3316534946"/>
                    </a:ext>
                  </a:extLst>
                </a:gridCol>
                <a:gridCol w="2604424">
                  <a:extLst>
                    <a:ext uri="{9D8B030D-6E8A-4147-A177-3AD203B41FA5}">
                      <a16:colId xmlns:a16="http://schemas.microsoft.com/office/drawing/2014/main" val="245031326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No.</a:t>
                      </a:r>
                      <a:endParaRPr lang="id-ID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PERDA/PERKADA</a:t>
                      </a:r>
                      <a:endParaRPr lang="id-ID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TANGGAL PENETAPAN</a:t>
                      </a:r>
                      <a:endParaRPr lang="id-ID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TANGGAL PENGUNDANGAN</a:t>
                      </a:r>
                      <a:endParaRPr lang="id-ID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KETERANGAN</a:t>
                      </a:r>
                      <a:endParaRPr lang="id-ID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/>
                </a:tc>
                <a:extLst>
                  <a:ext uri="{0D108BD9-81ED-4DB2-BD59-A6C34878D82A}">
                    <a16:rowId xmlns:a16="http://schemas.microsoft.com/office/drawing/2014/main" val="3494640656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I.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RTRW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453694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A.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PROVINSI KEPULAUAN RIAU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601031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 </a:t>
                      </a:r>
                      <a:endParaRPr lang="id-ID" sz="140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Perda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Nomor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1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2017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tentang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Rencana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Tata Ruang Wilayah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Provinsi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Kepulauan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Riau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2017-2037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Desember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2016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17 Januari 2017</a:t>
                      </a:r>
                      <a:endParaRPr lang="id-ID" sz="140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Tahap Revisi (Persiapan dan pengumpulan Data)</a:t>
                      </a:r>
                      <a:endParaRPr lang="id-ID" sz="140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extLst>
                  <a:ext uri="{0D108BD9-81ED-4DB2-BD59-A6C34878D82A}">
                    <a16:rowId xmlns:a16="http://schemas.microsoft.com/office/drawing/2014/main" val="609876381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B.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KABUPATEN/KOTA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085079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1.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KABUPATEN BINTAN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06409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a.</a:t>
                      </a:r>
                      <a:endParaRPr lang="id-ID" sz="1400" b="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Perda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Nomor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2012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tentang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Rencana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Tata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Ruang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Wilayah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Kabupaten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Bintan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2011-2031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3 Januari 2012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-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Perda Lama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extLst>
                  <a:ext uri="{0D108BD9-81ED-4DB2-BD59-A6C34878D82A}">
                    <a16:rowId xmlns:a16="http://schemas.microsoft.com/office/drawing/2014/main" val="560864732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b.</a:t>
                      </a:r>
                      <a:endParaRPr lang="id-ID" sz="1400" b="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Perda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Nomor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1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2020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tentang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Rencana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Tata Ruang Wilayah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Kabupaten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Bintan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2020-2040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Maret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2020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Maret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2020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Perda Terbaru</a:t>
                      </a:r>
                      <a:endParaRPr lang="id-ID" sz="140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extLst>
                  <a:ext uri="{0D108BD9-81ED-4DB2-BD59-A6C34878D82A}">
                    <a16:rowId xmlns:a16="http://schemas.microsoft.com/office/drawing/2014/main" val="139557760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2.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KABUPATEN KARIMUN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49366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a.</a:t>
                      </a:r>
                      <a:endParaRPr lang="id-ID" sz="1400" b="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Perda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Nomor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7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2012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tentang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Rencana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Tata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Ruang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Wilayah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Kabupaten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Karimun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2011-2031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 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 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Perda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Lama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extLst>
                  <a:ext uri="{0D108BD9-81ED-4DB2-BD59-A6C34878D82A}">
                    <a16:rowId xmlns:a16="http://schemas.microsoft.com/office/drawing/2014/main" val="4189663972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b.</a:t>
                      </a:r>
                      <a:endParaRPr lang="id-ID" sz="1400" b="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Perda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Nomor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3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2021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tentang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Rencana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Tata Ruang Wilayah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Kabupaten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Karimun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2021-2041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 April 2021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 April 2021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Perda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Terbaru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extLst>
                  <a:ext uri="{0D108BD9-81ED-4DB2-BD59-A6C34878D82A}">
                    <a16:rowId xmlns:a16="http://schemas.microsoft.com/office/drawing/2014/main" val="632476619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3.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KABUPATEN NATUNA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>
                          <a:effectLst/>
                          <a:latin typeface="+mn-lt"/>
                        </a:rPr>
                        <a:t> </a:t>
                      </a:r>
                      <a:endParaRPr lang="id-ID" sz="1400" b="1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a.</a:t>
                      </a:r>
                      <a:endParaRPr lang="id-ID" sz="1400" b="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Perda Nomor 10 Tahun 2012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tentang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Rencana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Tata Ruang Wilayah Kabupaten Natuna Tahun 2011-2031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19 November 2012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19 November 2012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b.</a:t>
                      </a:r>
                      <a:endParaRPr lang="id-ID" sz="1400" b="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Perda Nomor 18 Tahun 2021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Rencana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Tata Ruang Wilayah Kabupaten Natuna Tahun 2021-2041</a:t>
                      </a:r>
                      <a:endParaRPr lang="id-ID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Desember 2021</a:t>
                      </a:r>
                      <a:endParaRPr lang="id-ID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Desember 2021</a:t>
                      </a:r>
                      <a:endParaRPr lang="id-ID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Perda Terbaru</a:t>
                      </a:r>
                      <a:endParaRPr lang="id-ID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4.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KABUPATEN LINGGA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 </a:t>
                      </a:r>
                      <a:endParaRPr lang="id-ID" sz="170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Perda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Nomor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2013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tentang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Rencana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Tata Ruang Wilayah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Kabupaten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Lingga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2011-2031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29 April 2013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06 Mei 2013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Tahap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Revisi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Penyusunan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)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62675" y="132661"/>
            <a:ext cx="108000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d-ID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Rekapitulasi Perda/Perkada RTR di Prov Kepri s/d Maret 2022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FACD227-9213-48BE-9198-C53D3F70B4E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" y="118653"/>
            <a:ext cx="650250" cy="80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091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2675" y="132661"/>
            <a:ext cx="108000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d-ID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Rekapitulasi Perda/Perkada RTR di Prov Kepri s/d Maret 2022</a:t>
            </a:r>
            <a:endParaRPr lang="en-US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FACD227-9213-48BE-9198-C53D3F70B4E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" y="118653"/>
            <a:ext cx="650250" cy="80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51C3FA9-4923-4C75-9383-784F6A4F3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618416"/>
              </p:ext>
            </p:extLst>
          </p:nvPr>
        </p:nvGraphicFramePr>
        <p:xfrm>
          <a:off x="2" y="914402"/>
          <a:ext cx="12192001" cy="565537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548925">
                  <a:extLst>
                    <a:ext uri="{9D8B030D-6E8A-4147-A177-3AD203B41FA5}">
                      <a16:colId xmlns:a16="http://schemas.microsoft.com/office/drawing/2014/main" val="3848004637"/>
                    </a:ext>
                  </a:extLst>
                </a:gridCol>
                <a:gridCol w="5994748">
                  <a:extLst>
                    <a:ext uri="{9D8B030D-6E8A-4147-A177-3AD203B41FA5}">
                      <a16:colId xmlns:a16="http://schemas.microsoft.com/office/drawing/2014/main" val="869071198"/>
                    </a:ext>
                  </a:extLst>
                </a:gridCol>
                <a:gridCol w="1843089">
                  <a:extLst>
                    <a:ext uri="{9D8B030D-6E8A-4147-A177-3AD203B41FA5}">
                      <a16:colId xmlns:a16="http://schemas.microsoft.com/office/drawing/2014/main" val="485568692"/>
                    </a:ext>
                  </a:extLst>
                </a:gridCol>
                <a:gridCol w="2271714">
                  <a:extLst>
                    <a:ext uri="{9D8B030D-6E8A-4147-A177-3AD203B41FA5}">
                      <a16:colId xmlns:a16="http://schemas.microsoft.com/office/drawing/2014/main" val="3316534946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45031326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No.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PERDA/PERKADA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TANGGAL PENETAPAN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TANGGAL PENGUNDANGAN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KETERANGAN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/>
                </a:tc>
                <a:extLst>
                  <a:ext uri="{0D108BD9-81ED-4DB2-BD59-A6C34878D82A}">
                    <a16:rowId xmlns:a16="http://schemas.microsoft.com/office/drawing/2014/main" val="3494640656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I.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RTRW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453694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5.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KABUPATEN ANAMBAS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+mn-lt"/>
                        </a:rPr>
                        <a:t> </a:t>
                      </a:r>
                      <a:endParaRPr lang="id-ID" sz="1400" b="1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601031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 </a:t>
                      </a:r>
                      <a:endParaRPr lang="id-ID" sz="1400" b="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Perda Nomor 3 Tahun 2013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tentang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Rencana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Tata Ruang Wilayah Kabupaten Kepulauan Anambas Tahun 2011-2031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12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Desember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2013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12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Desember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2013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Tahap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Revisi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Legalisasi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)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9876381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6.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KOTA TANJUNGPINANG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085079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 </a:t>
                      </a:r>
                      <a:endParaRPr lang="id-ID" sz="1400" b="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Perda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Nomor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10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2014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tentang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Rencana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Tata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Ruang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Wilayah Kota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Tanjungpinang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2014-2024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 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 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Tahap Revisi (Penyusunan)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206409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7.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KOTA BATAM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864732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 </a:t>
                      </a:r>
                      <a:endParaRPr lang="id-ID" sz="1400" b="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Perda Nomor 3 Tahun 2021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tentang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Rencana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Tata Ruang Wilayah Kota Batam Tahun 2021-2041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 Mei 2021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 Mei 2021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Perda Terbaru</a:t>
                      </a:r>
                      <a:endParaRPr lang="id-ID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557760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I</a:t>
                      </a:r>
                      <a:r>
                        <a:rPr lang="id-ID" sz="1400" b="1" dirty="0">
                          <a:effectLst/>
                          <a:latin typeface="+mn-lt"/>
                        </a:rPr>
                        <a:t>I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RT</a:t>
                      </a:r>
                      <a:r>
                        <a:rPr lang="id-ID" sz="1400" b="1" dirty="0">
                          <a:effectLst/>
                          <a:latin typeface="+mn-lt"/>
                        </a:rPr>
                        <a:t>D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R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49366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1.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KOTA TANJUNGPINANG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663972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 </a:t>
                      </a:r>
                      <a:endParaRPr lang="id-ID" sz="1400" b="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Perda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Nomor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3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2018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tentang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Rencana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Detail Tata Ruang Dan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Peraturan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Zonasi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Kecamatan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Tanjungpinang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Kota,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Tanjungpinang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Barat,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Tanjungpinang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Timur Dan Bukit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Bestari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Tahun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2018-2038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28 Desember 2018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28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Desember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2018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55191" marR="55191" marT="0" marB="0"/>
                </a:tc>
                <a:extLst>
                  <a:ext uri="{0D108BD9-81ED-4DB2-BD59-A6C34878D82A}">
                    <a16:rowId xmlns:a16="http://schemas.microsoft.com/office/drawing/2014/main" val="632476619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2.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KOTA BATAM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 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 </a:t>
                      </a:r>
                      <a:endParaRPr lang="id-ID" sz="1400" b="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Peraturan Walikota Batam Nomor 60 tahun 2021 tentang Rencana Detail Tata Ruang Wilayah Perencanaan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Nongsa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, Batam Kota, Bengkong, Batu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Ampar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, Lubuk Baja,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Sekupang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, Dan Batu Aji Kota Batam Tahun 2021 - 2041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12 </a:t>
                      </a:r>
                      <a:r>
                        <a:rPr lang="en-US" sz="1400" dirty="0" err="1">
                          <a:effectLst/>
                          <a:latin typeface="+mn-lt"/>
                        </a:rPr>
                        <a:t>Oktober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 2021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Oktober 2021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Bookman Old Style" panose="02050604050505020204" pitchFamily="18" charset="0"/>
                        </a:rPr>
                        <a:t>3.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KABUPATEN BINTAN</a:t>
                      </a: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id-ID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d-ID" sz="1400" b="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Bookman Old Style" panose="02050604050505020204" pitchFamily="18" charset="0"/>
                        </a:rPr>
                        <a:t>Peraturan Bupati Bintan Nomor 54 tahun 2021 tentang Rencana Detail Tata Ruang Wilayah Perencanaan Kawasan Perkotaan Tanjung Uban Tahun 2021-2041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Bookman Old Style" panose="02050604050505020204" pitchFamily="18" charset="0"/>
                        </a:rPr>
                        <a:t>28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Bookman Old Style" panose="02050604050505020204" pitchFamily="18" charset="0"/>
                        </a:rPr>
                        <a:t>Desember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Bookman Old Style" panose="02050604050505020204" pitchFamily="18" charset="0"/>
                        </a:rPr>
                        <a:t>  2021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Bookman Old Style" panose="02050604050505020204" pitchFamily="18" charset="0"/>
                        </a:rPr>
                        <a:t>28 Desember 2021</a:t>
                      </a:r>
                      <a:endParaRPr lang="id-ID" sz="1400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id-ID" sz="1400" b="1" dirty="0">
                        <a:effectLst/>
                        <a:latin typeface="+mn-lt"/>
                        <a:ea typeface="Calibri" panose="020F0502020204030204" pitchFamily="34" charset="0"/>
                        <a:cs typeface="Bookman Old Style" panose="020506040505050202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37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4936" y="751577"/>
            <a:ext cx="11593240" cy="5790187"/>
            <a:chOff x="564175" y="1093038"/>
            <a:chExt cx="10877945" cy="5790187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DE62D54-66D0-4411-9B82-14CCBD08A154}"/>
                </a:ext>
              </a:extLst>
            </p:cNvPr>
            <p:cNvGrpSpPr/>
            <p:nvPr/>
          </p:nvGrpSpPr>
          <p:grpSpPr>
            <a:xfrm flipH="1">
              <a:off x="2771948" y="1184982"/>
              <a:ext cx="1557030" cy="3188238"/>
              <a:chOff x="3183602" y="1448585"/>
              <a:chExt cx="1557030" cy="3188238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0879B564-8749-462D-98FA-A46CA819EFF9}"/>
                  </a:ext>
                </a:extLst>
              </p:cNvPr>
              <p:cNvGrpSpPr/>
              <p:nvPr/>
            </p:nvGrpSpPr>
            <p:grpSpPr>
              <a:xfrm rot="10800000">
                <a:off x="3183602" y="3079793"/>
                <a:ext cx="1557030" cy="1557030"/>
                <a:chOff x="1472426" y="1967171"/>
                <a:chExt cx="1557030" cy="1557030"/>
              </a:xfrm>
              <a:solidFill>
                <a:srgbClr val="07A398"/>
              </a:solidFill>
            </p:grpSpPr>
            <p:sp>
              <p:nvSpPr>
                <p:cNvPr id="108" name="Circle: Hollow 1700">
                  <a:extLst>
                    <a:ext uri="{FF2B5EF4-FFF2-40B4-BE49-F238E27FC236}">
                      <a16:creationId xmlns:a16="http://schemas.microsoft.com/office/drawing/2014/main" id="{E0004815-98ED-405C-97E6-628792FAA709}"/>
                    </a:ext>
                  </a:extLst>
                </p:cNvPr>
                <p:cNvSpPr/>
                <p:nvPr/>
              </p:nvSpPr>
              <p:spPr>
                <a:xfrm>
                  <a:off x="1609103" y="2103848"/>
                  <a:ext cx="1283677" cy="1283677"/>
                </a:xfrm>
                <a:prstGeom prst="donut">
                  <a:avLst>
                    <a:gd name="adj" fmla="val 15734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09" name="Block Arc 108">
                  <a:extLst>
                    <a:ext uri="{FF2B5EF4-FFF2-40B4-BE49-F238E27FC236}">
                      <a16:creationId xmlns:a16="http://schemas.microsoft.com/office/drawing/2014/main" id="{77E197E7-C1A3-412E-B005-1919E2173430}"/>
                    </a:ext>
                  </a:extLst>
                </p:cNvPr>
                <p:cNvSpPr/>
                <p:nvPr/>
              </p:nvSpPr>
              <p:spPr>
                <a:xfrm>
                  <a:off x="1472426" y="1967171"/>
                  <a:ext cx="1557030" cy="1557030"/>
                </a:xfrm>
                <a:prstGeom prst="blockArc">
                  <a:avLst>
                    <a:gd name="adj1" fmla="val 7613006"/>
                    <a:gd name="adj2" fmla="val 18431820"/>
                    <a:gd name="adj3" fmla="val 3267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06" name="TextBox 1698">
                <a:extLst>
                  <a:ext uri="{FF2B5EF4-FFF2-40B4-BE49-F238E27FC236}">
                    <a16:creationId xmlns:a16="http://schemas.microsoft.com/office/drawing/2014/main" id="{9E420D56-564F-47C1-9767-29AA2C901239}"/>
                  </a:ext>
                </a:extLst>
              </p:cNvPr>
              <p:cNvSpPr txBox="1"/>
              <p:nvPr/>
            </p:nvSpPr>
            <p:spPr>
              <a:xfrm>
                <a:off x="3355118" y="3625676"/>
                <a:ext cx="12011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A398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20</a:t>
                </a:r>
                <a:r>
                  <a:rPr kumimoji="0" lang="id-ID" altLang="ko-K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A398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20</a:t>
                </a:r>
                <a:endParaRPr kumimoji="0" lang="ko-KR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7A398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E4BFAA8-ED34-4D9B-92FD-EB8E9DF21EC8}"/>
                  </a:ext>
                </a:extLst>
              </p:cNvPr>
              <p:cNvCxnSpPr/>
              <p:nvPr/>
            </p:nvCxnSpPr>
            <p:spPr>
              <a:xfrm flipV="1">
                <a:off x="4415113" y="1448585"/>
                <a:ext cx="0" cy="1800000"/>
              </a:xfrm>
              <a:prstGeom prst="line">
                <a:avLst/>
              </a:prstGeom>
              <a:noFill/>
              <a:ln w="25400" cap="flat" cmpd="sng" algn="ctr">
                <a:solidFill>
                  <a:srgbClr val="07A398"/>
                </a:solidFill>
                <a:prstDash val="solid"/>
                <a:miter lim="800000"/>
                <a:tailEnd type="oval" w="lg" len="lg"/>
              </a:ln>
              <a:effectLst/>
            </p:spPr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E9FD9B8-8D1C-415A-BF1D-07FF51E660F3}"/>
                </a:ext>
              </a:extLst>
            </p:cNvPr>
            <p:cNvGrpSpPr/>
            <p:nvPr/>
          </p:nvGrpSpPr>
          <p:grpSpPr>
            <a:xfrm>
              <a:off x="3256326" y="1374724"/>
              <a:ext cx="2160000" cy="1526405"/>
              <a:chOff x="4965552" y="1777168"/>
              <a:chExt cx="2160000" cy="1526405"/>
            </a:xfrm>
          </p:grpSpPr>
          <p:sp>
            <p:nvSpPr>
              <p:cNvPr id="103" name="TextBox 1703">
                <a:extLst>
                  <a:ext uri="{FF2B5EF4-FFF2-40B4-BE49-F238E27FC236}">
                    <a16:creationId xmlns:a16="http://schemas.microsoft.com/office/drawing/2014/main" id="{A39243B4-E70F-4204-950F-C4676D4EFDB9}"/>
                  </a:ext>
                </a:extLst>
              </p:cNvPr>
              <p:cNvSpPr txBox="1"/>
              <p:nvPr/>
            </p:nvSpPr>
            <p:spPr>
              <a:xfrm>
                <a:off x="4965552" y="2287910"/>
                <a:ext cx="21600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id-ID" altLang="ko-KR" sz="1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UU CK&gt; integrasi RZWP-3-K dengan RTRWP dan perubahan terhadap materi muatan RTRWP;</a:t>
                </a:r>
              </a:p>
              <a:p>
                <a:pPr marL="180000" lvl="0" indent="-180000">
                  <a:buFont typeface="+mj-lt"/>
                  <a:buAutoNum type="arabicPeriod"/>
                  <a:defRPr/>
                </a:pPr>
                <a:endParaRPr lang="ko-KR" alt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104" name="TextBox 1704">
                <a:extLst>
                  <a:ext uri="{FF2B5EF4-FFF2-40B4-BE49-F238E27FC236}">
                    <a16:creationId xmlns:a16="http://schemas.microsoft.com/office/drawing/2014/main" id="{6B653E1B-2082-41D1-9571-15E6661C3ABD}"/>
                  </a:ext>
                </a:extLst>
              </p:cNvPr>
              <p:cNvSpPr txBox="1"/>
              <p:nvPr/>
            </p:nvSpPr>
            <p:spPr>
              <a:xfrm>
                <a:off x="4965552" y="1777168"/>
                <a:ext cx="198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A398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UU Cipta Kerja dan RZWP-3-K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7A398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EFBCB93-363C-4FFD-8FEA-326B249464C8}"/>
                </a:ext>
              </a:extLst>
            </p:cNvPr>
            <p:cNvGrpSpPr/>
            <p:nvPr/>
          </p:nvGrpSpPr>
          <p:grpSpPr>
            <a:xfrm flipH="1">
              <a:off x="7187494" y="1184982"/>
              <a:ext cx="1557030" cy="3051562"/>
              <a:chOff x="7451370" y="1448585"/>
              <a:chExt cx="1557030" cy="3051562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DD4E57C6-FB9C-4FDA-A51F-C8DA412CC5AE}"/>
                  </a:ext>
                </a:extLst>
              </p:cNvPr>
              <p:cNvGrpSpPr/>
              <p:nvPr/>
            </p:nvGrpSpPr>
            <p:grpSpPr>
              <a:xfrm rot="10800000">
                <a:off x="7451370" y="3079793"/>
                <a:ext cx="1557030" cy="1420354"/>
                <a:chOff x="1472426" y="2103847"/>
                <a:chExt cx="1557030" cy="1420354"/>
              </a:xfrm>
              <a:solidFill>
                <a:srgbClr val="FBA200"/>
              </a:solidFill>
            </p:grpSpPr>
            <p:sp>
              <p:nvSpPr>
                <p:cNvPr id="101" name="Circle: Hollow 1709">
                  <a:extLst>
                    <a:ext uri="{FF2B5EF4-FFF2-40B4-BE49-F238E27FC236}">
                      <a16:creationId xmlns:a16="http://schemas.microsoft.com/office/drawing/2014/main" id="{B4AD4F52-CA9D-4990-A1A9-9C94B3E4BBCB}"/>
                    </a:ext>
                  </a:extLst>
                </p:cNvPr>
                <p:cNvSpPr/>
                <p:nvPr/>
              </p:nvSpPr>
              <p:spPr>
                <a:xfrm>
                  <a:off x="1564121" y="2189508"/>
                  <a:ext cx="1283677" cy="1249755"/>
                </a:xfrm>
                <a:prstGeom prst="donut">
                  <a:avLst>
                    <a:gd name="adj" fmla="val 15734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02" name="Block Arc 101">
                  <a:extLst>
                    <a:ext uri="{FF2B5EF4-FFF2-40B4-BE49-F238E27FC236}">
                      <a16:creationId xmlns:a16="http://schemas.microsoft.com/office/drawing/2014/main" id="{5D3461EA-9D86-4903-9729-C8910C6CE2CE}"/>
                    </a:ext>
                  </a:extLst>
                </p:cNvPr>
                <p:cNvSpPr/>
                <p:nvPr/>
              </p:nvSpPr>
              <p:spPr>
                <a:xfrm>
                  <a:off x="1472426" y="2103847"/>
                  <a:ext cx="1557030" cy="1420354"/>
                </a:xfrm>
                <a:prstGeom prst="blockArc">
                  <a:avLst>
                    <a:gd name="adj1" fmla="val 7613006"/>
                    <a:gd name="adj2" fmla="val 18431820"/>
                    <a:gd name="adj3" fmla="val 3267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99" name="TextBox 1707">
                <a:extLst>
                  <a:ext uri="{FF2B5EF4-FFF2-40B4-BE49-F238E27FC236}">
                    <a16:creationId xmlns:a16="http://schemas.microsoft.com/office/drawing/2014/main" id="{631DA8F4-C4B5-4EBF-96C8-C8FB8D229D63}"/>
                  </a:ext>
                </a:extLst>
              </p:cNvPr>
              <p:cNvSpPr txBox="1"/>
              <p:nvPr/>
            </p:nvSpPr>
            <p:spPr>
              <a:xfrm>
                <a:off x="7633028" y="3625676"/>
                <a:ext cx="12011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BA200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202</a:t>
                </a:r>
                <a:r>
                  <a:rPr kumimoji="0" lang="id-ID" altLang="ko-K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BA200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2</a:t>
                </a:r>
                <a:endParaRPr kumimoji="0" lang="ko-KR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BA200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A66AE0B4-DB34-4D55-BEB6-0847758CA0BD}"/>
                  </a:ext>
                </a:extLst>
              </p:cNvPr>
              <p:cNvCxnSpPr/>
              <p:nvPr/>
            </p:nvCxnSpPr>
            <p:spPr>
              <a:xfrm flipH="1" flipV="1">
                <a:off x="8681498" y="1448585"/>
                <a:ext cx="162" cy="1800000"/>
              </a:xfrm>
              <a:prstGeom prst="line">
                <a:avLst/>
              </a:prstGeom>
              <a:noFill/>
              <a:ln w="25400" cap="flat" cmpd="sng" algn="ctr">
                <a:solidFill>
                  <a:srgbClr val="FBA200"/>
                </a:solidFill>
                <a:prstDash val="solid"/>
                <a:miter lim="800000"/>
                <a:tailEnd type="oval" w="lg" len="lg"/>
              </a:ln>
              <a:effectLst/>
            </p:spPr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90EDF2B-B57A-47E4-928B-3319008AF0BF}"/>
                </a:ext>
              </a:extLst>
            </p:cNvPr>
            <p:cNvGrpSpPr/>
            <p:nvPr/>
          </p:nvGrpSpPr>
          <p:grpSpPr>
            <a:xfrm>
              <a:off x="7664180" y="1093038"/>
              <a:ext cx="3256207" cy="1679189"/>
              <a:chOff x="4965551" y="1495482"/>
              <a:chExt cx="2623574" cy="1679189"/>
            </a:xfrm>
          </p:grpSpPr>
          <p:sp>
            <p:nvSpPr>
              <p:cNvPr id="96" name="TextBox 1712">
                <a:extLst>
                  <a:ext uri="{FF2B5EF4-FFF2-40B4-BE49-F238E27FC236}">
                    <a16:creationId xmlns:a16="http://schemas.microsoft.com/office/drawing/2014/main" id="{39BA3C3C-7DFD-44A8-8930-E7D647C91EFD}"/>
                  </a:ext>
                </a:extLst>
              </p:cNvPr>
              <p:cNvSpPr txBox="1"/>
              <p:nvPr/>
            </p:nvSpPr>
            <p:spPr>
              <a:xfrm>
                <a:off x="4978609" y="1974342"/>
                <a:ext cx="261051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80000" lvl="0" indent="-180000">
                  <a:buFont typeface="+mj-lt"/>
                  <a:buAutoNum type="arabicPeriod"/>
                  <a:defRPr/>
                </a:pPr>
                <a:r>
                  <a:rPr lang="id-ID" altLang="ko-KR" sz="1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Penyempurnaan Buku Fakta dan Analisa;</a:t>
                </a:r>
              </a:p>
              <a:p>
                <a:pPr marL="180000" lvl="0" indent="-180000">
                  <a:buFont typeface="+mj-lt"/>
                  <a:buAutoNum type="arabicPeriod"/>
                  <a:defRPr/>
                </a:pPr>
                <a:r>
                  <a:rPr lang="id-ID" altLang="ko-KR" sz="1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Penyusunan Buku Rencana;</a:t>
                </a:r>
              </a:p>
              <a:p>
                <a:pPr marL="180000" lvl="0" indent="-180000">
                  <a:buFont typeface="+mj-lt"/>
                  <a:buAutoNum type="arabicPeriod"/>
                  <a:defRPr/>
                </a:pPr>
                <a:r>
                  <a:rPr lang="id-ID" altLang="ko-KR" sz="1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Penyusunan Naskah Akademis dan Raperda;</a:t>
                </a:r>
              </a:p>
              <a:p>
                <a:pPr marL="180000" lvl="0" indent="-180000">
                  <a:buFont typeface="+mj-lt"/>
                  <a:buAutoNum type="arabicPeriod"/>
                  <a:defRPr/>
                </a:pPr>
                <a:r>
                  <a:rPr lang="id-ID" altLang="ko-KR" sz="1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Peta Dasar, Peta Tematik, Peta Rencana;</a:t>
                </a:r>
              </a:p>
              <a:p>
                <a:pPr marL="180000" lvl="0" indent="-180000">
                  <a:buFont typeface="+mj-lt"/>
                  <a:buAutoNum type="arabicPeriod"/>
                  <a:defRPr/>
                </a:pPr>
                <a:r>
                  <a:rPr lang="id-ID" altLang="ko-KR" sz="1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Legalisasi.Ranperda RTRWP</a:t>
                </a:r>
                <a:endParaRPr lang="ko-KR" alt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97" name="TextBox 1713">
                <a:extLst>
                  <a:ext uri="{FF2B5EF4-FFF2-40B4-BE49-F238E27FC236}">
                    <a16:creationId xmlns:a16="http://schemas.microsoft.com/office/drawing/2014/main" id="{7C7E0AFC-06E9-4ED6-94A5-799F9E4C25AE}"/>
                  </a:ext>
                </a:extLst>
              </p:cNvPr>
              <p:cNvSpPr txBox="1"/>
              <p:nvPr/>
            </p:nvSpPr>
            <p:spPr>
              <a:xfrm>
                <a:off x="4965551" y="1495482"/>
                <a:ext cx="25088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BA200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Peny</a:t>
                </a:r>
                <a:r>
                  <a:rPr kumimoji="0" lang="en-US" altLang="ko-KR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BA200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usanan</a:t>
                </a:r>
                <a:r>
                  <a:rPr kumimoji="0" lang="id-ID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BA200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 Materi Teknis dan Legalisasi</a:t>
                </a:r>
                <a:r>
                  <a:rPr kumimoji="0" lang="id-ID" altLang="ko-KR" sz="1400" b="1" i="0" u="none" strike="noStrike" kern="1200" cap="none" spc="0" normalizeH="0" noProof="0" dirty="0">
                    <a:ln>
                      <a:noFill/>
                    </a:ln>
                    <a:solidFill>
                      <a:srgbClr val="FBA200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 RTRWP Kepri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BA200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75BEE3A-5FB0-4C65-96CF-6D8551A83CBF}"/>
                </a:ext>
              </a:extLst>
            </p:cNvPr>
            <p:cNvGrpSpPr/>
            <p:nvPr/>
          </p:nvGrpSpPr>
          <p:grpSpPr>
            <a:xfrm>
              <a:off x="1052384" y="4673397"/>
              <a:ext cx="1759674" cy="1300795"/>
              <a:chOff x="4965552" y="1736224"/>
              <a:chExt cx="1759674" cy="1300795"/>
            </a:xfrm>
          </p:grpSpPr>
          <p:sp>
            <p:nvSpPr>
              <p:cNvPr id="94" name="TextBox 1715">
                <a:extLst>
                  <a:ext uri="{FF2B5EF4-FFF2-40B4-BE49-F238E27FC236}">
                    <a16:creationId xmlns:a16="http://schemas.microsoft.com/office/drawing/2014/main" id="{18988992-8318-450F-8D86-FBB317734D35}"/>
                  </a:ext>
                </a:extLst>
              </p:cNvPr>
              <p:cNvSpPr txBox="1"/>
              <p:nvPr/>
            </p:nvSpPr>
            <p:spPr>
              <a:xfrm>
                <a:off x="4965552" y="2206022"/>
                <a:ext cx="175967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id-ID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Penetapan Perda 1 Tahun 2017</a:t>
                </a:r>
              </a:p>
              <a:p>
                <a:pPr marL="228600" lvl="0" indent="-228600">
                  <a:buFont typeface="+mj-lt"/>
                  <a:buAutoNum type="arabicPeriod"/>
                </a:pPr>
                <a:r>
                  <a:rPr lang="id-ID" altLang="ko-KR" sz="1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Penyusunan RZWP-3-K.</a:t>
                </a: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95" name="TextBox 1716">
                <a:extLst>
                  <a:ext uri="{FF2B5EF4-FFF2-40B4-BE49-F238E27FC236}">
                    <a16:creationId xmlns:a16="http://schemas.microsoft.com/office/drawing/2014/main" id="{C2221504-AA94-497D-AE9C-79CDE38FF07A}"/>
                  </a:ext>
                </a:extLst>
              </p:cNvPr>
              <p:cNvSpPr txBox="1"/>
              <p:nvPr/>
            </p:nvSpPr>
            <p:spPr>
              <a:xfrm>
                <a:off x="4965552" y="1736224"/>
                <a:ext cx="17596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0C3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RTRWP Kepri dan RZWPK-3-K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680C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DAFFF4B-705B-49FB-A90A-C25E5B3BF003}"/>
                </a:ext>
              </a:extLst>
            </p:cNvPr>
            <p:cNvGrpSpPr/>
            <p:nvPr/>
          </p:nvGrpSpPr>
          <p:grpSpPr>
            <a:xfrm>
              <a:off x="4697187" y="2816190"/>
              <a:ext cx="1839564" cy="1557030"/>
              <a:chOff x="5034952" y="3079793"/>
              <a:chExt cx="1839564" cy="1557030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CB1D10B-5AA0-48F1-BE0F-90D0589BAB19}"/>
                  </a:ext>
                </a:extLst>
              </p:cNvPr>
              <p:cNvGrpSpPr/>
              <p:nvPr/>
            </p:nvGrpSpPr>
            <p:grpSpPr>
              <a:xfrm>
                <a:off x="5317486" y="3079793"/>
                <a:ext cx="1557030" cy="1557030"/>
                <a:chOff x="1472426" y="1967171"/>
                <a:chExt cx="1557030" cy="1557030"/>
              </a:xfrm>
              <a:solidFill>
                <a:srgbClr val="90C221"/>
              </a:solidFill>
            </p:grpSpPr>
            <p:sp>
              <p:nvSpPr>
                <p:cNvPr id="92" name="Circle: Hollow 1721">
                  <a:extLst>
                    <a:ext uri="{FF2B5EF4-FFF2-40B4-BE49-F238E27FC236}">
                      <a16:creationId xmlns:a16="http://schemas.microsoft.com/office/drawing/2014/main" id="{497C6AD8-F5B8-46BE-A871-F140207D9B8B}"/>
                    </a:ext>
                  </a:extLst>
                </p:cNvPr>
                <p:cNvSpPr/>
                <p:nvPr/>
              </p:nvSpPr>
              <p:spPr>
                <a:xfrm>
                  <a:off x="1609103" y="2103848"/>
                  <a:ext cx="1283677" cy="1283677"/>
                </a:xfrm>
                <a:prstGeom prst="donut">
                  <a:avLst>
                    <a:gd name="adj" fmla="val 15734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93" name="Block Arc 92">
                  <a:extLst>
                    <a:ext uri="{FF2B5EF4-FFF2-40B4-BE49-F238E27FC236}">
                      <a16:creationId xmlns:a16="http://schemas.microsoft.com/office/drawing/2014/main" id="{5143F4BA-5747-413E-8362-AB527F189621}"/>
                    </a:ext>
                  </a:extLst>
                </p:cNvPr>
                <p:cNvSpPr/>
                <p:nvPr/>
              </p:nvSpPr>
              <p:spPr>
                <a:xfrm>
                  <a:off x="1472426" y="1967171"/>
                  <a:ext cx="1557030" cy="1557030"/>
                </a:xfrm>
                <a:prstGeom prst="blockArc">
                  <a:avLst>
                    <a:gd name="adj1" fmla="val 7613006"/>
                    <a:gd name="adj2" fmla="val 18431820"/>
                    <a:gd name="adj3" fmla="val 3267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90" name="TextBox 1719">
                <a:extLst>
                  <a:ext uri="{FF2B5EF4-FFF2-40B4-BE49-F238E27FC236}">
                    <a16:creationId xmlns:a16="http://schemas.microsoft.com/office/drawing/2014/main" id="{3CC5496A-E4A2-45A4-A1E7-6E2DED315B19}"/>
                  </a:ext>
                </a:extLst>
              </p:cNvPr>
              <p:cNvSpPr txBox="1"/>
              <p:nvPr/>
            </p:nvSpPr>
            <p:spPr>
              <a:xfrm>
                <a:off x="5494073" y="3625676"/>
                <a:ext cx="12011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0C221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20</a:t>
                </a:r>
                <a:r>
                  <a:rPr kumimoji="0" lang="id-ID" altLang="ko-K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0C221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21</a:t>
                </a:r>
                <a:endParaRPr kumimoji="0" lang="ko-KR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1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685B976-E327-4E90-90CE-A744FE862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4952" y="4424399"/>
                <a:ext cx="599247" cy="12478"/>
              </a:xfrm>
              <a:prstGeom prst="line">
                <a:avLst/>
              </a:prstGeom>
              <a:noFill/>
              <a:ln w="25400" cap="flat" cmpd="sng" algn="ctr">
                <a:solidFill>
                  <a:srgbClr val="90C221"/>
                </a:solidFill>
                <a:prstDash val="solid"/>
                <a:miter lim="800000"/>
                <a:headEnd type="oval" w="lg" len="lg"/>
                <a:tailEnd type="none" w="lg" len="lg"/>
              </a:ln>
              <a:effectLst/>
            </p:spPr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5C95690-5511-4A20-BECE-AAB46F82CE12}"/>
                </a:ext>
              </a:extLst>
            </p:cNvPr>
            <p:cNvGrpSpPr/>
            <p:nvPr/>
          </p:nvGrpSpPr>
          <p:grpSpPr>
            <a:xfrm>
              <a:off x="4629147" y="4165969"/>
              <a:ext cx="6812973" cy="2717256"/>
              <a:chOff x="4288476" y="1228796"/>
              <a:chExt cx="5550287" cy="2717256"/>
            </a:xfrm>
          </p:grpSpPr>
          <p:sp>
            <p:nvSpPr>
              <p:cNvPr id="87" name="TextBox 1724">
                <a:extLst>
                  <a:ext uri="{FF2B5EF4-FFF2-40B4-BE49-F238E27FC236}">
                    <a16:creationId xmlns:a16="http://schemas.microsoft.com/office/drawing/2014/main" id="{93AA881C-D13F-46E9-8CC4-421D1A08111B}"/>
                  </a:ext>
                </a:extLst>
              </p:cNvPr>
              <p:cNvSpPr txBox="1"/>
              <p:nvPr/>
            </p:nvSpPr>
            <p:spPr>
              <a:xfrm>
                <a:off x="4343903" y="1822394"/>
                <a:ext cx="549486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80000" indent="-180000" algn="just">
                  <a:buFont typeface="+mj-lt"/>
                  <a:buAutoNum type="arabicPeriod"/>
                  <a:defRPr/>
                </a:pPr>
                <a:r>
                  <a:rPr lang="id-ID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Evaluasi ranperda RZWP-3-K oleh Mendagri</a:t>
                </a:r>
                <a:r>
                  <a:rPr lang="en-US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, Ranperda RZWP3K (Dok Final yang sudah mendapatkan persetujuan bersama antara Gubernur dan DPRD) diamanatkan untuk diintegrasikan ke dalam Revisi RTRWP </a:t>
                </a:r>
              </a:p>
              <a:p>
                <a:pPr marL="180000" lvl="0" indent="-180000" algn="just">
                  <a:buFont typeface="+mj-lt"/>
                  <a:buAutoNum type="arabicPeriod"/>
                  <a:defRPr/>
                </a:pPr>
                <a:r>
                  <a:rPr lang="en-US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Terbitnya peraturan perundangan mengenai </a:t>
                </a:r>
                <a:r>
                  <a:rPr lang="id-ID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Tata Cara Penyusunan RTRW, integrasi, dan nomenklatur baru zona perairan pesisir;</a:t>
                </a:r>
                <a:endParaRPr lang="en-US" altLang="ko-KR" sz="1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/>
                  <a:ea typeface="Arial Unicode MS"/>
                  <a:cs typeface="Arial" pitchFamily="34" charset="0"/>
                </a:endParaRPr>
              </a:p>
              <a:p>
                <a:pPr marL="180000" lvl="0" indent="-180000" algn="just">
                  <a:buFont typeface="+mj-lt"/>
                  <a:buAutoNum type="arabicPeriod"/>
                  <a:defRPr/>
                </a:pPr>
                <a:r>
                  <a:rPr lang="en-US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Persetujuan revisi RTRWP yang diintegrasikan dengan RZWP3k oleh Menteri ATR/Ka. BPN melalui Dirjen Tata Ruang (10 Mei 2021)</a:t>
                </a:r>
              </a:p>
              <a:p>
                <a:pPr marL="180000" lvl="0" indent="-180000" algn="just">
                  <a:buFont typeface="+mj-lt"/>
                  <a:buAutoNum type="arabicPeriod"/>
                  <a:defRPr/>
                </a:pPr>
                <a:r>
                  <a:rPr lang="en-US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Penerbitan SK Tim Penyusun Revisi RTRWP (Nov. 2021) akan direvisi di Tahun 2022;</a:t>
                </a:r>
              </a:p>
              <a:p>
                <a:pPr marL="180000" indent="-180000" algn="just">
                  <a:buFont typeface="+mj-lt"/>
                  <a:buAutoNum type="arabicPeriod"/>
                  <a:defRPr/>
                </a:pPr>
                <a:r>
                  <a:rPr lang="en-US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Pengumpulan data dan informasi termasuk Citra Satelit, </a:t>
                </a:r>
                <a:r>
                  <a:rPr lang="en-US" altLang="ko-KR" sz="1100" dirty="0" err="1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pelaksanaan</a:t>
                </a:r>
                <a:r>
                  <a:rPr lang="en-US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 FGD 1 (14 Desember 2021) pembahasan muatan substansi RZP3K bersama DKP Prov. Kepri;</a:t>
                </a:r>
              </a:p>
              <a:p>
                <a:pPr marL="180000" lvl="0" indent="-180000" algn="just">
                  <a:buFont typeface="+mj-lt"/>
                  <a:buAutoNum type="arabicPeriod"/>
                  <a:defRPr/>
                </a:pPr>
                <a:r>
                  <a:rPr lang="en-US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Penyusunan </a:t>
                </a:r>
                <a:r>
                  <a:rPr lang="id-ID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Materi awal Buku Fakta dan Analisa (Bab 2, Bab 3, dan isu strategis awal) Nov-Des 2021;</a:t>
                </a:r>
              </a:p>
              <a:p>
                <a:pPr marL="180000" lvl="0" indent="-180000" algn="just">
                  <a:buFont typeface="+mj-lt"/>
                  <a:buAutoNum type="arabicPeriod"/>
                  <a:defRPr/>
                </a:pPr>
                <a:r>
                  <a:rPr lang="id-ID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Persetujuan Teknis materi RZWP-3-K </a:t>
                </a:r>
                <a:r>
                  <a:rPr lang="en-US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untuk dapat diintegrasikan ke dalam RTRWP </a:t>
                </a:r>
                <a:r>
                  <a:rPr lang="id-ID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oleh Dirjen PRL, </a:t>
                </a:r>
                <a:r>
                  <a:rPr lang="en-US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 </a:t>
                </a:r>
                <a:r>
                  <a:rPr lang="id-ID" altLang="ko-KR" sz="11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/>
                    <a:ea typeface="Arial Unicode MS"/>
                    <a:cs typeface="Arial" pitchFamily="34" charset="0"/>
                  </a:rPr>
                  <a:t>22 Desember 2021;</a:t>
                </a:r>
              </a:p>
            </p:txBody>
          </p:sp>
          <p:sp>
            <p:nvSpPr>
              <p:cNvPr id="88" name="TextBox 1725">
                <a:extLst>
                  <a:ext uri="{FF2B5EF4-FFF2-40B4-BE49-F238E27FC236}">
                    <a16:creationId xmlns:a16="http://schemas.microsoft.com/office/drawing/2014/main" id="{8FE891A8-FBE7-4FAD-9086-592233C2731E}"/>
                  </a:ext>
                </a:extLst>
              </p:cNvPr>
              <p:cNvSpPr txBox="1"/>
              <p:nvPr/>
            </p:nvSpPr>
            <p:spPr>
              <a:xfrm>
                <a:off x="4288476" y="1228796"/>
                <a:ext cx="54307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0C221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Pe</a:t>
                </a:r>
                <a:r>
                  <a:rPr kumimoji="0" lang="en-US" altLang="ko-KR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0C221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raturan</a:t>
                </a: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0C221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 perundang-undangan</a:t>
                </a:r>
                <a:r>
                  <a:rPr kumimoji="0" lang="id-ID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0C221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 Turunan UU CK, </a:t>
                </a:r>
                <a:r>
                  <a:rPr lang="en-US" altLang="ko-KR" sz="1400" b="1" dirty="0">
                    <a:solidFill>
                      <a:srgbClr val="90C221"/>
                    </a:solidFill>
                    <a:latin typeface="Arial"/>
                    <a:ea typeface="Arial Unicode MS"/>
                    <a:cs typeface="Arial" pitchFamily="34" charset="0"/>
                  </a:rPr>
                  <a:t>Pelaksanaan Tahap Awal </a:t>
                </a:r>
                <a:r>
                  <a:rPr kumimoji="0" lang="id-ID" altLang="ko-KR" sz="1400" b="1" i="0" u="none" strike="noStrike" kern="1200" cap="none" spc="0" normalizeH="0" noProof="0" dirty="0">
                    <a:ln>
                      <a:noFill/>
                    </a:ln>
                    <a:solidFill>
                      <a:srgbClr val="90C221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Rev</a:t>
                </a:r>
                <a:r>
                  <a:rPr kumimoji="0" lang="en-US" altLang="ko-KR" sz="1400" b="1" i="0" u="none" strike="noStrike" kern="1200" cap="none" spc="0" normalizeH="0" noProof="0" dirty="0">
                    <a:ln>
                      <a:noFill/>
                    </a:ln>
                    <a:solidFill>
                      <a:srgbClr val="90C221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isi</a:t>
                </a:r>
                <a:r>
                  <a:rPr kumimoji="0" lang="id-ID" altLang="ko-KR" sz="1400" b="1" i="0" u="none" strike="noStrike" kern="1200" cap="none" spc="0" normalizeH="0" noProof="0" dirty="0">
                    <a:ln>
                      <a:noFill/>
                    </a:ln>
                    <a:solidFill>
                      <a:srgbClr val="90C221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 RTRWP dan RZWP-3-K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1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13F2945-4EC6-41E9-B14D-8274F79E1B62}"/>
                </a:ext>
              </a:extLst>
            </p:cNvPr>
            <p:cNvGrpSpPr/>
            <p:nvPr/>
          </p:nvGrpSpPr>
          <p:grpSpPr>
            <a:xfrm>
              <a:off x="564175" y="2816190"/>
              <a:ext cx="1557030" cy="3157084"/>
              <a:chOff x="1049718" y="3079793"/>
              <a:chExt cx="1557030" cy="3157084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B0F83E16-4F7E-425E-907B-D85B9B657598}"/>
                  </a:ext>
                </a:extLst>
              </p:cNvPr>
              <p:cNvGrpSpPr/>
              <p:nvPr/>
            </p:nvGrpSpPr>
            <p:grpSpPr>
              <a:xfrm>
                <a:off x="1049718" y="3079793"/>
                <a:ext cx="1557030" cy="1557030"/>
                <a:chOff x="1472426" y="1967171"/>
                <a:chExt cx="1557030" cy="1557030"/>
              </a:xfrm>
            </p:grpSpPr>
            <p:sp>
              <p:nvSpPr>
                <p:cNvPr id="80" name="Circle: Hollow 1736">
                  <a:extLst>
                    <a:ext uri="{FF2B5EF4-FFF2-40B4-BE49-F238E27FC236}">
                      <a16:creationId xmlns:a16="http://schemas.microsoft.com/office/drawing/2014/main" id="{38B6983F-41C2-461D-99A0-E6C7524B1359}"/>
                    </a:ext>
                  </a:extLst>
                </p:cNvPr>
                <p:cNvSpPr/>
                <p:nvPr/>
              </p:nvSpPr>
              <p:spPr>
                <a:xfrm>
                  <a:off x="1609103" y="2103848"/>
                  <a:ext cx="1283677" cy="1283677"/>
                </a:xfrm>
                <a:prstGeom prst="donut">
                  <a:avLst>
                    <a:gd name="adj" fmla="val 15734"/>
                  </a:avLst>
                </a:prstGeom>
                <a:solidFill>
                  <a:srgbClr val="0680C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81" name="Block Arc 80">
                  <a:extLst>
                    <a:ext uri="{FF2B5EF4-FFF2-40B4-BE49-F238E27FC236}">
                      <a16:creationId xmlns:a16="http://schemas.microsoft.com/office/drawing/2014/main" id="{33F88FD2-5DEB-496C-A324-15E35F07AF19}"/>
                    </a:ext>
                  </a:extLst>
                </p:cNvPr>
                <p:cNvSpPr/>
                <p:nvPr/>
              </p:nvSpPr>
              <p:spPr>
                <a:xfrm>
                  <a:off x="1472426" y="1967171"/>
                  <a:ext cx="1557030" cy="1557030"/>
                </a:xfrm>
                <a:prstGeom prst="blockArc">
                  <a:avLst>
                    <a:gd name="adj1" fmla="val 7613006"/>
                    <a:gd name="adj2" fmla="val 18431820"/>
                    <a:gd name="adj3" fmla="val 3267"/>
                  </a:avLst>
                </a:prstGeom>
                <a:solidFill>
                  <a:srgbClr val="0680C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78" name="TextBox 1734">
                <a:extLst>
                  <a:ext uri="{FF2B5EF4-FFF2-40B4-BE49-F238E27FC236}">
                    <a16:creationId xmlns:a16="http://schemas.microsoft.com/office/drawing/2014/main" id="{84515E9C-F447-4F5C-8B87-52156C9C6AC0}"/>
                  </a:ext>
                </a:extLst>
              </p:cNvPr>
              <p:cNvSpPr txBox="1"/>
              <p:nvPr/>
            </p:nvSpPr>
            <p:spPr>
              <a:xfrm>
                <a:off x="1216163" y="3625676"/>
                <a:ext cx="12011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0C3"/>
                    </a:solidFill>
                    <a:effectLst/>
                    <a:uLnTx/>
                    <a:uFillTx/>
                    <a:latin typeface="Arial"/>
                    <a:ea typeface="Arial Unicode MS"/>
                    <a:cs typeface="Arial" pitchFamily="34" charset="0"/>
                  </a:rPr>
                  <a:t>2017</a:t>
                </a:r>
                <a:endParaRPr kumimoji="0" lang="ko-KR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680C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16761C7-616B-4FC7-A805-ACC009197AA1}"/>
                  </a:ext>
                </a:extLst>
              </p:cNvPr>
              <p:cNvCxnSpPr/>
              <p:nvPr/>
            </p:nvCxnSpPr>
            <p:spPr>
              <a:xfrm flipV="1">
                <a:off x="1372360" y="4436877"/>
                <a:ext cx="0" cy="1800000"/>
              </a:xfrm>
              <a:prstGeom prst="line">
                <a:avLst/>
              </a:prstGeom>
              <a:noFill/>
              <a:ln w="25400" cap="flat" cmpd="sng" algn="ctr">
                <a:solidFill>
                  <a:srgbClr val="0680C3"/>
                </a:solidFill>
                <a:prstDash val="solid"/>
                <a:miter lim="800000"/>
                <a:headEnd type="oval" w="lg" len="lg"/>
                <a:tailEnd type="none" w="lg" len="lg"/>
              </a:ln>
              <a:effectLst/>
            </p:spPr>
          </p:cxnSp>
        </p:grpSp>
        <p:sp>
          <p:nvSpPr>
            <p:cNvPr id="71" name="Arrow: Striped Right 1741">
              <a:extLst>
                <a:ext uri="{FF2B5EF4-FFF2-40B4-BE49-F238E27FC236}">
                  <a16:creationId xmlns:a16="http://schemas.microsoft.com/office/drawing/2014/main" id="{751140CD-594C-4BA4-AB62-47E294C30574}"/>
                </a:ext>
              </a:extLst>
            </p:cNvPr>
            <p:cNvSpPr/>
            <p:nvPr/>
          </p:nvSpPr>
          <p:spPr>
            <a:xfrm>
              <a:off x="4349983" y="3445792"/>
              <a:ext cx="516373" cy="401363"/>
            </a:xfrm>
            <a:prstGeom prst="stripedRightArrow">
              <a:avLst>
                <a:gd name="adj1" fmla="val 55139"/>
                <a:gd name="adj2" fmla="val 52738"/>
              </a:avLst>
            </a:prstGeom>
            <a:solidFill>
              <a:srgbClr val="90C22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2" name="Arrow: Striped Right 1742">
              <a:extLst>
                <a:ext uri="{FF2B5EF4-FFF2-40B4-BE49-F238E27FC236}">
                  <a16:creationId xmlns:a16="http://schemas.microsoft.com/office/drawing/2014/main" id="{9A49AFD2-E6B6-46E6-A1ED-9184B234CD80}"/>
                </a:ext>
              </a:extLst>
            </p:cNvPr>
            <p:cNvSpPr/>
            <p:nvPr/>
          </p:nvSpPr>
          <p:spPr>
            <a:xfrm>
              <a:off x="2142210" y="3445792"/>
              <a:ext cx="516373" cy="401363"/>
            </a:xfrm>
            <a:prstGeom prst="stripedRightArrow">
              <a:avLst>
                <a:gd name="adj1" fmla="val 55139"/>
                <a:gd name="adj2" fmla="val 52738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3" name="Arrow: Striped Right 1743">
              <a:extLst>
                <a:ext uri="{FF2B5EF4-FFF2-40B4-BE49-F238E27FC236}">
                  <a16:creationId xmlns:a16="http://schemas.microsoft.com/office/drawing/2014/main" id="{C6CCD06A-0720-4DDC-AF0E-EF336571D2A5}"/>
                </a:ext>
              </a:extLst>
            </p:cNvPr>
            <p:cNvSpPr/>
            <p:nvPr/>
          </p:nvSpPr>
          <p:spPr>
            <a:xfrm>
              <a:off x="6557756" y="3445792"/>
              <a:ext cx="516373" cy="401363"/>
            </a:xfrm>
            <a:prstGeom prst="stripedRightArrow">
              <a:avLst>
                <a:gd name="adj1" fmla="val 55139"/>
                <a:gd name="adj2" fmla="val 52738"/>
              </a:avLst>
            </a:prstGeom>
            <a:solidFill>
              <a:srgbClr val="FBA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2675" y="132661"/>
            <a:ext cx="1080009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d-ID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Kronologis</a:t>
            </a:r>
            <a:r>
              <a:rPr lang="en-US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2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Revisi</a:t>
            </a:r>
            <a:r>
              <a:rPr lang="en-US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RTRWP </a:t>
            </a:r>
            <a:r>
              <a:rPr lang="en-US" sz="2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Kepri</a:t>
            </a:r>
            <a:r>
              <a:rPr lang="en-US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id-ID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serta Integrasi RZWP-3-K dan RTRWP</a:t>
            </a:r>
            <a:endParaRPr lang="en-US" sz="2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pic>
        <p:nvPicPr>
          <p:cNvPr id="110" name="Picture 2">
            <a:extLst>
              <a:ext uri="{FF2B5EF4-FFF2-40B4-BE49-F238E27FC236}">
                <a16:creationId xmlns:a16="http://schemas.microsoft.com/office/drawing/2014/main" id="{8FACD227-9213-48BE-9198-C53D3F70B4E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" y="118653"/>
            <a:ext cx="650250" cy="80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1A62158-9E1A-4DEA-88C3-F2F74277E938}"/>
              </a:ext>
            </a:extLst>
          </p:cNvPr>
          <p:cNvCxnSpPr>
            <a:cxnSpLocks/>
          </p:cNvCxnSpPr>
          <p:nvPr/>
        </p:nvCxnSpPr>
        <p:spPr>
          <a:xfrm flipV="1">
            <a:off x="4919718" y="3788475"/>
            <a:ext cx="0" cy="3000945"/>
          </a:xfrm>
          <a:prstGeom prst="line">
            <a:avLst/>
          </a:prstGeom>
          <a:noFill/>
          <a:ln w="25400" cap="flat" cmpd="sng" algn="ctr">
            <a:solidFill>
              <a:srgbClr val="90C221"/>
            </a:solidFill>
            <a:prstDash val="solid"/>
            <a:miter lim="800000"/>
            <a:headEnd type="oval" w="lg" len="lg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465145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762000"/>
          </a:xfrm>
        </p:spPr>
        <p:txBody>
          <a:bodyPr/>
          <a:lstStyle/>
          <a:p>
            <a:pPr algn="ctr"/>
            <a:r>
              <a:rPr lang="en-US" dirty="0"/>
              <a:t>Permasalahan Integrasi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508760"/>
            <a:ext cx="11247119" cy="435133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/>
              <a:t>Garis pantai versi RTRW Kab/Kota dengan Provinsi yang berbeda termasuk garis pantai antara RZWP3K </a:t>
            </a:r>
            <a:r>
              <a:rPr lang="en-US" dirty="0" err="1"/>
              <a:t>dgn</a:t>
            </a:r>
            <a:r>
              <a:rPr lang="en-US" dirty="0"/>
              <a:t> RTRWP dan RTRW Kab/Kota;</a:t>
            </a:r>
          </a:p>
          <a:p>
            <a:pPr algn="just"/>
            <a:r>
              <a:rPr lang="en-US" dirty="0"/>
              <a:t>Perlu Penyesuaian lokasi/muatan Struktur dan  Pola Ruang pada area pertemuan Darat dan Laut (sepanjang garis Pantai)</a:t>
            </a:r>
          </a:p>
          <a:p>
            <a:pPr algn="just"/>
            <a:r>
              <a:rPr lang="en-US" dirty="0"/>
              <a:t>Potensi lokasi kawasan reklamasi yang tidak sesuai/sinkron antara RTRW Kab/Kota dengan Provinsi serta RZWP3K;</a:t>
            </a:r>
          </a:p>
          <a:p>
            <a:pPr algn="just"/>
            <a:r>
              <a:rPr lang="en-US" dirty="0" err="1"/>
              <a:t>Deliniasi</a:t>
            </a:r>
            <a:r>
              <a:rPr lang="en-US" dirty="0"/>
              <a:t> dan definisi Kawasan DLKP/r versi </a:t>
            </a:r>
            <a:r>
              <a:rPr lang="en-US" dirty="0" err="1"/>
              <a:t>Kemenhub</a:t>
            </a:r>
            <a:r>
              <a:rPr lang="en-US" dirty="0"/>
              <a:t> dengan KKP yang belum sinkron/sesuai sehingga diperlukan rasionalisasi luasan DLKP/r;</a:t>
            </a:r>
          </a:p>
          <a:p>
            <a:pPr algn="just"/>
            <a:r>
              <a:rPr lang="en-US" dirty="0"/>
              <a:t>Penataan kawasan pertahanan/keamanan;</a:t>
            </a:r>
          </a:p>
          <a:p>
            <a:pPr algn="just"/>
            <a:r>
              <a:rPr lang="en-US" dirty="0"/>
              <a:t>Kawasan permukiman Nelayan diatas Laut yang mesti </a:t>
            </a:r>
            <a:r>
              <a:rPr lang="en-US" dirty="0" err="1"/>
              <a:t>diakomodasi</a:t>
            </a:r>
            <a:r>
              <a:rPr lang="en-US" dirty="0"/>
              <a:t>;</a:t>
            </a:r>
          </a:p>
          <a:p>
            <a:pPr algn="just"/>
            <a:r>
              <a:rPr lang="en-US" dirty="0" err="1"/>
              <a:t>Deliniasi</a:t>
            </a:r>
            <a:r>
              <a:rPr lang="en-US" dirty="0"/>
              <a:t> pengaturan kawasan PPK terluar khususnya Pulau Bintan;</a:t>
            </a:r>
          </a:p>
          <a:p>
            <a:pPr algn="just"/>
            <a:r>
              <a:rPr lang="en-US" dirty="0" err="1"/>
              <a:t>Deliniasi</a:t>
            </a:r>
            <a:r>
              <a:rPr lang="en-US" dirty="0"/>
              <a:t> kawasan pertambangan; </a:t>
            </a:r>
          </a:p>
          <a:p>
            <a:pPr algn="just"/>
            <a:r>
              <a:rPr lang="en-US" dirty="0" err="1"/>
              <a:t>Deliniasi</a:t>
            </a:r>
            <a:r>
              <a:rPr lang="en-US" dirty="0"/>
              <a:t> kawasan Mangrove (darat-laut);</a:t>
            </a:r>
          </a:p>
          <a:p>
            <a:pPr algn="just"/>
            <a:r>
              <a:rPr lang="en-US" dirty="0"/>
              <a:t>Batas negara pada wilayah laut (singapura-malaysia)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920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ECCC-B979-1C02-130F-2E7888E99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85763"/>
            <a:ext cx="11458575" cy="558800"/>
          </a:xfrm>
        </p:spPr>
        <p:txBody>
          <a:bodyPr rtlCol="0">
            <a:noAutofit/>
          </a:bodyPr>
          <a:lstStyle/>
          <a:p>
            <a:pPr defTabSz="457200" eaLnBrk="0" hangingPunct="0">
              <a:lnSpc>
                <a:spcPct val="100000"/>
              </a:lnSpc>
              <a:defRPr/>
            </a:pPr>
            <a:r>
              <a:rPr lang="en-ID" altLang="en-US" sz="2800" b="1" cap="all" noProof="1">
                <a:solidFill>
                  <a:srgbClr val="404040"/>
                </a:solidFill>
              </a:rPr>
              <a:t>PERAN PEMERINTAH PROVINSI DALAM PENGENDALIAN PEMANFAATAN RUANG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69825-6A9A-104C-DAF9-C9530BF23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" y="2706688"/>
            <a:ext cx="3860800" cy="3406775"/>
          </a:xfrm>
          <a:ln w="22225" cap="rnd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defTabSz="457200" eaLnBrk="0" hangingPunct="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/>
            </a:pPr>
            <a:r>
              <a:rPr lang="en-ID" altLang="en-US" sz="1700" noProof="1"/>
              <a:t>Pengendalian pemanfaatan ruang terdiri dari :</a:t>
            </a:r>
          </a:p>
          <a:p>
            <a:pPr marL="304800" indent="-304800" defTabSz="457200" eaLnBrk="0" hangingPunct="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en-ID" altLang="en-US" sz="1700" noProof="1"/>
              <a:t>Penilaian Pelaksanaan KKPR</a:t>
            </a:r>
          </a:p>
          <a:p>
            <a:pPr marL="304800" indent="-304800" defTabSz="457200" eaLnBrk="0" hangingPunct="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en-ID" altLang="en-US" sz="1700" noProof="1"/>
              <a:t>Penilaian Perwujudan Rencana Tata Ruang</a:t>
            </a:r>
          </a:p>
          <a:p>
            <a:pPr marL="304800" indent="-304800" defTabSz="457200" eaLnBrk="0" hangingPunct="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en-ID" altLang="en-US" sz="1700" noProof="1"/>
              <a:t>Pemberian insentif dan disinsentif</a:t>
            </a:r>
          </a:p>
          <a:p>
            <a:pPr marL="304800" indent="-304800" defTabSz="457200" eaLnBrk="0" hangingPunct="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en-ID" altLang="en-US" sz="1700" noProof="1"/>
              <a:t>Pengenaan sanksi administratif</a:t>
            </a:r>
          </a:p>
          <a:p>
            <a:pPr marL="304800" indent="-304800" defTabSz="457200" eaLnBrk="0" hangingPunct="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lang="en-ID" altLang="en-US" sz="1700" noProof="1"/>
              <a:t>Penyelesaian sengketa penataan ruang</a:t>
            </a:r>
          </a:p>
        </p:txBody>
      </p:sp>
      <p:sp>
        <p:nvSpPr>
          <p:cNvPr id="12" name="Rectangles 11">
            <a:extLst>
              <a:ext uri="{FF2B5EF4-FFF2-40B4-BE49-F238E27FC236}">
                <a16:creationId xmlns:a16="http://schemas.microsoft.com/office/drawing/2014/main" id="{7EE7B409-92CB-BF5D-0AB3-2CECAB9FBBFE}"/>
              </a:ext>
            </a:extLst>
          </p:cNvPr>
          <p:cNvSpPr/>
          <p:nvPr/>
        </p:nvSpPr>
        <p:spPr>
          <a:xfrm>
            <a:off x="5387975" y="1198563"/>
            <a:ext cx="6813550" cy="56022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noProof="1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35E3EB-6B69-F802-0AD4-E33840291E60}"/>
              </a:ext>
            </a:extLst>
          </p:cNvPr>
          <p:cNvSpPr/>
          <p:nvPr/>
        </p:nvSpPr>
        <p:spPr>
          <a:xfrm>
            <a:off x="5495607" y="5469116"/>
            <a:ext cx="6564312" cy="11361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altLang="en-US" noProof="1"/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ID" altLang="en-US" sz="1600" noProof="1"/>
              <a:t>Penyelesaian sengketa penataan ruang :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/>
            </a:pPr>
            <a:r>
              <a:rPr lang="en-ID" altLang="en-US" sz="1600" b="1" u="sng" noProof="1"/>
              <a:t>antara Pemerintah Provinsi dan Masyarakat;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/>
            </a:pPr>
            <a:r>
              <a:rPr lang="en-ID" altLang="en-US" sz="1600" b="1" u="sng" noProof="1"/>
              <a:t>antara Pemerintah Provinsi dan Pemerintah kabupaten/kota; 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/>
            </a:pPr>
            <a:r>
              <a:rPr lang="en-ID" altLang="en-US" sz="1600" b="1" u="sng" noProof="1"/>
              <a:t>antar-Pemerintah kabupaten/kota di provinsi.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/>
            </a:pPr>
            <a:endParaRPr lang="en-ID" altLang="en-US" noProof="1"/>
          </a:p>
        </p:txBody>
      </p:sp>
      <p:sp>
        <p:nvSpPr>
          <p:cNvPr id="6" name="Rectangles 5">
            <a:extLst>
              <a:ext uri="{FF2B5EF4-FFF2-40B4-BE49-F238E27FC236}">
                <a16:creationId xmlns:a16="http://schemas.microsoft.com/office/drawing/2014/main" id="{1510104E-EC30-A095-F4F7-C13F3DDCA97C}"/>
              </a:ext>
            </a:extLst>
          </p:cNvPr>
          <p:cNvSpPr/>
          <p:nvPr/>
        </p:nvSpPr>
        <p:spPr>
          <a:xfrm>
            <a:off x="474663" y="1349375"/>
            <a:ext cx="4418012" cy="9969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D" altLang="en-US" noProof="1"/>
              <a:t>Permen 21 tahun 2021 tentang Pengendalian Pemanfaatan Ruang dan Pengawasan Penataan Ruang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936B3B-9392-4F43-F735-9DF00B7B1C5A}"/>
              </a:ext>
            </a:extLst>
          </p:cNvPr>
          <p:cNvSpPr/>
          <p:nvPr/>
        </p:nvSpPr>
        <p:spPr>
          <a:xfrm>
            <a:off x="5454968" y="1383675"/>
            <a:ext cx="6564311" cy="59958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altLang="en-US" noProof="1"/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D" altLang="en-US" sz="1600" noProof="1"/>
              <a:t>Penilaian perwujudan RTR sesuai dengan kewenangannya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ID" altLang="en-US" sz="1600" noProof="1"/>
              <a:t>Pemberian insentif dan disinsentif sesuai dengan kewenangannya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/>
            </a:pPr>
            <a:endParaRPr lang="en-ID" altLang="en-US" noProof="1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E13854-B62B-CC4F-EC22-6E624F264AC4}"/>
              </a:ext>
            </a:extLst>
          </p:cNvPr>
          <p:cNvSpPr/>
          <p:nvPr/>
        </p:nvSpPr>
        <p:spPr>
          <a:xfrm>
            <a:off x="5454967" y="2074764"/>
            <a:ext cx="6564312" cy="62674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noProof="1"/>
              <a:t>Penilaian KKPR</a:t>
            </a:r>
            <a:r>
              <a:rPr lang="en-ID" altLang="en-US" sz="1600" noProof="1"/>
              <a:t> :</a:t>
            </a:r>
            <a:endParaRPr lang="en-US" sz="1600" noProof="1"/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noProof="1"/>
              <a:t>pendelegasian</a:t>
            </a:r>
            <a:r>
              <a:rPr lang="en-ID" altLang="en-US" sz="1600" noProof="1"/>
              <a:t> </a:t>
            </a:r>
            <a:r>
              <a:rPr lang="en-US" sz="1600" noProof="1"/>
              <a:t>penilaian sesuai kewenangannya</a:t>
            </a:r>
            <a:endParaRPr lang="en-ID" altLang="en-US" sz="1600" noProof="1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195DEA0-59CB-77F5-38F1-D2C539CB3AE4}"/>
              </a:ext>
            </a:extLst>
          </p:cNvPr>
          <p:cNvSpPr/>
          <p:nvPr/>
        </p:nvSpPr>
        <p:spPr>
          <a:xfrm>
            <a:off x="5504816" y="4334371"/>
            <a:ext cx="6565900" cy="100774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D" altLang="en-US" sz="1600" noProof="1"/>
              <a:t>Pengenaan sanksi administrasi :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/>
            </a:pPr>
            <a:r>
              <a:rPr lang="en-ID" altLang="en-US" sz="1600" b="1" u="sng" noProof="1"/>
              <a:t>wilayah provinsi yang menjadi kepentingan Pemerintah Daerah provinsi; dan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/>
            </a:pPr>
            <a:r>
              <a:rPr lang="en-ID" altLang="en-US" sz="1600" b="1" u="sng" noProof="1"/>
              <a:t>Lintas wilayah kabupat</a:t>
            </a:r>
            <a:r>
              <a:rPr lang="en-ID" altLang="en-US" b="1" u="sng" noProof="1"/>
              <a:t>en/kota.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780443F-0958-DA25-3361-0383448C54AD}"/>
              </a:ext>
            </a:extLst>
          </p:cNvPr>
          <p:cNvSpPr/>
          <p:nvPr/>
        </p:nvSpPr>
        <p:spPr>
          <a:xfrm>
            <a:off x="4460875" y="4121150"/>
            <a:ext cx="641350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noProof="1"/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C3243D12-6441-F064-3E8A-C50026580917}"/>
              </a:ext>
            </a:extLst>
          </p:cNvPr>
          <p:cNvSpPr/>
          <p:nvPr/>
        </p:nvSpPr>
        <p:spPr>
          <a:xfrm>
            <a:off x="5475288" y="2813685"/>
            <a:ext cx="6523671" cy="13858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noProof="1"/>
              <a:t>Pemberian insentif dan Disinsentif</a:t>
            </a:r>
            <a:r>
              <a:rPr lang="en-ID" altLang="en-US" sz="1600" noProof="1"/>
              <a:t>:</a:t>
            </a:r>
            <a:endParaRPr lang="en-US" sz="1600" noProof="1"/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AutoNum type="alphaLcPeriod"/>
              <a:defRPr/>
            </a:pPr>
            <a:r>
              <a:rPr lang="en-US" sz="1600" noProof="1"/>
              <a:t>Mengendalikan kegiatan pemanfaatan ruang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AutoNum type="alphaLcPeriod"/>
              <a:defRPr/>
            </a:pPr>
            <a:r>
              <a:rPr lang="en-US" altLang="en-US" sz="1600" noProof="1"/>
              <a:t>Mewujudkan keadilan, mengurangi konflik, dan dampak negative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AutoNum type="alphaLcPeriod"/>
              <a:defRPr/>
            </a:pPr>
            <a:r>
              <a:rPr lang="en-US" altLang="en-US" sz="1600" noProof="1"/>
              <a:t>Menjamin berlangsungnya pembangunan yang efisien dan efektif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AutoNum type="alphaLcPeriod"/>
              <a:defRPr/>
            </a:pPr>
            <a:r>
              <a:rPr lang="en-US" altLang="en-US" sz="1600" noProof="1"/>
              <a:t>Menyelenggarakan peran masyarakat dalam penataan ruang</a:t>
            </a:r>
            <a:endParaRPr lang="en-ID" altLang="en-US" sz="1600" noProof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2890</TotalTime>
  <Words>1407</Words>
  <Application>Microsoft Office PowerPoint</Application>
  <PresentationFormat>Widescreen</PresentationFormat>
  <Paragraphs>272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 Black</vt:lpstr>
      <vt:lpstr>Arial Narrow</vt:lpstr>
      <vt:lpstr>Bahnschrift Condensed</vt:lpstr>
      <vt:lpstr>Bookman Old Style</vt:lpstr>
      <vt:lpstr>Calibri</vt:lpstr>
      <vt:lpstr>Calibri Light</vt:lpstr>
      <vt:lpstr>Roboto Condensed</vt:lpstr>
      <vt:lpstr>Times New Roman</vt:lpstr>
      <vt:lpstr>Wingdings</vt:lpstr>
      <vt:lpstr>Wingdings 2</vt:lpstr>
      <vt:lpstr>HDOfficeLightV0</vt:lpstr>
      <vt:lpstr>PowerPoint Presentation</vt:lpstr>
      <vt:lpstr>PowerPoint Presentation</vt:lpstr>
      <vt:lpstr>PowerPoint Presentation</vt:lpstr>
      <vt:lpstr>TANTANGAN PEMERINTAH PROVINSI DALAM PENEGAKAN HUKUM TATA RUANG</vt:lpstr>
      <vt:lpstr>PowerPoint Presentation</vt:lpstr>
      <vt:lpstr>PowerPoint Presentation</vt:lpstr>
      <vt:lpstr>PowerPoint Presentation</vt:lpstr>
      <vt:lpstr>Permasalahan Integrasi</vt:lpstr>
      <vt:lpstr>PERAN PEMERINTAH PROVINSI DALAM PENGENDALIAN PEMANFAATAN RUANG</vt:lpstr>
      <vt:lpstr>KETERLANJURAN DAN PELANGGARAN (PP No. 43 Tahun 2021)</vt:lpstr>
      <vt:lpstr>PELANGGARAN PEMANFAATAN RUANG DI PROVINSI KEPULAUAN RIAU</vt:lpstr>
      <vt:lpstr>PowerPoint Presentation</vt:lpstr>
      <vt:lpstr>PowerPoint Presentation</vt:lpstr>
      <vt:lpstr>PUSAT PEMERINTAHAN PROVINSI KEPRI (PULAU DOMPAK)</vt:lpstr>
      <vt:lpstr>KELEMBAGAAN PENGENDALIAN PEMANFAATAN RUANG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Firman Firman</dc:creator>
  <cp:lastModifiedBy>LENOVO FLEX 5</cp:lastModifiedBy>
  <cp:revision>115</cp:revision>
  <dcterms:created xsi:type="dcterms:W3CDTF">2021-10-23T19:42:09Z</dcterms:created>
  <dcterms:modified xsi:type="dcterms:W3CDTF">2022-07-11T03:03:54Z</dcterms:modified>
</cp:coreProperties>
</file>