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70" r:id="rId14"/>
    <p:sldId id="282" r:id="rId15"/>
    <p:sldId id="271" r:id="rId16"/>
  </p:sldIdLst>
  <p:sldSz cx="9144000" cy="5715000" type="screen16x10"/>
  <p:notesSz cx="6858000" cy="9144000"/>
  <p:embeddedFontLst>
    <p:embeddedFont>
      <p:font typeface="Glacial Indifferenc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Kanit ExtraBold" panose="020B0604020202020204" charset="-34"/>
      <p:bold r:id="rId27"/>
      <p:boldItalic r:id="rId28"/>
    </p:embeddedFont>
    <p:embeddedFont>
      <p:font typeface="Bahnschrift SemiBold" panose="020B0502040204020203" pitchFamily="34" charset="0"/>
      <p:bold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Lato Black" panose="020B0604020202020204" charset="0"/>
      <p:bold r:id="rId34"/>
      <p:boldItalic r:id="rId35"/>
    </p:embeddedFont>
    <p:embeddedFont>
      <p:font typeface="Impact" panose="020B0806030902050204" pitchFamily="3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ki Taufik" initials="" lastIdx="4" clrIdx="0"/>
  <p:cmAuthor id="1" name="Syahrul Fitra" initials="" lastIdx="1" clrIdx="1"/>
  <p:cmAuthor id="2" name="Arie Rompas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21" autoAdjust="0"/>
  </p:normalViewPr>
  <p:slideViewPr>
    <p:cSldViewPr snapToGrid="0">
      <p:cViewPr>
        <p:scale>
          <a:sx n="90" d="100"/>
          <a:sy n="90" d="100"/>
        </p:scale>
        <p:origin x="2220" y="8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r>
              <a:rPr lang="en-US" sz="1800" b="0" i="0" baseline="0" dirty="0" err="1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Sanksi</a:t>
            </a:r>
            <a:r>
              <a:rPr lang="en-US" sz="1800" b="0" i="0" baseline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 </a:t>
            </a:r>
            <a:r>
              <a:rPr lang="en-US" sz="1800" b="0" i="0" baseline="0" dirty="0" err="1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Kasus</a:t>
            </a:r>
            <a:r>
              <a:rPr lang="en-US" sz="1800" b="0" i="0" baseline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 </a:t>
            </a:r>
            <a:r>
              <a:rPr lang="en-US" sz="1800" b="0" i="0" baseline="0" dirty="0" err="1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Karhutla</a:t>
            </a:r>
            <a:r>
              <a:rPr lang="en-US" sz="1800" b="0" i="0" baseline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 2015-2018 </a:t>
            </a:r>
            <a:r>
              <a:rPr lang="en-US" sz="1800" b="0" i="0" baseline="0" dirty="0" err="1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dan</a:t>
            </a:r>
            <a:r>
              <a:rPr lang="en-US" sz="1800" b="0" i="0" baseline="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 2019</a:t>
            </a:r>
            <a:endParaRPr lang="en-US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47594050743664E-2"/>
          <c:y val="0.1902314814814815"/>
          <c:w val="0.89019685039370078"/>
          <c:h val="0.51327099737532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Sheet1!$C$5:$C$11</c:f>
              <c:strCache>
                <c:ptCount val="7"/>
                <c:pt idx="0">
                  <c:v>Surat Peringatan</c:v>
                </c:pt>
                <c:pt idx="1">
                  <c:v>Peringatan Tertulis</c:v>
                </c:pt>
                <c:pt idx="2">
                  <c:v>Paksaan Pemerintah</c:v>
                </c:pt>
                <c:pt idx="3">
                  <c:v>Pembekuan Izin Lingkungan</c:v>
                </c:pt>
                <c:pt idx="4">
                  <c:v>Pencabutan Izin Lingkungan</c:v>
                </c:pt>
                <c:pt idx="5">
                  <c:v>Gugatan Perdata</c:v>
                </c:pt>
                <c:pt idx="6">
                  <c:v>Tututan Pidana</c:v>
                </c:pt>
              </c:strCache>
            </c:strRef>
          </c:cat>
          <c:val>
            <c:numRef>
              <c:f>Sheet1!$D$5:$D$11</c:f>
              <c:numCache>
                <c:formatCode>General</c:formatCode>
                <c:ptCount val="7"/>
                <c:pt idx="0">
                  <c:v>115</c:v>
                </c:pt>
                <c:pt idx="1">
                  <c:v>0</c:v>
                </c:pt>
                <c:pt idx="2">
                  <c:v>42</c:v>
                </c:pt>
                <c:pt idx="3">
                  <c:v>16</c:v>
                </c:pt>
                <c:pt idx="4">
                  <c:v>3</c:v>
                </c:pt>
                <c:pt idx="5">
                  <c:v>11</c:v>
                </c:pt>
                <c:pt idx="6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Sheet1!$C$5:$C$11</c:f>
              <c:strCache>
                <c:ptCount val="7"/>
                <c:pt idx="0">
                  <c:v>Surat Peringatan</c:v>
                </c:pt>
                <c:pt idx="1">
                  <c:v>Peringatan Tertulis</c:v>
                </c:pt>
                <c:pt idx="2">
                  <c:v>Paksaan Pemerintah</c:v>
                </c:pt>
                <c:pt idx="3">
                  <c:v>Pembekuan Izin Lingkungan</c:v>
                </c:pt>
                <c:pt idx="4">
                  <c:v>Pencabutan Izin Lingkungan</c:v>
                </c:pt>
                <c:pt idx="5">
                  <c:v>Gugatan Perdata</c:v>
                </c:pt>
                <c:pt idx="6">
                  <c:v>Tututan Pidana</c:v>
                </c:pt>
              </c:strCache>
            </c:strRef>
          </c:cat>
          <c:val>
            <c:numRef>
              <c:f>Sheet1!$E$5:$E$11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79</c:v>
                </c:pt>
                <c:pt idx="3">
                  <c:v>1</c:v>
                </c:pt>
                <c:pt idx="4">
                  <c:v>1</c:v>
                </c:pt>
                <c:pt idx="5">
                  <c:v>10</c:v>
                </c:pt>
                <c:pt idx="6">
                  <c:v>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840593936"/>
        <c:axId val="-1840590128"/>
      </c:barChart>
      <c:catAx>
        <c:axId val="-18405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0590128"/>
        <c:crosses val="autoZero"/>
        <c:auto val="1"/>
        <c:lblAlgn val="ctr"/>
        <c:lblOffset val="100"/>
        <c:noMultiLvlLbl val="0"/>
      </c:catAx>
      <c:valAx>
        <c:axId val="-18405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059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978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2558285f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a2558285f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Outline: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Lato"/>
              <a:buAutoNum type="arabicPeriod"/>
            </a:pP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Background 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Lato"/>
              <a:buAutoNum type="arabicPeriod"/>
            </a:pP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Deforestasi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di Indonesia 2001-2019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Lato"/>
              <a:buAutoNum type="arabicPeriod"/>
            </a:pP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Kebakaran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Berulang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2015-2019</a:t>
            </a: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Lato"/>
              <a:buAutoNum type="arabicPeriod"/>
            </a:pP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Kinerja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Penegakan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Hukum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Pembelajaran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10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tahun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terakhir</a:t>
            </a:r>
            <a:endParaRPr lang="en-US" sz="1100" dirty="0" smtClean="0">
              <a:latin typeface="Lato"/>
              <a:ea typeface="Lato"/>
              <a:cs typeface="Lato"/>
              <a:sym typeface="Lato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Lato"/>
              <a:buAutoNum type="arabicPeriod"/>
            </a:pPr>
            <a:r>
              <a:rPr lang="en-US" sz="1100" dirty="0" err="1" smtClean="0">
                <a:latin typeface="Lato"/>
                <a:ea typeface="Lato"/>
                <a:cs typeface="Lato"/>
                <a:sym typeface="Lato"/>
              </a:rPr>
              <a:t>Rekomendasi</a:t>
            </a:r>
            <a:r>
              <a:rPr lang="en-US" sz="1100" dirty="0" smtClean="0"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5305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24407d07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c24407d07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99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24407d07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24407d07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err="1" smtClean="0">
                <a:latin typeface="Glacial Indifference"/>
              </a:rPr>
              <a:t>Yg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dicabut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izinnya</a:t>
            </a:r>
            <a:r>
              <a:rPr lang="en-US" sz="1100" b="0" spc="32" baseline="0" dirty="0" smtClean="0">
                <a:latin typeface="Glacial Indifference"/>
              </a:rPr>
              <a:t> </a:t>
            </a:r>
            <a:r>
              <a:rPr lang="en-US" sz="1100" b="0" spc="32" dirty="0" smtClean="0">
                <a:latin typeface="Glacial Indifference"/>
              </a:rPr>
              <a:t>HTI : </a:t>
            </a:r>
          </a:p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smtClean="0">
                <a:latin typeface="Glacial Indifference"/>
              </a:rPr>
              <a:t>PT. </a:t>
            </a:r>
            <a:r>
              <a:rPr lang="en-US" sz="1100" b="0" spc="32" dirty="0" err="1" smtClean="0">
                <a:latin typeface="Glacial Indifference"/>
              </a:rPr>
              <a:t>Hutani</a:t>
            </a:r>
            <a:r>
              <a:rPr lang="en-US" sz="1100" b="0" spc="32" dirty="0" smtClean="0">
                <a:latin typeface="Glacial Indifference"/>
              </a:rPr>
              <a:t> Sola Lestari 2015  Riau</a:t>
            </a:r>
          </a:p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smtClean="0">
                <a:latin typeface="Glacial Indifference"/>
              </a:rPr>
              <a:t>PT. Mega </a:t>
            </a:r>
            <a:r>
              <a:rPr lang="en-US" sz="1100" b="0" spc="32" dirty="0" err="1" smtClean="0">
                <a:latin typeface="Glacial Indifference"/>
              </a:rPr>
              <a:t>Alam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Sentosa</a:t>
            </a:r>
            <a:r>
              <a:rPr lang="en-US" sz="1100" b="0" spc="32" dirty="0" smtClean="0">
                <a:latin typeface="Glacial Indifference"/>
              </a:rPr>
              <a:t> 2015  Kalimantan Barat</a:t>
            </a:r>
          </a:p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smtClean="0">
                <a:latin typeface="Glacial Indifference"/>
              </a:rPr>
              <a:t>PT. </a:t>
            </a:r>
            <a:r>
              <a:rPr lang="en-US" sz="1100" b="0" spc="32" dirty="0" err="1" smtClean="0">
                <a:latin typeface="Glacial Indifference"/>
              </a:rPr>
              <a:t>Dyera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Hutan</a:t>
            </a:r>
            <a:r>
              <a:rPr lang="en-US" sz="1100" b="0" spc="32" dirty="0" smtClean="0">
                <a:latin typeface="Glacial Indifference"/>
              </a:rPr>
              <a:t> Lestari 2015  Jambi</a:t>
            </a:r>
          </a:p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err="1" smtClean="0">
                <a:latin typeface="Glacial Indifference"/>
              </a:rPr>
              <a:t>Yg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dicabut</a:t>
            </a:r>
            <a:r>
              <a:rPr lang="en-US" sz="1100" b="0" spc="32" dirty="0" smtClean="0">
                <a:latin typeface="Glacial Indifference"/>
              </a:rPr>
              <a:t> </a:t>
            </a:r>
            <a:r>
              <a:rPr lang="en-US" sz="1100" b="0" spc="32" dirty="0" err="1" smtClean="0">
                <a:latin typeface="Glacial Indifference"/>
              </a:rPr>
              <a:t>izinnya</a:t>
            </a:r>
            <a:r>
              <a:rPr lang="en-US" sz="1100" b="0" spc="32" baseline="0" dirty="0" smtClean="0">
                <a:latin typeface="Glacial Indifference"/>
              </a:rPr>
              <a:t> </a:t>
            </a:r>
            <a:r>
              <a:rPr lang="en-ID" sz="1100" b="0" spc="32" dirty="0" smtClean="0">
                <a:latin typeface="Glacial Indifference"/>
              </a:rPr>
              <a:t>KELAPA SAWIT:</a:t>
            </a:r>
            <a:endParaRPr lang="en-US" sz="1100" b="0" spc="32" dirty="0" smtClean="0">
              <a:latin typeface="Glacial Indifference"/>
            </a:endParaRPr>
          </a:p>
          <a:p>
            <a:pPr marL="158750" indent="0">
              <a:lnSpc>
                <a:spcPts val="4800"/>
              </a:lnSpc>
              <a:buNone/>
            </a:pPr>
            <a:r>
              <a:rPr lang="en-US" sz="1100" b="0" spc="32" dirty="0" smtClean="0">
                <a:latin typeface="Glacial Indifference"/>
              </a:rPr>
              <a:t>PT. Kumai </a:t>
            </a:r>
            <a:r>
              <a:rPr lang="en-US" sz="1100" b="0" spc="32" dirty="0" err="1" smtClean="0">
                <a:latin typeface="Glacial Indifference"/>
              </a:rPr>
              <a:t>Sentosa</a:t>
            </a:r>
            <a:r>
              <a:rPr lang="en-US" sz="1100" b="0" spc="32" dirty="0" smtClean="0">
                <a:latin typeface="Glacial Indifference"/>
              </a:rPr>
              <a:t> 2019 Kalimantan Tengah</a:t>
            </a:r>
          </a:p>
          <a:p>
            <a:pPr marL="17145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 spc="24" dirty="0" err="1" smtClean="0">
                <a:latin typeface="Glacial Indifference"/>
              </a:rPr>
              <a:t>Catatan</a:t>
            </a:r>
            <a:r>
              <a:rPr lang="en-US" sz="1100" b="1" spc="24" dirty="0" smtClean="0">
                <a:latin typeface="Glacial Indifference"/>
              </a:rPr>
              <a:t>: 4 PERUSAHAAN INI TIDAK TERMASUK DALAM 10 PERINGKAT TERATAS BURNAREA TERLUAS DARI TAHUN 2015-2019.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 smtClean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 	 2015-2018    2019	Total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Surat </a:t>
            </a:r>
            <a:r>
              <a:rPr lang="en-US" dirty="0" err="1" smtClean="0"/>
              <a:t>Peringatan</a:t>
            </a:r>
            <a:r>
              <a:rPr lang="en-US" dirty="0" smtClean="0"/>
              <a:t>               115	0	115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Peringatan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	         0	1	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Paksaan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	        42	79	121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Pembekuan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	16	1	17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Pencabutan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	3	1	4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Gugatan</a:t>
            </a:r>
            <a:r>
              <a:rPr lang="en-US" dirty="0" smtClean="0"/>
              <a:t> </a:t>
            </a:r>
            <a:r>
              <a:rPr lang="en-US" dirty="0" err="1" smtClean="0"/>
              <a:t>Perdata</a:t>
            </a:r>
            <a:r>
              <a:rPr lang="en-US" dirty="0" smtClean="0"/>
              <a:t>	                11	10	21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Tututan</a:t>
            </a:r>
            <a:r>
              <a:rPr lang="en-US" dirty="0" smtClean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	                15	36	51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		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Sanksi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 yang </a:t>
            </a:r>
            <a:r>
              <a:rPr lang="en-US" dirty="0" err="1" smtClean="0"/>
              <a:t>Berulang</a:t>
            </a:r>
            <a:r>
              <a:rPr lang="en-US" dirty="0" smtClean="0"/>
              <a:t>	5	10	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522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perlu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memperkuat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penegakan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hukum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supaya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menyentuh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korporasi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Dan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melihat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kasus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pembalakan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liar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organize crime,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artinya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cukup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berhenti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aktor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lapangan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butuh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kolaborasi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aparat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penegak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hukum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lainnya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seperti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PPATK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KPK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39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24407d07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24407d07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07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c24407d07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c24407d07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53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24407d0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24407d0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global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menempati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emisi</a:t>
            </a:r>
            <a:r>
              <a:rPr lang="en-US" dirty="0" smtClean="0"/>
              <a:t> gas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r>
              <a:rPr lang="en-US" dirty="0" smtClean="0"/>
              <a:t> -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di </a:t>
            </a:r>
            <a:r>
              <a:rPr lang="en-US" dirty="0" err="1" smtClean="0"/>
              <a:t>Uni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Para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setuju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dilindungi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inti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perjanjian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Inilah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Greenpeace </a:t>
            </a:r>
            <a:r>
              <a:rPr lang="en-US" dirty="0" err="1" smtClean="0"/>
              <a:t>berkampanye</a:t>
            </a:r>
            <a:r>
              <a:rPr lang="en-US" dirty="0" smtClean="0"/>
              <a:t> </a:t>
            </a:r>
            <a:r>
              <a:rPr lang="en-US" dirty="0" err="1" smtClean="0"/>
              <a:t>melawan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-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r>
              <a:rPr lang="en-US" dirty="0" smtClean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Dalam skala global 193 spesies yang Kritis, Terancam, dan Rentan oleh </a:t>
            </a:r>
            <a:r>
              <a:rPr lang="en" sz="1100" dirty="0" smtClean="0">
                <a:solidFill>
                  <a:schemeClr val="lt1"/>
                </a:solidFill>
              </a:rPr>
              <a:t>ekspansi</a:t>
            </a:r>
            <a:r>
              <a:rPr lang="en" sz="11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minyak sawit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73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24407d07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24407d07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908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c24407d07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c24407d07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dirty="0" err="1" smtClean="0"/>
              <a:t>Deforestasi</a:t>
            </a:r>
            <a:r>
              <a:rPr lang="en-US" dirty="0" smtClean="0"/>
              <a:t> net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 "</a:t>
            </a:r>
            <a:r>
              <a:rPr lang="en-US" dirty="0" err="1" smtClean="0"/>
              <a:t>reforestasi</a:t>
            </a:r>
            <a:r>
              <a:rPr lang="en-US" dirty="0" smtClean="0"/>
              <a:t>"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"</a:t>
            </a:r>
            <a:r>
              <a:rPr lang="en-US" b="1" dirty="0" err="1" smtClean="0"/>
              <a:t>reforestasi</a:t>
            </a:r>
            <a:r>
              <a:rPr lang="en-US" b="1" dirty="0" smtClean="0"/>
              <a:t>" di areal </a:t>
            </a:r>
            <a:r>
              <a:rPr lang="en-US" b="1" dirty="0" err="1" smtClean="0"/>
              <a:t>deforestasi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tahun</a:t>
            </a:r>
            <a:r>
              <a:rPr lang="en-US" b="1" dirty="0" smtClean="0"/>
              <a:t> yang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net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mengecilkan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(</a:t>
            </a:r>
            <a:r>
              <a:rPr lang="en-US" dirty="0" err="1" smtClean="0"/>
              <a:t>deforestasi</a:t>
            </a:r>
            <a:r>
              <a:rPr lang="en-US" dirty="0" smtClean="0"/>
              <a:t> yang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).</a:t>
            </a:r>
          </a:p>
          <a:p>
            <a:pPr marL="158750" indent="0">
              <a:buNone/>
            </a:pPr>
            <a:endParaRPr lang="en-US" dirty="0" smtClean="0"/>
          </a:p>
          <a:p>
            <a:pPr marL="158750" indent="0">
              <a:buNone/>
            </a:pPr>
            <a:r>
              <a:rPr lang="en-US" altLang="en-US" i="1" dirty="0" smtClean="0">
                <a:latin typeface="Arial" panose="020B0604020202020204" pitchFamily="34" charset="0"/>
              </a:rPr>
              <a:t>﻿</a:t>
            </a:r>
            <a:r>
              <a:rPr lang="en-US" altLang="en-US" i="1" dirty="0" err="1" smtClean="0">
                <a:latin typeface="Arial" panose="020B0604020202020204" pitchFamily="34" charset="0"/>
              </a:rPr>
              <a:t>Laju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deforestasi</a:t>
            </a:r>
            <a:r>
              <a:rPr lang="en-US" altLang="en-US" i="1" dirty="0" smtClean="0">
                <a:latin typeface="Arial" panose="020B0604020202020204" pitchFamily="34" charset="0"/>
              </a:rPr>
              <a:t> Indonesia </a:t>
            </a:r>
            <a:r>
              <a:rPr lang="en-US" altLang="en-US" i="1" dirty="0" err="1" smtClean="0">
                <a:latin typeface="Arial" panose="020B0604020202020204" pitchFamily="34" charset="0"/>
              </a:rPr>
              <a:t>tahun</a:t>
            </a:r>
            <a:r>
              <a:rPr lang="en-US" altLang="en-US" i="1" dirty="0" smtClean="0">
                <a:latin typeface="Arial" panose="020B0604020202020204" pitchFamily="34" charset="0"/>
              </a:rPr>
              <a:t> 1990-2019 </a:t>
            </a:r>
            <a:r>
              <a:rPr lang="en-US" altLang="en-US" i="1" dirty="0" err="1" smtClean="0">
                <a:latin typeface="Arial" panose="020B0604020202020204" pitchFamily="34" charset="0"/>
              </a:rPr>
              <a:t>adalah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sebesar</a:t>
            </a:r>
            <a:r>
              <a:rPr lang="en-US" altLang="en-US" i="1" dirty="0" smtClean="0">
                <a:latin typeface="Arial" panose="020B0604020202020204" pitchFamily="34" charset="0"/>
              </a:rPr>
              <a:t> 474 </a:t>
            </a:r>
            <a:r>
              <a:rPr lang="en-US" altLang="en-US" i="1" dirty="0" err="1" smtClean="0">
                <a:latin typeface="Arial" panose="020B0604020202020204" pitchFamily="34" charset="0"/>
              </a:rPr>
              <a:t>ribu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hektar</a:t>
            </a:r>
            <a:r>
              <a:rPr lang="en-US" altLang="en-US" i="1" dirty="0" smtClean="0">
                <a:latin typeface="Arial" panose="020B0604020202020204" pitchFamily="34" charset="0"/>
              </a:rPr>
              <a:t> per </a:t>
            </a:r>
            <a:r>
              <a:rPr lang="en-US" altLang="en-US" i="1" dirty="0" err="1" smtClean="0">
                <a:latin typeface="Arial" panose="020B0604020202020204" pitchFamily="34" charset="0"/>
              </a:rPr>
              <a:t>tahun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dengan</a:t>
            </a:r>
            <a:r>
              <a:rPr lang="en-US" altLang="en-US" i="1" dirty="0" smtClean="0">
                <a:latin typeface="Arial" panose="020B0604020202020204" pitchFamily="34" charset="0"/>
              </a:rPr>
              <a:t> 338 </a:t>
            </a:r>
            <a:r>
              <a:rPr lang="en-US" altLang="en-US" i="1" dirty="0" err="1" smtClean="0">
                <a:latin typeface="Arial" panose="020B0604020202020204" pitchFamily="34" charset="0"/>
              </a:rPr>
              <a:t>ribu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hektar</a:t>
            </a:r>
            <a:r>
              <a:rPr lang="en-US" altLang="en-US" i="1" dirty="0" smtClean="0">
                <a:latin typeface="Arial" panose="020B0604020202020204" pitchFamily="34" charset="0"/>
              </a:rPr>
              <a:t> per </a:t>
            </a:r>
            <a:r>
              <a:rPr lang="en-US" altLang="en-US" i="1" dirty="0" err="1" smtClean="0">
                <a:latin typeface="Arial" panose="020B0604020202020204" pitchFamily="34" charset="0"/>
              </a:rPr>
              <a:t>tahunnya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terdapat</a:t>
            </a:r>
            <a:r>
              <a:rPr lang="en-US" altLang="en-US" i="1" dirty="0" smtClean="0">
                <a:latin typeface="Arial" panose="020B0604020202020204" pitchFamily="34" charset="0"/>
              </a:rPr>
              <a:t> di </a:t>
            </a:r>
            <a:r>
              <a:rPr lang="en-US" altLang="en-US" i="1" dirty="0" err="1" smtClean="0">
                <a:latin typeface="Arial" panose="020B0604020202020204" pitchFamily="34" charset="0"/>
              </a:rPr>
              <a:t>dalam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Kawasan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Hutan</a:t>
            </a:r>
            <a:r>
              <a:rPr lang="en-US" altLang="en-US" i="1" dirty="0" smtClean="0">
                <a:latin typeface="Arial" panose="020B0604020202020204" pitchFamily="34" charset="0"/>
              </a:rPr>
              <a:t>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Dari 2010 </a:t>
            </a:r>
            <a:r>
              <a:rPr lang="en-US" dirty="0" err="1" smtClean="0"/>
              <a:t>hingga</a:t>
            </a:r>
            <a:r>
              <a:rPr lang="en-US" dirty="0" smtClean="0"/>
              <a:t> 2014, </a:t>
            </a:r>
            <a:r>
              <a:rPr lang="en-US" dirty="0" err="1" smtClean="0"/>
              <a:t>ada</a:t>
            </a:r>
            <a:r>
              <a:rPr lang="en-US" dirty="0" smtClean="0"/>
              <a:t> 1,8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baseline="0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di 10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; </a:t>
            </a:r>
            <a:r>
              <a:rPr lang="en-US" dirty="0" err="1" smtClean="0"/>
              <a:t>dari</a:t>
            </a:r>
            <a:r>
              <a:rPr lang="en-US" dirty="0" smtClean="0"/>
              <a:t> 2015 </a:t>
            </a:r>
            <a:r>
              <a:rPr lang="en-US" dirty="0" err="1" smtClean="0"/>
              <a:t>hingga</a:t>
            </a:r>
            <a:r>
              <a:rPr lang="en-US" dirty="0" smtClean="0"/>
              <a:t> 2019, </a:t>
            </a:r>
            <a:r>
              <a:rPr lang="en-US" dirty="0" err="1" smtClean="0"/>
              <a:t>angkanya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1,85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deforestasi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3,4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2010-2014 </a:t>
            </a:r>
            <a:r>
              <a:rPr lang="en-US" dirty="0" err="1" smtClean="0"/>
              <a:t>menjadi</a:t>
            </a:r>
            <a:r>
              <a:rPr lang="en-US" dirty="0" smtClean="0"/>
              <a:t> 2,81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2015-2019.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Sepuluh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- Papua, Papua Barat, Kalimantan Tengah, Kalimantan </a:t>
            </a:r>
            <a:r>
              <a:rPr lang="en-US" dirty="0" err="1" smtClean="0"/>
              <a:t>Timur</a:t>
            </a:r>
            <a:r>
              <a:rPr lang="en-US" dirty="0" smtClean="0"/>
              <a:t>, Kalimantan Utara, Kalimantan Barat, Sulawesi Tengah, Aceh, Maluku, </a:t>
            </a:r>
            <a:r>
              <a:rPr lang="en-US" dirty="0" err="1" smtClean="0"/>
              <a:t>dan</a:t>
            </a:r>
            <a:r>
              <a:rPr lang="en-US" dirty="0" smtClean="0"/>
              <a:t> Maluku Utara - </a:t>
            </a:r>
            <a:r>
              <a:rPr lang="en-US" dirty="0" err="1" smtClean="0"/>
              <a:t>memiliki</a:t>
            </a:r>
            <a:r>
              <a:rPr lang="en-US" dirty="0" smtClean="0"/>
              <a:t> 80% </a:t>
            </a:r>
            <a:r>
              <a:rPr lang="en-US" dirty="0" err="1" smtClean="0"/>
              <a:t>dari</a:t>
            </a:r>
            <a:r>
              <a:rPr lang="en-US" dirty="0" smtClean="0"/>
              <a:t> 88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hektar</a:t>
            </a:r>
            <a:r>
              <a:rPr lang="en-US" dirty="0" smtClean="0"/>
              <a:t> </a:t>
            </a:r>
            <a:r>
              <a:rPr lang="en-US" dirty="0" err="1" smtClean="0"/>
              <a:t>tutupan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yang </a:t>
            </a:r>
            <a:r>
              <a:rPr lang="en-US" dirty="0" err="1" smtClean="0"/>
              <a:t>tersisa</a:t>
            </a:r>
            <a:r>
              <a:rPr lang="en-US" dirty="0" smtClean="0"/>
              <a:t> di Indonesia.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63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24407d07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c24407d07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diberlakukan</a:t>
            </a:r>
            <a:r>
              <a:rPr lang="en-ID" dirty="0" smtClean="0"/>
              <a:t> UUCK (</a:t>
            </a:r>
            <a:r>
              <a:rPr lang="en-ID" dirty="0" err="1" smtClean="0"/>
              <a:t>Omnibuslaw</a:t>
            </a:r>
            <a:r>
              <a:rPr lang="en-ID" dirty="0" smtClean="0"/>
              <a:t>), </a:t>
            </a:r>
            <a:r>
              <a:rPr lang="en-ID" dirty="0" err="1" smtClean="0"/>
              <a:t>dua</a:t>
            </a:r>
            <a:r>
              <a:rPr lang="en-ID" dirty="0" smtClean="0"/>
              <a:t> </a:t>
            </a:r>
            <a:r>
              <a:rPr lang="en-ID" dirty="0" err="1" smtClean="0"/>
              <a:t>pasal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dua</a:t>
            </a:r>
            <a:r>
              <a:rPr lang="en-ID" dirty="0" smtClean="0"/>
              <a:t> UU di </a:t>
            </a:r>
            <a:r>
              <a:rPr lang="en-ID" dirty="0" err="1" smtClean="0"/>
              <a:t>atas</a:t>
            </a:r>
            <a:endParaRPr lang="en-ID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smtClean="0"/>
              <a:t>UU </a:t>
            </a:r>
            <a:r>
              <a:rPr lang="en-ID" dirty="0" err="1" smtClean="0"/>
              <a:t>Kehutanan</a:t>
            </a:r>
            <a:r>
              <a:rPr lang="en-ID" dirty="0" smtClean="0"/>
              <a:t> (</a:t>
            </a:r>
            <a:r>
              <a:rPr lang="en-ID" dirty="0" err="1" smtClean="0"/>
              <a:t>pasal</a:t>
            </a:r>
            <a:r>
              <a:rPr lang="en-ID" dirty="0" smtClean="0"/>
              <a:t> 18 di </a:t>
            </a:r>
            <a:r>
              <a:rPr lang="en-ID" dirty="0" err="1" smtClean="0"/>
              <a:t>hilangkan</a:t>
            </a:r>
            <a:r>
              <a:rPr lang="en-ID" dirty="0" smtClean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smtClean="0"/>
              <a:t>UU 18/2013 UU </a:t>
            </a:r>
            <a:r>
              <a:rPr lang="en-ID" dirty="0" err="1" smtClean="0"/>
              <a:t>Pencegahan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dan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Pemberantasan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Perusakan</a:t>
            </a:r>
            <a:r>
              <a:rPr lang="en-ID" baseline="0" dirty="0" smtClean="0"/>
              <a:t> (</a:t>
            </a:r>
            <a:r>
              <a:rPr lang="en-ID" baseline="0" dirty="0" err="1" smtClean="0"/>
              <a:t>ditambahkan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pasal</a:t>
            </a:r>
            <a:r>
              <a:rPr lang="en-ID" baseline="0" dirty="0" smtClean="0"/>
              <a:t> </a:t>
            </a:r>
            <a:r>
              <a:rPr lang="en-ID" baseline="0" dirty="0" err="1" smtClean="0"/>
              <a:t>yg</a:t>
            </a:r>
            <a:r>
              <a:rPr lang="en-ID" baseline="0" dirty="0" smtClean="0"/>
              <a:t> </a:t>
            </a:r>
            <a:r>
              <a:rPr lang="en-ID" baseline="0" dirty="0" err="1" smtClean="0"/>
              <a:t>lebih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lemah</a:t>
            </a:r>
            <a:r>
              <a:rPr lang="en-ID" baseline="0" dirty="0" smtClean="0"/>
              <a:t> </a:t>
            </a:r>
            <a:r>
              <a:rPr lang="en-ID" baseline="0" dirty="0" err="1" smtClean="0"/>
              <a:t>pasal</a:t>
            </a:r>
            <a:r>
              <a:rPr lang="en-ID" baseline="0" dirty="0" smtClean="0"/>
              <a:t> 110A)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821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24407d0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24407d0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37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c24407d0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c24407d0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92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24407d07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24407d07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Transparansi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Pemerintah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penegakkan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hukum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sebagai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contoh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daftar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perusahaan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mendapat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sangsi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administrasi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dengan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status "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Telah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melaksanakan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Kewajiban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keputusan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Sangsi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Administrasi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cabut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".....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Publik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pernah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tahu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ttg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padahal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ketika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perusahaan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mendapatkan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sangsi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pembekuan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izin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jika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masih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ditemukan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karhutla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bisa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ditingkatkan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pencabutan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izin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memungkinkan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adanya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dugaan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praktek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korupsi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contoh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:</a:t>
            </a:r>
            <a:r>
              <a:rPr lang="it-IT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Seperti PT. Bulungan Citra Agro Persada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54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c24407d07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c24407d07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32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"/>
          <p:cNvSpPr txBox="1">
            <a:spLocks noGrp="1"/>
          </p:cNvSpPr>
          <p:nvPr>
            <p:ph type="body" idx="1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16" name="Google Shape;316;p2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229028"/>
            <a:ext cx="8520600" cy="2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9" name="Google Shape;319;p25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 ExtraBold"/>
              <a:buNone/>
              <a:defRPr sz="5200"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Kanit ExtraBold"/>
              <a:buNone/>
              <a:defRPr sz="3000"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subTitle" idx="1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Kanit ExtraBold"/>
              <a:buNone/>
              <a:defRPr sz="2400"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body" idx="2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ExtraBold"/>
              <a:buNone/>
              <a:defRPr sz="28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1078">
          <p15:clr>
            <a:srgbClr val="EA4335"/>
          </p15:clr>
        </p15:guide>
        <p15:guide id="5" pos="1167">
          <p15:clr>
            <a:srgbClr val="EA4335"/>
          </p15:clr>
        </p15:guide>
        <p15:guide id="6" pos="1957">
          <p15:clr>
            <a:srgbClr val="EA4335"/>
          </p15:clr>
        </p15:guide>
        <p15:guide id="7" pos="2046">
          <p15:clr>
            <a:srgbClr val="EA4335"/>
          </p15:clr>
        </p15:guide>
        <p15:guide id="8" pos="2835">
          <p15:clr>
            <a:srgbClr val="EA4335"/>
          </p15:clr>
        </p15:guide>
        <p15:guide id="9" pos="2925">
          <p15:clr>
            <a:srgbClr val="EA4335"/>
          </p15:clr>
        </p15:guide>
        <p15:guide id="10" pos="3714">
          <p15:clr>
            <a:srgbClr val="EA4335"/>
          </p15:clr>
        </p15:guide>
        <p15:guide id="11" pos="3803">
          <p15:clr>
            <a:srgbClr val="EA4335"/>
          </p15:clr>
        </p15:guide>
        <p15:guide id="12" pos="4593">
          <p15:clr>
            <a:srgbClr val="EA4335"/>
          </p15:clr>
        </p15:guide>
        <p15:guide id="13" pos="4682">
          <p15:clr>
            <a:srgbClr val="EA4335"/>
          </p15:clr>
        </p15:guide>
        <p15:guide id="14" orient="horz" pos="1800">
          <p15:clr>
            <a:srgbClr val="EA4335"/>
          </p15:clr>
        </p15:guide>
        <p15:guide id="15" orient="horz" pos="3082">
          <p15:clr>
            <a:srgbClr val="EA4335"/>
          </p15:clr>
        </p15:guide>
        <p15:guide id="16" orient="horz" pos="337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reenpeace.org/static/planet4-indonesia-stateless/2020/10/888d60e2-lima-tahun-karhutla-261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reenpeace.org/static/planet4-indonesia-stateless/2020/10/888d60e2-lima-tahun-karhutla-261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625" y="1730323"/>
            <a:ext cx="1071564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4">
            <a:alphaModFix/>
          </a:blip>
          <a:srcRect r="1661" b="1661"/>
          <a:stretch/>
        </p:blipFill>
        <p:spPr>
          <a:xfrm>
            <a:off x="-16490" y="-240400"/>
            <a:ext cx="9266815" cy="60064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7"/>
          <p:cNvSpPr txBox="1"/>
          <p:nvPr/>
        </p:nvSpPr>
        <p:spPr>
          <a:xfrm>
            <a:off x="872700" y="667611"/>
            <a:ext cx="7814100" cy="14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3100" b="1" dirty="0">
                <a:solidFill>
                  <a:schemeClr val="tx1"/>
                </a:solidFill>
                <a:highlight>
                  <a:srgbClr val="FFD705"/>
                </a:highlight>
              </a:rPr>
              <a:t>“Kinerja Penegakan Hukum Mengatasi Deforestasi dari Sudut Pandang NGO”</a:t>
            </a:r>
            <a:endParaRPr sz="3100" b="1" i="0" u="none" strike="noStrike" cap="none" dirty="0">
              <a:solidFill>
                <a:schemeClr val="tx1"/>
              </a:solidFill>
              <a:highlight>
                <a:srgbClr val="FFD705"/>
              </a:highlight>
            </a:endParaRPr>
          </a:p>
        </p:txBody>
      </p:sp>
      <p:pic>
        <p:nvPicPr>
          <p:cNvPr id="334" name="Google Shape;334;p27"/>
          <p:cNvPicPr preferRelativeResize="0"/>
          <p:nvPr/>
        </p:nvPicPr>
        <p:blipFill rotWithShape="1">
          <a:blip r:embed="rId5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625" y="5081825"/>
            <a:ext cx="1102225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/>
          <p:cNvSpPr txBox="1"/>
          <p:nvPr/>
        </p:nvSpPr>
        <p:spPr>
          <a:xfrm>
            <a:off x="2482950" y="3154423"/>
            <a:ext cx="3570962" cy="59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ID" b="1" dirty="0">
                <a:solidFill>
                  <a:srgbClr val="FFFFFF"/>
                </a:solidFill>
                <a:latin typeface="Bahnschrift SemiBold" panose="020B0502040204020203" pitchFamily="34" charset="0"/>
              </a:rPr>
              <a:t>Kiki </a:t>
            </a:r>
            <a:r>
              <a:rPr lang="en-ID" b="1" dirty="0" err="1">
                <a:solidFill>
                  <a:srgbClr val="FFFFFF"/>
                </a:solidFill>
                <a:latin typeface="Bahnschrift SemiBold" panose="020B0502040204020203" pitchFamily="34" charset="0"/>
              </a:rPr>
              <a:t>Taufik</a:t>
            </a:r>
            <a:endParaRPr lang="en-ID" b="1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  <a:p>
            <a:pPr lvl="0" algn="ctr"/>
            <a:r>
              <a:rPr lang="en-ID" sz="1100" dirty="0" err="1" smtClean="0">
                <a:solidFill>
                  <a:schemeClr val="bg1"/>
                </a:solidFill>
              </a:rPr>
              <a:t>Kepala</a:t>
            </a:r>
            <a:r>
              <a:rPr lang="en-ID" sz="1100" dirty="0" smtClean="0">
                <a:solidFill>
                  <a:schemeClr val="bg1"/>
                </a:solidFill>
              </a:rPr>
              <a:t> </a:t>
            </a:r>
            <a:r>
              <a:rPr lang="en-ID" sz="1100" dirty="0" err="1" smtClean="0">
                <a:solidFill>
                  <a:schemeClr val="bg1"/>
                </a:solidFill>
              </a:rPr>
              <a:t>Kampanye</a:t>
            </a:r>
            <a:r>
              <a:rPr lang="en-ID" sz="1100" dirty="0" smtClean="0">
                <a:solidFill>
                  <a:schemeClr val="bg1"/>
                </a:solidFill>
              </a:rPr>
              <a:t> Global </a:t>
            </a:r>
            <a:r>
              <a:rPr lang="en-ID" sz="1100" dirty="0" err="1" smtClean="0">
                <a:solidFill>
                  <a:schemeClr val="bg1"/>
                </a:solidFill>
              </a:rPr>
              <a:t>untuk</a:t>
            </a:r>
            <a:r>
              <a:rPr lang="en-ID" sz="1100" dirty="0" smtClean="0">
                <a:solidFill>
                  <a:schemeClr val="bg1"/>
                </a:solidFill>
              </a:rPr>
              <a:t> </a:t>
            </a:r>
            <a:r>
              <a:rPr lang="en-ID" sz="1100" dirty="0" err="1" smtClean="0">
                <a:solidFill>
                  <a:schemeClr val="bg1"/>
                </a:solidFill>
              </a:rPr>
              <a:t>Hutan</a:t>
            </a:r>
            <a:r>
              <a:rPr lang="en-ID" sz="1100" dirty="0" smtClean="0">
                <a:solidFill>
                  <a:schemeClr val="bg1"/>
                </a:solidFill>
              </a:rPr>
              <a:t> Indonesia</a:t>
            </a:r>
            <a:endParaRPr lang="en-ID" sz="1100" dirty="0">
              <a:solidFill>
                <a:schemeClr val="bg1"/>
              </a:solidFill>
            </a:endParaRPr>
          </a:p>
          <a:p>
            <a:pPr lvl="0" algn="ctr"/>
            <a:r>
              <a:rPr lang="en-ID" sz="1100" dirty="0">
                <a:solidFill>
                  <a:schemeClr val="bg1"/>
                </a:solidFill>
              </a:rPr>
              <a:t>Greenpeace </a:t>
            </a:r>
            <a:r>
              <a:rPr lang="en-ID" sz="1100" dirty="0" err="1" smtClean="0">
                <a:solidFill>
                  <a:schemeClr val="bg1"/>
                </a:solidFill>
              </a:rPr>
              <a:t>SouthEast</a:t>
            </a:r>
            <a:r>
              <a:rPr lang="en-ID" sz="1100" dirty="0" smtClean="0">
                <a:solidFill>
                  <a:schemeClr val="bg1"/>
                </a:solidFill>
              </a:rPr>
              <a:t> Asia - Indonesia</a:t>
            </a:r>
            <a:endParaRPr lang="en-ID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>
            <a:spLocks noGrp="1"/>
          </p:cNvSpPr>
          <p:nvPr>
            <p:ph type="body" idx="4294967295"/>
          </p:nvPr>
        </p:nvSpPr>
        <p:spPr>
          <a:xfrm>
            <a:off x="762791" y="2178600"/>
            <a:ext cx="3619500" cy="13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highlight>
                  <a:srgbClr val="FFD705"/>
                </a:highlight>
              </a:rPr>
              <a:t>10 dari </a:t>
            </a:r>
            <a:r>
              <a:rPr lang="en" sz="1400" dirty="0" smtClean="0">
                <a:solidFill>
                  <a:srgbClr val="000000"/>
                </a:solidFill>
                <a:highlight>
                  <a:srgbClr val="FFD705"/>
                </a:highlight>
              </a:rPr>
              <a:t>51 </a:t>
            </a:r>
            <a:r>
              <a:rPr lang="en" sz="1400" dirty="0">
                <a:solidFill>
                  <a:srgbClr val="000000"/>
                </a:solidFill>
                <a:highlight>
                  <a:srgbClr val="FFD705"/>
                </a:highlight>
              </a:rPr>
              <a:t>kasus pidana </a:t>
            </a:r>
            <a:r>
              <a:rPr lang="en" sz="1400" dirty="0">
                <a:solidFill>
                  <a:srgbClr val="000000"/>
                </a:solidFill>
              </a:rPr>
              <a:t>kebakaran hutan dan lahan telah memiliki kekuatan hutan tetap. Sisanya tengah diproses di berbagai tingkat, dan ada juga yang tidak ada perkembangan. </a:t>
            </a:r>
            <a:endParaRPr dirty="0"/>
          </a:p>
        </p:txBody>
      </p:sp>
      <p:pic>
        <p:nvPicPr>
          <p:cNvPr id="422" name="Google Shape;422;p37"/>
          <p:cNvPicPr preferRelativeResize="0"/>
          <p:nvPr/>
        </p:nvPicPr>
        <p:blipFill rotWithShape="1">
          <a:blip r:embed="rId3">
            <a:alphaModFix/>
          </a:blip>
          <a:srcRect l="51583"/>
          <a:stretch/>
        </p:blipFill>
        <p:spPr>
          <a:xfrm>
            <a:off x="4990925" y="0"/>
            <a:ext cx="4153076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 rotWithShape="1">
          <a:blip r:embed="rId4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2625" y="52626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*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Sumber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: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Permintaan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Greenpeace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terhadap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Keterbukaan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Informasi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kepada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GAKKUM KLHK (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mulai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2015 -MEI 2019)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untuk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data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sanksi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2015-2018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hasil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kompilasi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Greenpeace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dari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data yang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bisa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diakses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 smtClean="0">
                <a:solidFill>
                  <a:srgbClr val="666666"/>
                </a:solidFill>
                <a:latin typeface="Calibri" panose="020F0502020204030204" pitchFamily="34" charset="0"/>
              </a:rPr>
              <a:t>publik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26596"/>
              </p:ext>
            </p:extLst>
          </p:nvPr>
        </p:nvGraphicFramePr>
        <p:xfrm>
          <a:off x="1398182" y="414671"/>
          <a:ext cx="6990908" cy="350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0" name="Google Shape;430;p38"/>
          <p:cNvPicPr preferRelativeResize="0"/>
          <p:nvPr/>
        </p:nvPicPr>
        <p:blipFill rotWithShape="1">
          <a:blip r:embed="rId4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22004" y="3704408"/>
            <a:ext cx="374797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Lato" panose="020B0604020202020204" charset="0"/>
              </a:rPr>
              <a:t>Hanya</a:t>
            </a:r>
            <a:r>
              <a:rPr lang="en-US" dirty="0">
                <a:latin typeface="Lato" panose="020B0604020202020204" charset="0"/>
              </a:rPr>
              <a:t> 4 </a:t>
            </a:r>
            <a:r>
              <a:rPr lang="en-US" dirty="0" err="1">
                <a:latin typeface="Lato" panose="020B0604020202020204" charset="0"/>
              </a:rPr>
              <a:t>perusahaan</a:t>
            </a:r>
            <a:r>
              <a:rPr lang="en-US" dirty="0">
                <a:latin typeface="Lato" panose="020B0604020202020204" charset="0"/>
              </a:rPr>
              <a:t> yang </a:t>
            </a:r>
            <a:r>
              <a:rPr lang="en-US" dirty="0" err="1">
                <a:latin typeface="Lato" panose="020B0604020202020204" charset="0"/>
              </a:rPr>
              <a:t>mendapat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" dirty="0" smtClean="0">
                <a:highlight>
                  <a:srgbClr val="FFD705"/>
                </a:highlight>
              </a:rPr>
              <a:t>Sanksi Pencabutan Izin Lingkungan</a:t>
            </a:r>
            <a:r>
              <a:rPr lang="en-US" dirty="0">
                <a:latin typeface="Lato" panose="020B0604020202020204" charset="0"/>
              </a:rPr>
              <a:t> </a:t>
            </a:r>
            <a:r>
              <a:rPr lang="en-US" dirty="0" err="1">
                <a:latin typeface="Lato" panose="020B0604020202020204" charset="0"/>
              </a:rPr>
              <a:t>oleh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smtClean="0">
                <a:latin typeface="Lato" panose="020B0604020202020204" charset="0"/>
              </a:rPr>
              <a:t>KLHK.</a:t>
            </a:r>
          </a:p>
          <a:p>
            <a:endParaRPr lang="en-US" dirty="0"/>
          </a:p>
          <a:p>
            <a:r>
              <a:rPr lang="en-US" dirty="0">
                <a:latin typeface="Lato" panose="020B0604020202020204" charset="0"/>
              </a:rPr>
              <a:t>Ada 15 Perusahaan yang </a:t>
            </a:r>
            <a:r>
              <a:rPr lang="en-US" dirty="0" err="1">
                <a:latin typeface="Lato" panose="020B0604020202020204" charset="0"/>
              </a:rPr>
              <a:t>mendapat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" dirty="0">
                <a:highlight>
                  <a:srgbClr val="FFD705"/>
                </a:highlight>
              </a:rPr>
              <a:t>Sanksi </a:t>
            </a:r>
            <a:r>
              <a:rPr lang="en" dirty="0" smtClean="0">
                <a:highlight>
                  <a:srgbClr val="FFD705"/>
                </a:highlight>
              </a:rPr>
              <a:t>Administratif berulang </a:t>
            </a:r>
            <a:r>
              <a:rPr lang="en-US" dirty="0" err="1" smtClean="0">
                <a:latin typeface="Lato" panose="020B0604020202020204" charset="0"/>
              </a:rPr>
              <a:t>sepanjang</a:t>
            </a:r>
            <a:r>
              <a:rPr lang="en-US" dirty="0" smtClean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periode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smtClean="0">
                <a:latin typeface="Lato" panose="020B0604020202020204" charset="0"/>
              </a:rPr>
              <a:t>2015-2019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2393" y="5290356"/>
            <a:ext cx="5146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24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800" spc="24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800" spc="24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Permintaan</a:t>
            </a:r>
            <a:r>
              <a:rPr lang="en-US" sz="800" spc="24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Greenpeace </a:t>
            </a:r>
            <a:r>
              <a:rPr lang="en-US" sz="800" spc="24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800" spc="24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spc="24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Keterbukaan</a:t>
            </a:r>
            <a:r>
              <a:rPr lang="en-US" sz="800" spc="24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spc="24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800" spc="24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spc="24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800" spc="24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GAKKUM KLHK (2015 -Mei 2019)</a:t>
            </a:r>
            <a:endParaRPr lang="en-US" sz="800" spc="24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1;p36"/>
          <p:cNvSpPr txBox="1">
            <a:spLocks/>
          </p:cNvSpPr>
          <p:nvPr/>
        </p:nvSpPr>
        <p:spPr>
          <a:xfrm>
            <a:off x="307864" y="324290"/>
            <a:ext cx="3902630" cy="98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ExtraBold"/>
              <a:buNone/>
              <a:defRPr sz="28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highlight>
                  <a:srgbClr val="FFD705"/>
                </a:highlight>
              </a:rPr>
              <a:t>Keputusan Kasus Pembalakan Liar</a:t>
            </a:r>
            <a:endParaRPr lang="fi-FI" dirty="0"/>
          </a:p>
        </p:txBody>
      </p:sp>
      <p:pic>
        <p:nvPicPr>
          <p:cNvPr id="5" name="Google Shape;430;p38"/>
          <p:cNvPicPr preferRelativeResize="0"/>
          <p:nvPr/>
        </p:nvPicPr>
        <p:blipFill rotWithShape="1">
          <a:blip r:embed="rId3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7864" y="1991192"/>
            <a:ext cx="3588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 smtClean="0">
                <a:highlight>
                  <a:srgbClr val="FFD705"/>
                </a:highlight>
              </a:rPr>
              <a:t>611</a:t>
            </a:r>
            <a:r>
              <a:rPr lang="en-US" dirty="0" smtClean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dari</a:t>
            </a:r>
            <a:r>
              <a:rPr lang="en-US" dirty="0">
                <a:latin typeface="Lato" panose="020B0604020202020204" charset="0"/>
              </a:rPr>
              <a:t> 1565 </a:t>
            </a:r>
            <a:r>
              <a:rPr lang="en-US" dirty="0" err="1">
                <a:latin typeface="Lato" panose="020B0604020202020204" charset="0"/>
              </a:rPr>
              <a:t>operasi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pencegahan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dan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pengamanan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hutan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antara</a:t>
            </a:r>
            <a:r>
              <a:rPr lang="en-US" dirty="0">
                <a:latin typeface="Lato" panose="020B0604020202020204" charset="0"/>
              </a:rPr>
              <a:t> 2015-2021, </a:t>
            </a:r>
            <a:r>
              <a:rPr lang="en" dirty="0" smtClean="0">
                <a:highlight>
                  <a:srgbClr val="FFD705"/>
                </a:highlight>
              </a:rPr>
              <a:t>merupakan Operasi Pembalakan Liar</a:t>
            </a:r>
            <a:r>
              <a:rPr lang="en-US" dirty="0" smtClean="0">
                <a:latin typeface="Lato" panose="020B0604020202020204" charset="0"/>
              </a:rPr>
              <a:t>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Lato" panose="020B0604020202020204" charset="0"/>
              </a:rPr>
              <a:t>Hingga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tahun</a:t>
            </a:r>
            <a:r>
              <a:rPr lang="en-US" dirty="0">
                <a:latin typeface="Lato" panose="020B0604020202020204" charset="0"/>
              </a:rPr>
              <a:t> 2021 </a:t>
            </a:r>
            <a:r>
              <a:rPr lang="en-US" dirty="0" err="1">
                <a:latin typeface="Lato" panose="020B0604020202020204" charset="0"/>
              </a:rPr>
              <a:t>terdapat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" dirty="0" smtClean="0">
                <a:highlight>
                  <a:srgbClr val="FFD705"/>
                </a:highlight>
              </a:rPr>
              <a:t>104 kasus P21 </a:t>
            </a:r>
            <a:r>
              <a:rPr lang="en-US" dirty="0" err="1" smtClean="0">
                <a:latin typeface="Lato" panose="020B0604020202020204" charset="0"/>
              </a:rPr>
              <a:t>pada</a:t>
            </a:r>
            <a:r>
              <a:rPr lang="en-US" dirty="0" smtClean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kasus</a:t>
            </a:r>
            <a:r>
              <a:rPr lang="en-US" dirty="0">
                <a:latin typeface="Lato" panose="020B0604020202020204" charset="0"/>
              </a:rPr>
              <a:t> </a:t>
            </a:r>
            <a:r>
              <a:rPr lang="en-US" dirty="0" err="1">
                <a:latin typeface="Lato" panose="020B0604020202020204" charset="0"/>
              </a:rPr>
              <a:t>pembalakan</a:t>
            </a:r>
            <a:r>
              <a:rPr lang="en-US" dirty="0">
                <a:latin typeface="Lato" panose="020B0604020202020204" charset="0"/>
              </a:rPr>
              <a:t> liar.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https://lh3.googleusercontent.com/z3-8MDHwqzdovcI3Ygw2bDs9nBkB_OHCxDJNiAOkLLSvbsT9s73bGWkF05hDI9YXneI9HC0or1kHA61VAiTdHVqynO3oBKOHbBf6U5ZREPuqP9EQduA96cAiW32EH6L8uCl99xvNFp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2"/>
          <a:stretch/>
        </p:blipFill>
        <p:spPr bwMode="auto">
          <a:xfrm>
            <a:off x="3799366" y="818706"/>
            <a:ext cx="4779392" cy="33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99366" y="4185062"/>
            <a:ext cx="50700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Lato" panose="020B0604020202020204" charset="0"/>
              </a:rPr>
              <a:t>Grafik</a:t>
            </a:r>
            <a:r>
              <a:rPr lang="en-US" sz="1100" dirty="0">
                <a:latin typeface="Lato" panose="020B0604020202020204" charset="0"/>
              </a:rPr>
              <a:t> </a:t>
            </a:r>
            <a:r>
              <a:rPr lang="en-US" sz="1100" dirty="0" err="1">
                <a:latin typeface="Lato" panose="020B0604020202020204" charset="0"/>
              </a:rPr>
              <a:t>operasi</a:t>
            </a:r>
            <a:r>
              <a:rPr lang="en-US" sz="1100" dirty="0">
                <a:latin typeface="Lato" panose="020B0604020202020204" charset="0"/>
              </a:rPr>
              <a:t> </a:t>
            </a:r>
            <a:r>
              <a:rPr lang="en-US" sz="1100" dirty="0" err="1">
                <a:latin typeface="Lato" panose="020B0604020202020204" charset="0"/>
              </a:rPr>
              <a:t>pembalakan</a:t>
            </a:r>
            <a:r>
              <a:rPr lang="en-US" sz="1100" dirty="0">
                <a:latin typeface="Lato" panose="020B0604020202020204" charset="0"/>
              </a:rPr>
              <a:t> liar </a:t>
            </a:r>
            <a:r>
              <a:rPr lang="en-US" sz="1100" dirty="0" err="1">
                <a:latin typeface="Lato" panose="020B0604020202020204" charset="0"/>
              </a:rPr>
              <a:t>Gakkum</a:t>
            </a:r>
            <a:r>
              <a:rPr lang="en-US" sz="1100" dirty="0">
                <a:latin typeface="Lato" panose="020B0604020202020204" charset="0"/>
              </a:rPr>
              <a:t> &amp; </a:t>
            </a:r>
            <a:r>
              <a:rPr lang="en-US" sz="1100" dirty="0" err="1">
                <a:latin typeface="Lato" panose="020B0604020202020204" charset="0"/>
              </a:rPr>
              <a:t>perkembangan</a:t>
            </a:r>
            <a:r>
              <a:rPr lang="en-US" sz="1100" dirty="0">
                <a:latin typeface="Lato" panose="020B0604020202020204" charset="0"/>
              </a:rPr>
              <a:t> </a:t>
            </a:r>
            <a:r>
              <a:rPr lang="en-US" sz="1100" dirty="0" err="1">
                <a:latin typeface="Lato" panose="020B0604020202020204" charset="0"/>
              </a:rPr>
              <a:t>kasus</a:t>
            </a:r>
            <a:r>
              <a:rPr lang="en-US" sz="1100" dirty="0">
                <a:latin typeface="Lato" panose="020B0604020202020204" charset="0"/>
              </a:rPr>
              <a:t> </a:t>
            </a:r>
            <a:r>
              <a:rPr lang="en-US" sz="1100" dirty="0" err="1">
                <a:latin typeface="Lato" panose="020B0604020202020204" charset="0"/>
              </a:rPr>
              <a:t>pidana</a:t>
            </a:r>
            <a:r>
              <a:rPr lang="en-US" sz="1100" dirty="0">
                <a:latin typeface="Lato" panose="020B0604020202020204" charset="0"/>
              </a:rPr>
              <a:t> </a:t>
            </a:r>
            <a:r>
              <a:rPr lang="en-US" sz="1100" dirty="0" err="1">
                <a:latin typeface="Lato" panose="020B0604020202020204" charset="0"/>
              </a:rPr>
              <a:t>pertahun</a:t>
            </a:r>
            <a:endParaRPr lang="en-US" sz="1100" dirty="0"/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6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1;p36"/>
          <p:cNvSpPr txBox="1">
            <a:spLocks/>
          </p:cNvSpPr>
          <p:nvPr/>
        </p:nvSpPr>
        <p:spPr>
          <a:xfrm>
            <a:off x="114270" y="186066"/>
            <a:ext cx="3902630" cy="198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ExtraBold"/>
              <a:buNone/>
              <a:defRPr sz="28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highlight>
                  <a:srgbClr val="FFD705"/>
                </a:highlight>
              </a:rPr>
              <a:t>Keterbukaan Informasi terhadap Data HGU</a:t>
            </a:r>
            <a:endParaRPr lang="fi-FI" dirty="0"/>
          </a:p>
        </p:txBody>
      </p:sp>
      <p:pic>
        <p:nvPicPr>
          <p:cNvPr id="15" name="Google Shape;4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559756">
            <a:off x="280767" y="3874991"/>
            <a:ext cx="2174476" cy="1448957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16" name="Google Shape;454;p40" descr="Screen Shot 2020-08-31 at 01.22.5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2573" y="4092586"/>
            <a:ext cx="1981376" cy="1290216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13" name="Google Shape;45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137296">
            <a:off x="2294114" y="1659497"/>
            <a:ext cx="2110779" cy="1760702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788309" y="1528529"/>
            <a:ext cx="4263655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Keterbukaan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informasi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publik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tertutup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menjadi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hambatan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1D2120"/>
                </a:solidFill>
                <a:latin typeface="Calibri" panose="020F0502020204030204" pitchFamily="34" charset="0"/>
              </a:rPr>
              <a:t>upaya</a:t>
            </a:r>
            <a:r>
              <a:rPr lang="en-US" sz="1600" dirty="0" smtClean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penegakan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hukum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 </a:t>
            </a:r>
          </a:p>
          <a:p>
            <a:pPr marL="285750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Gratifikasi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proses 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izin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HGU </a:t>
            </a:r>
          </a:p>
          <a:p>
            <a:pPr marL="742950" lvl="1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Actornya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: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aparat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birokrasi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,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Politisi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Anggota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legislatif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, Perusahaan </a:t>
            </a:r>
          </a:p>
          <a:p>
            <a:pPr marL="285750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Kerugian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negara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dari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banyaknya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konsesi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yang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tidak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membayar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pajak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dari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HGU </a:t>
            </a:r>
          </a:p>
          <a:p>
            <a:pPr marL="285750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Menyembunyikan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1D2120"/>
                </a:solidFill>
                <a:latin typeface="Calibri" panose="020F0502020204030204" pitchFamily="34" charset="0"/>
              </a:rPr>
              <a:t>kepemilikan</a:t>
            </a: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  (Beneficial Ownership) </a:t>
            </a:r>
          </a:p>
          <a:p>
            <a:pPr marL="285750" indent="-285750" fontAlgn="base"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D2120"/>
                </a:solidFill>
                <a:latin typeface="Calibri" panose="020F0502020204030204" pitchFamily="34" charset="0"/>
              </a:rPr>
              <a:t>Land Banking </a:t>
            </a:r>
          </a:p>
        </p:txBody>
      </p:sp>
      <p:pic>
        <p:nvPicPr>
          <p:cNvPr id="14" name="Google Shape;451;p40" descr="Screen Shot 2020-08-31 at 00.23.2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664" y="2026764"/>
            <a:ext cx="2477414" cy="1977922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19" name="Google Shape;430;p38"/>
          <p:cNvPicPr preferRelativeResize="0"/>
          <p:nvPr/>
        </p:nvPicPr>
        <p:blipFill rotWithShape="1">
          <a:blip r:embed="rId7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1;p36"/>
          <p:cNvSpPr txBox="1">
            <a:spLocks/>
          </p:cNvSpPr>
          <p:nvPr/>
        </p:nvSpPr>
        <p:spPr>
          <a:xfrm>
            <a:off x="307864" y="324290"/>
            <a:ext cx="3902630" cy="98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ExtraBold"/>
              <a:buNone/>
              <a:defRPr sz="28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 dirty="0" smtClean="0">
                <a:highlight>
                  <a:srgbClr val="FFD705"/>
                </a:highlight>
              </a:rPr>
              <a:t>Keputusan Data HGU yang Sudah Final</a:t>
            </a:r>
            <a:endParaRPr lang="fi-FI" dirty="0"/>
          </a:p>
        </p:txBody>
      </p:sp>
      <p:pic>
        <p:nvPicPr>
          <p:cNvPr id="3" name="Google Shape;478;p43" descr="Screen Shot 2020-08-31 at 01.53.4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176" y="1313122"/>
            <a:ext cx="7958471" cy="378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30;p38"/>
          <p:cNvPicPr preferRelativeResize="0"/>
          <p:nvPr/>
        </p:nvPicPr>
        <p:blipFill rotWithShape="1">
          <a:blip r:embed="rId3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8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42"/>
          <p:cNvPicPr preferRelativeResize="0"/>
          <p:nvPr/>
        </p:nvPicPr>
        <p:blipFill rotWithShape="1">
          <a:blip r:embed="rId3">
            <a:alphaModFix/>
          </a:blip>
          <a:srcRect l="10011" r="10019"/>
          <a:stretch/>
        </p:blipFill>
        <p:spPr>
          <a:xfrm>
            <a:off x="6099055" y="0"/>
            <a:ext cx="3044950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2"/>
          <p:cNvSpPr txBox="1">
            <a:spLocks noGrp="1"/>
          </p:cNvSpPr>
          <p:nvPr>
            <p:ph type="title"/>
          </p:nvPr>
        </p:nvSpPr>
        <p:spPr>
          <a:xfrm>
            <a:off x="457200" y="222861"/>
            <a:ext cx="5439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200">
                <a:solidFill>
                  <a:srgbClr val="000000"/>
                </a:solidFill>
                <a:highlight>
                  <a:srgbClr val="FFD705"/>
                </a:highlight>
              </a:rPr>
              <a:t>Tidak ada ekonomi yang tumbuh </a:t>
            </a:r>
            <a:endParaRPr sz="4200">
              <a:solidFill>
                <a:srgbClr val="000000"/>
              </a:solidFill>
              <a:highlight>
                <a:srgbClr val="FFD705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200">
                <a:solidFill>
                  <a:srgbClr val="000000"/>
                </a:solidFill>
                <a:highlight>
                  <a:srgbClr val="FFD705"/>
                </a:highlight>
              </a:rPr>
              <a:t>Di tengah kerusakan lingkungan </a:t>
            </a:r>
            <a:endParaRPr sz="4200">
              <a:solidFill>
                <a:srgbClr val="000000"/>
              </a:solidFill>
              <a:highlight>
                <a:srgbClr val="FFD705"/>
              </a:highlight>
            </a:endParaRPr>
          </a:p>
        </p:txBody>
      </p:sp>
      <p:sp>
        <p:nvSpPr>
          <p:cNvPr id="466" name="Google Shape;466;p42"/>
          <p:cNvSpPr txBox="1">
            <a:spLocks noGrp="1"/>
          </p:cNvSpPr>
          <p:nvPr>
            <p:ph type="body" idx="1"/>
          </p:nvPr>
        </p:nvSpPr>
        <p:spPr>
          <a:xfrm>
            <a:off x="457200" y="3741597"/>
            <a:ext cx="54390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00">
                <a:highlight>
                  <a:srgbClr val="FFD705"/>
                </a:highlight>
                <a:latin typeface="Lato Black"/>
                <a:ea typeface="Lato Black"/>
                <a:cs typeface="Lato Black"/>
                <a:sym typeface="Lato Black"/>
              </a:rPr>
              <a:t>TERIMA KASIH </a:t>
            </a:r>
            <a:endParaRPr sz="2300">
              <a:highlight>
                <a:srgbClr val="FFD705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67" name="Google Shape;46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000" y="5041850"/>
            <a:ext cx="826669" cy="40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1400" y="5157775"/>
            <a:ext cx="1556825" cy="2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>
            <a:spLocks noGrp="1"/>
          </p:cNvSpPr>
          <p:nvPr>
            <p:ph type="title" idx="4294967295"/>
          </p:nvPr>
        </p:nvSpPr>
        <p:spPr>
          <a:xfrm>
            <a:off x="457200" y="227542"/>
            <a:ext cx="82281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>Act Now!</a:t>
            </a:r>
            <a:r>
              <a:rPr lang="en" sz="3600" b="1" i="0" u="none" strike="noStrike" cap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600" b="1" i="0" u="none" strike="noStrike" cap="none">
                <a:solidFill>
                  <a:srgbClr val="3366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rgbClr val="33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25" y="1055562"/>
            <a:ext cx="1214674" cy="121467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9"/>
          <p:cNvSpPr txBox="1"/>
          <p:nvPr/>
        </p:nvSpPr>
        <p:spPr>
          <a:xfrm>
            <a:off x="1855629" y="1262050"/>
            <a:ext cx="2201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Deforestasi dan kebakaran  sumber utama GRK.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8" name="Google Shape;3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31" y="2480452"/>
            <a:ext cx="1093175" cy="10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 txBox="1"/>
          <p:nvPr/>
        </p:nvSpPr>
        <p:spPr>
          <a:xfrm>
            <a:off x="1855613" y="1995346"/>
            <a:ext cx="2843589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dirty="0"/>
              <a:t>Asap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Karhutla</a:t>
            </a:r>
            <a:r>
              <a:rPr lang="en-US" sz="1200" dirty="0"/>
              <a:t> </a:t>
            </a:r>
            <a:r>
              <a:rPr lang="en-US" sz="1200" dirty="0" smtClean="0"/>
              <a:t>2015 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diperkirakan menyebabkankan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100.000 kematian dini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di Asia Tenggara (Univ Harvard &amp; Columbia). 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World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Bank, Tahun 2015, kerugian ekonomi 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220 Trilyun rupiah (2X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biaya rekonstruksi Tsunami Aceh 2004) kali , sementara tahun 2019, kerugian mencapai </a:t>
            </a:r>
            <a:r>
              <a:rPr lang="en" sz="1300" dirty="0" smtClean="0">
                <a:latin typeface="Lato"/>
                <a:ea typeface="Lato"/>
                <a:cs typeface="Lato"/>
                <a:sym typeface="Lato"/>
              </a:rPr>
              <a:t>73 Trilyun rupiah</a:t>
            </a:r>
            <a:endParaRPr sz="13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6075" y="3898875"/>
            <a:ext cx="789424" cy="8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6258350" y="3677950"/>
            <a:ext cx="22011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1/2 dari populasi orangutan Kalimantan lenyap dalam waktu 16 tahun dipicu ekspansi sawit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2" name="Google Shape;35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2053" y="951745"/>
            <a:ext cx="1309113" cy="13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9"/>
          <p:cNvSpPr txBox="1"/>
          <p:nvPr/>
        </p:nvSpPr>
        <p:spPr>
          <a:xfrm>
            <a:off x="6265879" y="1031200"/>
            <a:ext cx="2201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Lebih dari ¾ Taman Nasional Tesso Nilo habitat satwa liar menjadi perkebunan sawit ilegal 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4" name="Google Shape;35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8800" y="2526927"/>
            <a:ext cx="1046700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 txBox="1"/>
          <p:nvPr/>
        </p:nvSpPr>
        <p:spPr>
          <a:xfrm>
            <a:off x="6265879" y="2246875"/>
            <a:ext cx="2201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Sawit &amp; bubur kertas sebabkan lebih 24 juta hektar hutan Indonesia rusak selama periode 1990-2019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6" name="Google Shape;356;p29"/>
          <p:cNvPicPr preferRelativeResize="0"/>
          <p:nvPr/>
        </p:nvPicPr>
        <p:blipFill rotWithShape="1">
          <a:blip r:embed="rId8">
            <a:alphaModFix/>
          </a:blip>
          <a:srcRect l="13557" r="9978"/>
          <a:stretch/>
        </p:blipFill>
        <p:spPr>
          <a:xfrm>
            <a:off x="267100" y="4134925"/>
            <a:ext cx="1444225" cy="10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9"/>
          <p:cNvSpPr txBox="1"/>
          <p:nvPr/>
        </p:nvSpPr>
        <p:spPr>
          <a:xfrm>
            <a:off x="1882163" y="3952484"/>
            <a:ext cx="2807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Calibri"/>
                <a:ea typeface="Calibri"/>
                <a:cs typeface="Calibri"/>
                <a:sym typeface="Calibri"/>
              </a:rPr>
              <a:t>Bencana hidrometeorologi memiliki angka kejadian tertinggi dalam dua dekade terakhir. Banjir di Kalimantan Selatan di awal 2021 mengakibatkan kerugian lebih dari 1,3 Triliun Rupiah 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p29"/>
          <p:cNvPicPr preferRelativeResize="0"/>
          <p:nvPr/>
        </p:nvPicPr>
        <p:blipFill rotWithShape="1">
          <a:blip r:embed="rId9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"/>
          <p:cNvSpPr txBox="1">
            <a:spLocks noGrp="1"/>
          </p:cNvSpPr>
          <p:nvPr>
            <p:ph type="title" idx="4294967295"/>
          </p:nvPr>
        </p:nvSpPr>
        <p:spPr>
          <a:xfrm>
            <a:off x="2576820" y="587928"/>
            <a:ext cx="54198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Istilah yang diperdebatkan </a:t>
            </a:r>
            <a:endParaRPr dirty="0"/>
          </a:p>
        </p:txBody>
      </p:sp>
      <p:sp>
        <p:nvSpPr>
          <p:cNvPr id="364" name="Google Shape;364;p30"/>
          <p:cNvSpPr txBox="1">
            <a:spLocks noGrp="1"/>
          </p:cNvSpPr>
          <p:nvPr>
            <p:ph type="body" idx="4294967295"/>
          </p:nvPr>
        </p:nvSpPr>
        <p:spPr>
          <a:xfrm>
            <a:off x="332317" y="1154779"/>
            <a:ext cx="4581083" cy="3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 Hutan dan Kawasan Hutan</a:t>
            </a:r>
            <a:endParaRPr sz="11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Kawasan </a:t>
            </a:r>
            <a:r>
              <a:rPr lang="en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Hutan</a:t>
            </a:r>
            <a:r>
              <a:rPr lang="en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adalah wilayah tertentu yang ditetapkan oleh pemerintah untuk  dipertahan kan sebagai hutan tetap.</a:t>
            </a: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100" b="1" u="sng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Hutan</a:t>
            </a:r>
            <a:r>
              <a:rPr lang="en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sz="11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adalah suatu kesatuan ekosistem berupa hamparan lahan berisi sumber daya alam hayati yang didominasi pepohonan dalam persekutuan alam lingkungannya, yang satu dengan lainnya tidak dapat dipisahkan. </a:t>
            </a:r>
            <a:endParaRPr lang="en" sz="1100" dirty="0" smtClean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Hutan Alam</a:t>
            </a:r>
            <a:r>
              <a:rPr lang="en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 kondisi penutupan lahan alami yang berupa hutan lahan kering  primer, hutan lahan kering sekunder, hutan rawa primer, hutan rawa sekunder,  hutan mangrove primer, hutan mangrove sekunder. </a:t>
            </a:r>
            <a:endParaRPr lang="en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FAO tahun </a:t>
            </a:r>
            <a:r>
              <a:rPr lang="en" sz="1100" b="1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2010: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Land </a:t>
            </a:r>
            <a:r>
              <a:rPr lang="en" sz="1100" i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spanning more than 0.5 hectares with trees higher than 5 meters and a canopy cover of more than 10 percent, or trees able to reach these thresholds in situ. It does not include land that is predominantly under agricultural or urban land use.</a:t>
            </a:r>
            <a:endParaRPr sz="1100" i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Lahan yang </a:t>
            </a:r>
            <a:r>
              <a:rPr lang="en" sz="11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Verdana"/>
                <a:cs typeface="Calibri" panose="020F0502020204030204" pitchFamily="34" charset="0"/>
                <a:sym typeface="Verdana"/>
              </a:rPr>
              <a:t>luasnya lebih dari 0,5 hektar dengan pepohonan yang tingginya lebih dari 5 meter dan tutupan tajuk lebih dari 10 persen, atau pohon dapat mencapai ambang batas ini di lapangan. Tidak termasuk lahan yang sebagian besar digunakan untuk pertanian atau permukiman.</a:t>
            </a:r>
            <a:endParaRPr sz="11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Verdana"/>
              <a:cs typeface="Calibri" panose="020F0502020204030204" pitchFamily="34" charset="0"/>
              <a:sym typeface="Verdana"/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365" name="Google Shape;365;p30"/>
          <p:cNvSpPr txBox="1">
            <a:spLocks noGrp="1"/>
          </p:cNvSpPr>
          <p:nvPr>
            <p:ph type="body" idx="4294967295"/>
          </p:nvPr>
        </p:nvSpPr>
        <p:spPr>
          <a:xfrm>
            <a:off x="5141967" y="1352587"/>
            <a:ext cx="3879758" cy="3598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Pengertian Deforestasi</a:t>
            </a:r>
            <a:r>
              <a:rPr lang="e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(FAO 1990; World Bank 1990) secara tersirat menyatakan bahwa hilangnya tutupan hutan secara permanen maupun sementara merupakan deforestasi</a:t>
            </a:r>
            <a:r>
              <a:rPr lang="en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*) </a:t>
            </a:r>
            <a:r>
              <a:rPr lang="en" sz="1600" dirty="0">
                <a:solidFill>
                  <a:schemeClr val="tx1"/>
                </a:solidFill>
                <a:highlight>
                  <a:srgbClr val="FFD705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Deforestasi adalah perubahan secara permanen dari areal berhutan jadi tidak berhutan yang diakibatkan oleh kegiatan manusia.</a:t>
            </a:r>
            <a:endParaRPr sz="1600" dirty="0">
              <a:solidFill>
                <a:schemeClr val="tx1"/>
              </a:solidFill>
              <a:highlight>
                <a:srgbClr val="FFD705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* Peraturan Menteri Kehutanan, P.30/Menhut-II/2009</a:t>
            </a:r>
            <a:endParaRPr sz="1600" i="1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0" y="0"/>
            <a:ext cx="4913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highlight>
                  <a:srgbClr val="FFD705"/>
                </a:highlight>
                <a:latin typeface="Kanit ExtraBold"/>
                <a:ea typeface="Kanit ExtraBold"/>
                <a:cs typeface="Kanit ExtraBold"/>
                <a:sym typeface="Kanit ExtraBold"/>
              </a:rPr>
              <a:t>Deforestasi di Indonesia 2001-2019</a:t>
            </a:r>
            <a:endParaRPr sz="2800" dirty="0">
              <a:highlight>
                <a:srgbClr val="FFD705"/>
              </a:highlight>
              <a:latin typeface="Kanit ExtraBold"/>
              <a:ea typeface="Kanit ExtraBold"/>
              <a:cs typeface="Kanit ExtraBold"/>
              <a:sym typeface="Kanit ExtraBold"/>
            </a:endParaRPr>
          </a:p>
        </p:txBody>
      </p:sp>
      <p:pic>
        <p:nvPicPr>
          <p:cNvPr id="367" name="Google Shape;367;p30"/>
          <p:cNvPicPr preferRelativeResize="0"/>
          <p:nvPr/>
        </p:nvPicPr>
        <p:blipFill rotWithShape="1">
          <a:blip r:embed="rId3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 txBox="1"/>
          <p:nvPr/>
        </p:nvSpPr>
        <p:spPr>
          <a:xfrm>
            <a:off x="652654" y="4325841"/>
            <a:ext cx="6501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Total nasional angka deforestasi tampak turun. Tapi, di daerah kaya hutan justru sebaliknya. Angka deforestasi terus bergeser naik. Bahkan </a:t>
            </a:r>
            <a:r>
              <a:rPr lang="en" dirty="0">
                <a:highlight>
                  <a:srgbClr val="FFD705"/>
                </a:highlight>
                <a:latin typeface="Lato"/>
                <a:ea typeface="Lato"/>
                <a:cs typeface="Lato"/>
                <a:sym typeface="Lato"/>
              </a:rPr>
              <a:t>deforestasi akan naik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sebab sejumlah wilayah dengan tutupan hutan alam sangat luas telah dilepas untuk perkebunan sawit dan kebun kayu (HTI). Contohnya di Tanah Papua ada sekitar </a:t>
            </a:r>
            <a:r>
              <a:rPr lang="en" dirty="0">
                <a:highlight>
                  <a:srgbClr val="FFD705"/>
                </a:highlight>
                <a:latin typeface="Lato"/>
                <a:ea typeface="Lato"/>
                <a:cs typeface="Lato"/>
                <a:sym typeface="Lato"/>
              </a:rPr>
              <a:t>1,4 juta hektar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hutan telah alokasikan untuk izin kebun sawit.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4" name="Google Shape;374;p31"/>
          <p:cNvPicPr preferRelativeResize="0"/>
          <p:nvPr/>
        </p:nvPicPr>
        <p:blipFill rotWithShape="1">
          <a:blip r:embed="rId3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24" b="4042"/>
          <a:stretch/>
        </p:blipFill>
        <p:spPr>
          <a:xfrm>
            <a:off x="652654" y="210655"/>
            <a:ext cx="7697448" cy="4048828"/>
          </a:xfrm>
          <a:prstGeom prst="rect">
            <a:avLst/>
          </a:prstGeom>
        </p:spPr>
      </p:pic>
      <p:sp>
        <p:nvSpPr>
          <p:cNvPr id="9" name="Google Shape;379;p32"/>
          <p:cNvSpPr txBox="1"/>
          <p:nvPr/>
        </p:nvSpPr>
        <p:spPr>
          <a:xfrm>
            <a:off x="606175" y="185480"/>
            <a:ext cx="4072143" cy="1046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rPr>
              <a:t>KARHUTLA dan Deforestasi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5;p22"/>
          <p:cNvPicPr preferRelativeResize="0"/>
          <p:nvPr/>
        </p:nvPicPr>
        <p:blipFill rotWithShape="1">
          <a:blip r:embed="rId3">
            <a:alphaModFix/>
          </a:blip>
          <a:srcRect l="28613" t="12323" r="34410" b="12397"/>
          <a:stretch/>
        </p:blipFill>
        <p:spPr>
          <a:xfrm>
            <a:off x="5110717" y="-15991"/>
            <a:ext cx="4033283" cy="573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2"/>
          <p:cNvSpPr txBox="1"/>
          <p:nvPr/>
        </p:nvSpPr>
        <p:spPr>
          <a:xfrm>
            <a:off x="457327" y="185480"/>
            <a:ext cx="465339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rPr>
              <a:t>Persoalan Regulasi </a:t>
            </a:r>
            <a:r>
              <a:rPr lang="en" sz="2800" dirty="0" smtClean="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rPr>
              <a:t>Mendorong </a:t>
            </a:r>
            <a:r>
              <a:rPr lang="en" sz="2800" dirty="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rPr>
              <a:t>Deforestasi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32"/>
          <p:cNvSpPr txBox="1"/>
          <p:nvPr/>
        </p:nvSpPr>
        <p:spPr>
          <a:xfrm>
            <a:off x="336824" y="1433361"/>
            <a:ext cx="4355678" cy="40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berlakunya</a:t>
            </a:r>
            <a:r>
              <a:rPr lang="en-US" sz="2000" dirty="0" smtClean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 UUCK </a:t>
            </a:r>
            <a:endParaRPr lang="en-US" sz="2000" dirty="0">
              <a:solidFill>
                <a:schemeClr val="tx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 smtClean="0">
              <a:solidFill>
                <a:schemeClr val="bg1">
                  <a:lumMod val="50000"/>
                </a:schemeClr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UU </a:t>
            </a:r>
            <a:r>
              <a:rPr lang="en" sz="1600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Kehutanan</a:t>
            </a:r>
            <a:endParaRPr sz="16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Penghapusan batas minimal 30% kawasan hutan, dianggap tidak lagi relevan karena sudah ada daerah dengan kondisi tutupan hutan di bawah 30% (Pasal 18)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UU Pencegahan dan Pemberantasan Perusakan Hutan</a:t>
            </a:r>
            <a:endParaRPr sz="18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Membuka celah penyelesaian keterlanjuran usaha ilegal di dalam kawasan hutan, diberi waktu 3 tahun untuk menyelesaikan, dan jika melampaui batas hanya dikarenakan sanksi administratif (Pasal 110A)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1" name="Google Shape;381;p32"/>
          <p:cNvPicPr preferRelativeResize="0"/>
          <p:nvPr/>
        </p:nvPicPr>
        <p:blipFill rotWithShape="1">
          <a:blip r:embed="rId4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3"/>
          <p:cNvPicPr preferRelativeResize="0"/>
          <p:nvPr/>
        </p:nvPicPr>
        <p:blipFill rotWithShape="1">
          <a:blip r:embed="rId3">
            <a:alphaModFix/>
          </a:blip>
          <a:srcRect t="10185"/>
          <a:stretch/>
        </p:blipFill>
        <p:spPr>
          <a:xfrm>
            <a:off x="2637599" y="62325"/>
            <a:ext cx="6300951" cy="482865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3"/>
          <p:cNvSpPr txBox="1"/>
          <p:nvPr/>
        </p:nvSpPr>
        <p:spPr>
          <a:xfrm>
            <a:off x="219800" y="2031875"/>
            <a:ext cx="24075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D705"/>
                </a:highlight>
                <a:latin typeface="Lato"/>
                <a:ea typeface="Lato"/>
                <a:cs typeface="Lato"/>
                <a:sym typeface="Lato"/>
              </a:rPr>
              <a:t>10 Teratas Grup Industri Bubur Kertas dengan Area Terbakar 2015-2019*</a:t>
            </a:r>
            <a:endParaRPr b="1">
              <a:highlight>
                <a:srgbClr val="FFD705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Dari tahun 2015-2019 sejumlah konsesi perusahaan hutan tanaman terbakar. Hal ini menunjukkan bahwa upaya pencegahan dan penegakan hukum oleh pemerintah belum maksimal.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219725" y="232750"/>
            <a:ext cx="2407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D705"/>
                </a:highlight>
                <a:latin typeface="Kanit ExtraBold"/>
                <a:ea typeface="Kanit ExtraBold"/>
                <a:cs typeface="Kanit ExtraBold"/>
                <a:sym typeface="Kanit ExtraBold"/>
              </a:rPr>
              <a:t>Kebakaran Berulang 2015-2019</a:t>
            </a:r>
            <a:endParaRPr b="1">
              <a:solidFill>
                <a:srgbClr val="FFFFFF"/>
              </a:solidFill>
              <a:highlight>
                <a:srgbClr val="FFA405"/>
              </a:highlight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119125" y="5390375"/>
            <a:ext cx="633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*Sumber: </a:t>
            </a:r>
            <a:r>
              <a:rPr lang="en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https://www.greenpeace.org/static/planet4-indonesia-stateless/2020/10/888d60e2-lima-tahun-karhutla-261020.pdf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0" name="Google Shape;390;p33"/>
          <p:cNvPicPr preferRelativeResize="0"/>
          <p:nvPr/>
        </p:nvPicPr>
        <p:blipFill rotWithShape="1">
          <a:blip r:embed="rId5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4"/>
          <p:cNvPicPr preferRelativeResize="0"/>
          <p:nvPr/>
        </p:nvPicPr>
        <p:blipFill rotWithShape="1">
          <a:blip r:embed="rId3">
            <a:alphaModFix/>
          </a:blip>
          <a:srcRect t="10570"/>
          <a:stretch/>
        </p:blipFill>
        <p:spPr>
          <a:xfrm>
            <a:off x="207334" y="536944"/>
            <a:ext cx="5902011" cy="478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 txBox="1"/>
          <p:nvPr/>
        </p:nvSpPr>
        <p:spPr>
          <a:xfrm>
            <a:off x="6228925" y="1579950"/>
            <a:ext cx="24075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highlight>
                  <a:srgbClr val="FFD705"/>
                </a:highlight>
                <a:latin typeface="Lato"/>
                <a:ea typeface="Lato"/>
                <a:cs typeface="Lato"/>
                <a:sym typeface="Lato"/>
              </a:rPr>
              <a:t>10 Teratas Grup Perusahaan Kelapa Sawit dengan Area Terbakar 2015-2019*</a:t>
            </a:r>
            <a:endParaRPr b="1">
              <a:highlight>
                <a:srgbClr val="FFD705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Beberapa perusahaan yang telah mendapat sanksi tetap terbakar. Hal ini menandakan bahwa penegakan hukum tak memberi efek jera.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4"/>
          <p:cNvSpPr txBox="1"/>
          <p:nvPr/>
        </p:nvSpPr>
        <p:spPr>
          <a:xfrm>
            <a:off x="119125" y="5390375"/>
            <a:ext cx="633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*Sumber: </a:t>
            </a:r>
            <a:r>
              <a:rPr lang="en" sz="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https://www.greenpeace.org/static/planet4-indonesia-stateless/2020/10/888d60e2-lima-tahun-karhutla-261020.pdf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5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/>
          <p:nvPr/>
        </p:nvSpPr>
        <p:spPr>
          <a:xfrm>
            <a:off x="457197" y="457200"/>
            <a:ext cx="3611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FD705"/>
                </a:highlight>
                <a:latin typeface="Kanit ExtraBold"/>
                <a:ea typeface="Kanit ExtraBold"/>
                <a:cs typeface="Kanit ExtraBold"/>
                <a:sym typeface="Kanit ExtraBold"/>
              </a:rPr>
              <a:t>Penegakan Hukum Setengah Hati</a:t>
            </a:r>
            <a:endParaRPr>
              <a:highlight>
                <a:srgbClr val="FFD705"/>
              </a:highlight>
            </a:endParaRPr>
          </a:p>
        </p:txBody>
      </p:sp>
      <p:sp>
        <p:nvSpPr>
          <p:cNvPr id="404" name="Google Shape;404;p35"/>
          <p:cNvSpPr txBox="1"/>
          <p:nvPr/>
        </p:nvSpPr>
        <p:spPr>
          <a:xfrm>
            <a:off x="608675" y="1881600"/>
            <a:ext cx="3891900" cy="1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Dugaan korupsi korporasi </a:t>
            </a:r>
            <a:r>
              <a:rPr lang="en" dirty="0">
                <a:highlight>
                  <a:srgbClr val="FFD705"/>
                </a:highlight>
                <a:latin typeface="Lato"/>
                <a:ea typeface="Lato"/>
                <a:cs typeface="Lato"/>
                <a:sym typeface="Lato"/>
              </a:rPr>
              <a:t>27 perusahaan hutan tanaman industri di Provinsi Riau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selama periode 2002-2006. Sampai saat ini tidak ada kejelasan, dan perusahaan terus beroperasi. Padahal beberapa diantaranya telah disebut dalam putusan perkara korupsi sejumlah Gubernur dan Bupati di Riau.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5" name="Google Shape;405;p35" descr="GP0STSF14_PressMedia.jpg"/>
          <p:cNvPicPr preferRelativeResize="0"/>
          <p:nvPr/>
        </p:nvPicPr>
        <p:blipFill rotWithShape="1">
          <a:blip r:embed="rId3">
            <a:alphaModFix/>
          </a:blip>
          <a:srcRect l="27670" r="23802"/>
          <a:stretch/>
        </p:blipFill>
        <p:spPr>
          <a:xfrm>
            <a:off x="4706475" y="0"/>
            <a:ext cx="4437525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5"/>
          <p:cNvPicPr preferRelativeResize="0"/>
          <p:nvPr/>
        </p:nvPicPr>
        <p:blipFill rotWithShape="1">
          <a:blip r:embed="rId4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"/>
          <p:cNvSpPr txBox="1">
            <a:spLocks noGrp="1"/>
          </p:cNvSpPr>
          <p:nvPr>
            <p:ph type="title" idx="4294967295"/>
          </p:nvPr>
        </p:nvSpPr>
        <p:spPr>
          <a:xfrm>
            <a:off x="304800" y="304800"/>
            <a:ext cx="3687000" cy="11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D705"/>
                </a:highlight>
              </a:rPr>
              <a:t>Putusan Kasus Kebakaran Hutan dan lahan</a:t>
            </a:r>
            <a:r>
              <a:rPr lang="en" dirty="0"/>
              <a:t> </a:t>
            </a:r>
            <a:endParaRPr dirty="0"/>
          </a:p>
        </p:txBody>
      </p:sp>
      <p:sp>
        <p:nvSpPr>
          <p:cNvPr id="412" name="Google Shape;412;p36"/>
          <p:cNvSpPr txBox="1">
            <a:spLocks noGrp="1"/>
          </p:cNvSpPr>
          <p:nvPr>
            <p:ph type="body" idx="4294967295"/>
          </p:nvPr>
        </p:nvSpPr>
        <p:spPr>
          <a:xfrm>
            <a:off x="313200" y="2357975"/>
            <a:ext cx="36195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9 dari </a:t>
            </a:r>
            <a:r>
              <a:rPr lang="en" sz="1400" dirty="0" smtClean="0">
                <a:solidFill>
                  <a:srgbClr val="000000"/>
                </a:solidFill>
                <a:highlight>
                  <a:schemeClr val="accent5"/>
                </a:highlight>
              </a:rPr>
              <a:t>21 </a:t>
            </a: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gugatan perdata</a:t>
            </a:r>
            <a:r>
              <a:rPr lang="en" sz="1400" dirty="0">
                <a:solidFill>
                  <a:srgbClr val="000000"/>
                </a:solidFill>
              </a:rPr>
              <a:t> telah berkekuatan hukum tetap dengan total g</a:t>
            </a: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anti rugi Rp </a:t>
            </a:r>
            <a:r>
              <a:rPr lang="en" sz="1400" dirty="0" smtClean="0">
                <a:solidFill>
                  <a:srgbClr val="000000"/>
                </a:solidFill>
                <a:highlight>
                  <a:schemeClr val="accent5"/>
                </a:highlight>
              </a:rPr>
              <a:t>3,15 </a:t>
            </a: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triliun. </a:t>
            </a:r>
            <a:endParaRPr dirty="0"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p36"/>
          <p:cNvSpPr txBox="1">
            <a:spLocks noGrp="1"/>
          </p:cNvSpPr>
          <p:nvPr>
            <p:ph type="body" idx="4294967295"/>
          </p:nvPr>
        </p:nvSpPr>
        <p:spPr>
          <a:xfrm>
            <a:off x="313200" y="3348599"/>
            <a:ext cx="3619500" cy="1428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  <a:highlight>
                  <a:schemeClr val="accent5"/>
                </a:highlight>
              </a:rPr>
              <a:t>Hanya Rp </a:t>
            </a: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78 miliar dari total ganti rugi Rp </a:t>
            </a:r>
            <a:r>
              <a:rPr lang="en" sz="1400" dirty="0" smtClean="0">
                <a:solidFill>
                  <a:srgbClr val="000000"/>
                </a:solidFill>
                <a:highlight>
                  <a:schemeClr val="accent5"/>
                </a:highlight>
              </a:rPr>
              <a:t>3,15 </a:t>
            </a:r>
            <a:r>
              <a:rPr lang="en" sz="1400" dirty="0">
                <a:solidFill>
                  <a:srgbClr val="000000"/>
                </a:solidFill>
                <a:highlight>
                  <a:schemeClr val="accent5"/>
                </a:highlight>
              </a:rPr>
              <a:t>triliun telah dieksekusi</a:t>
            </a:r>
            <a:r>
              <a:rPr lang="en" sz="1400" dirty="0">
                <a:solidFill>
                  <a:srgbClr val="000000"/>
                </a:solidFill>
              </a:rPr>
              <a:t>, yang berasal dari satu perkara, PT BMH. </a:t>
            </a:r>
            <a:endParaRPr lang="en" sz="1400" dirty="0" smtClean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>
                <a:solidFill>
                  <a:srgbClr val="000000"/>
                </a:solidFill>
              </a:rPr>
              <a:t>Pada </a:t>
            </a:r>
            <a:r>
              <a:rPr lang="en" sz="1400" dirty="0">
                <a:solidFill>
                  <a:srgbClr val="000000"/>
                </a:solidFill>
              </a:rPr>
              <a:t>2019, konsesi perusahaan ini kembali terbakar.*</a:t>
            </a:r>
            <a:r>
              <a:rPr lang="en" dirty="0"/>
              <a:t> </a:t>
            </a:r>
            <a:endParaRPr dirty="0"/>
          </a:p>
        </p:txBody>
      </p:sp>
      <p:pic>
        <p:nvPicPr>
          <p:cNvPr id="415" name="Google Shape;4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535" y="994145"/>
            <a:ext cx="5056065" cy="338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6"/>
          <p:cNvPicPr preferRelativeResize="0"/>
          <p:nvPr/>
        </p:nvPicPr>
        <p:blipFill rotWithShape="1">
          <a:blip r:embed="rId4">
            <a:alphaModFix/>
          </a:blip>
          <a:srcRect l="-5163" t="-24988" r="-5163" b="-25003"/>
          <a:stretch/>
        </p:blipFill>
        <p:spPr>
          <a:xfrm>
            <a:off x="7432676" y="5188565"/>
            <a:ext cx="1505875" cy="3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2625" y="526262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*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Sumber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: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Permintaan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Greenpeace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terhadap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Keterbukaan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Informasi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kepada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GAKKUM KLHK (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mulai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2015 -MEI 2019)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untuk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data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sanksi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2015-2018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dan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hasil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kompilasi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Greenpeace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dari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data yang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bisa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rgbClr val="666666"/>
                </a:solidFill>
                <a:latin typeface="Calibri" panose="020F0502020204030204" pitchFamily="34" charset="0"/>
              </a:rPr>
              <a:t>diakses</a:t>
            </a:r>
            <a:r>
              <a:rPr lang="en-US" sz="800" dirty="0">
                <a:solidFill>
                  <a:srgbClr val="666666"/>
                </a:solidFill>
                <a:latin typeface="Calibri" panose="020F0502020204030204" pitchFamily="34" charset="0"/>
              </a:rPr>
              <a:t> </a:t>
            </a:r>
            <a:r>
              <a:rPr lang="en-US" sz="800" dirty="0" err="1" smtClean="0">
                <a:solidFill>
                  <a:srgbClr val="666666"/>
                </a:solidFill>
                <a:latin typeface="Calibri" panose="020F0502020204030204" pitchFamily="34" charset="0"/>
              </a:rPr>
              <a:t>publik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peace Canada - Regreen the Earth">
  <a:themeElements>
    <a:clrScheme name="Simple Light">
      <a:dk1>
        <a:srgbClr val="1D2120"/>
      </a:dk1>
      <a:lt1>
        <a:srgbClr val="FFFFFF"/>
      </a:lt1>
      <a:dk2>
        <a:srgbClr val="878984"/>
      </a:dk2>
      <a:lt2>
        <a:srgbClr val="F5F5EB"/>
      </a:lt2>
      <a:accent1>
        <a:srgbClr val="2CAB4E"/>
      </a:accent1>
      <a:accent2>
        <a:srgbClr val="34C256"/>
      </a:accent2>
      <a:accent3>
        <a:srgbClr val="9CD254"/>
      </a:accent3>
      <a:accent4>
        <a:srgbClr val="B2E95F"/>
      </a:accent4>
      <a:accent5>
        <a:srgbClr val="FFEE4A"/>
      </a:accent5>
      <a:accent6>
        <a:srgbClr val="EEFF41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1250</Words>
  <Application>Microsoft Office PowerPoint</Application>
  <PresentationFormat>On-screen Show (16:10)</PresentationFormat>
  <Paragraphs>133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Glacial Indifference</vt:lpstr>
      <vt:lpstr>Calibri</vt:lpstr>
      <vt:lpstr>Verdana</vt:lpstr>
      <vt:lpstr>Kanit ExtraBold</vt:lpstr>
      <vt:lpstr>Wingdings</vt:lpstr>
      <vt:lpstr>Bahnschrift SemiBold</vt:lpstr>
      <vt:lpstr>Lato</vt:lpstr>
      <vt:lpstr>Arial</vt:lpstr>
      <vt:lpstr>Lato Black</vt:lpstr>
      <vt:lpstr>Impact</vt:lpstr>
      <vt:lpstr>Greenpeace Canada - Regreen the Earth</vt:lpstr>
      <vt:lpstr>PowerPoint Presentation</vt:lpstr>
      <vt:lpstr> Act Now! </vt:lpstr>
      <vt:lpstr>Istilah yang diperdebatkan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Putusan Kasus Kebakaran Hutan dan lahan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Tidak ada ekonomi yang tumbuh  Di tengah kerusakan lingkungan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ktaufik</dc:creator>
  <cp:lastModifiedBy>ktaufik</cp:lastModifiedBy>
  <cp:revision>27</cp:revision>
  <dcterms:modified xsi:type="dcterms:W3CDTF">2021-03-03T05:06:45Z</dcterms:modified>
</cp:coreProperties>
</file>