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0" r:id="rId4"/>
    <p:sldId id="275" r:id="rId5"/>
    <p:sldId id="287" r:id="rId6"/>
    <p:sldId id="283" r:id="rId7"/>
    <p:sldId id="288" r:id="rId8"/>
    <p:sldId id="284" r:id="rId9"/>
    <p:sldId id="285" r:id="rId10"/>
    <p:sldId id="289" r:id="rId11"/>
    <p:sldId id="281" r:id="rId12"/>
    <p:sldId id="286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9E114-8224-41CC-AF3A-D5910B89CA1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92927051-4873-4168-8013-34673E3CE685}">
      <dgm:prSet phldrT="[Text]"/>
      <dgm:spPr/>
      <dgm:t>
        <a:bodyPr/>
        <a:lstStyle/>
        <a:p>
          <a:r>
            <a:rPr lang="en-US" dirty="0"/>
            <a:t>KEBIJAKAN BURUK/LEMAHNYA REGULASI</a:t>
          </a:r>
          <a:endParaRPr lang="en-ID" dirty="0"/>
        </a:p>
      </dgm:t>
    </dgm:pt>
    <dgm:pt modelId="{4DDD9CED-F4AE-4F13-A471-767892F35E23}" type="parTrans" cxnId="{22166809-8B8D-45EE-ABB7-9CE2102D09F2}">
      <dgm:prSet/>
      <dgm:spPr/>
      <dgm:t>
        <a:bodyPr/>
        <a:lstStyle/>
        <a:p>
          <a:endParaRPr lang="en-ID"/>
        </a:p>
      </dgm:t>
    </dgm:pt>
    <dgm:pt modelId="{669EFB61-433D-485B-BA30-844A9D024B6E}" type="sibTrans" cxnId="{22166809-8B8D-45EE-ABB7-9CE2102D09F2}">
      <dgm:prSet/>
      <dgm:spPr/>
      <dgm:t>
        <a:bodyPr/>
        <a:lstStyle/>
        <a:p>
          <a:endParaRPr lang="en-ID"/>
        </a:p>
      </dgm:t>
    </dgm:pt>
    <dgm:pt modelId="{BE8F6EC4-DA35-4A89-A394-FDEB08DDCB89}">
      <dgm:prSet phldrT="[Text]"/>
      <dgm:spPr/>
      <dgm:t>
        <a:bodyPr/>
        <a:lstStyle/>
        <a:p>
          <a:r>
            <a:rPr lang="en-US" dirty="0"/>
            <a:t>INTEGRITAS PENYELENGGARA NEGARA</a:t>
          </a:r>
          <a:endParaRPr lang="en-ID" dirty="0"/>
        </a:p>
      </dgm:t>
    </dgm:pt>
    <dgm:pt modelId="{C47B394B-E310-489A-9BFD-A41EB3A84465}" type="parTrans" cxnId="{2E1AEEB5-F980-45F0-B698-DA7B1B3C5F86}">
      <dgm:prSet/>
      <dgm:spPr/>
      <dgm:t>
        <a:bodyPr/>
        <a:lstStyle/>
        <a:p>
          <a:endParaRPr lang="en-ID"/>
        </a:p>
      </dgm:t>
    </dgm:pt>
    <dgm:pt modelId="{5DBBDF1B-28C8-422E-A5C9-2B377F1D57C1}" type="sibTrans" cxnId="{2E1AEEB5-F980-45F0-B698-DA7B1B3C5F86}">
      <dgm:prSet/>
      <dgm:spPr/>
      <dgm:t>
        <a:bodyPr/>
        <a:lstStyle/>
        <a:p>
          <a:endParaRPr lang="en-ID"/>
        </a:p>
      </dgm:t>
    </dgm:pt>
    <dgm:pt modelId="{F6D6A2C6-3772-4BBA-8427-F38C43DE0CFC}">
      <dgm:prSet phldrT="[Text]"/>
      <dgm:spPr/>
      <dgm:t>
        <a:bodyPr/>
        <a:lstStyle/>
        <a:p>
          <a:r>
            <a:rPr lang="en-ID" dirty="0"/>
            <a:t>KEBUTUHAN  EKONOMI/LAPANGAN KERJA</a:t>
          </a:r>
        </a:p>
      </dgm:t>
    </dgm:pt>
    <dgm:pt modelId="{EC9F8E31-6D40-4876-860E-27AB93C671F9}" type="parTrans" cxnId="{4330AB1F-AD44-4CB0-BCFF-59760E18890A}">
      <dgm:prSet/>
      <dgm:spPr/>
      <dgm:t>
        <a:bodyPr/>
        <a:lstStyle/>
        <a:p>
          <a:endParaRPr lang="en-US"/>
        </a:p>
      </dgm:t>
    </dgm:pt>
    <dgm:pt modelId="{780B6554-0E6A-427D-83B3-B1C08E757D68}" type="sibTrans" cxnId="{4330AB1F-AD44-4CB0-BCFF-59760E18890A}">
      <dgm:prSet/>
      <dgm:spPr/>
      <dgm:t>
        <a:bodyPr/>
        <a:lstStyle/>
        <a:p>
          <a:endParaRPr lang="en-US"/>
        </a:p>
      </dgm:t>
    </dgm:pt>
    <dgm:pt modelId="{069FEC85-6DC8-4E30-8F37-FDDA5A799972}" type="pres">
      <dgm:prSet presAssocID="{0689E114-8224-41CC-AF3A-D5910B89CA1D}" presName="Name0" presStyleCnt="0">
        <dgm:presLayoutVars>
          <dgm:dir/>
          <dgm:resizeHandles val="exact"/>
        </dgm:presLayoutVars>
      </dgm:prSet>
      <dgm:spPr/>
    </dgm:pt>
    <dgm:pt modelId="{4BF85709-2748-4FDD-9AEA-EC601F588274}" type="pres">
      <dgm:prSet presAssocID="{92927051-4873-4168-8013-34673E3CE685}" presName="node" presStyleLbl="node1" presStyleIdx="0" presStyleCnt="3">
        <dgm:presLayoutVars>
          <dgm:bulletEnabled val="1"/>
        </dgm:presLayoutVars>
      </dgm:prSet>
      <dgm:spPr/>
    </dgm:pt>
    <dgm:pt modelId="{48669E77-97B4-48CE-9F6E-7FB5E0C4B501}" type="pres">
      <dgm:prSet presAssocID="{669EFB61-433D-485B-BA30-844A9D024B6E}" presName="sibTrans" presStyleLbl="sibTrans2D1" presStyleIdx="0" presStyleCnt="3"/>
      <dgm:spPr/>
    </dgm:pt>
    <dgm:pt modelId="{DC04A60E-CFBB-4A09-9AB7-4079492A1296}" type="pres">
      <dgm:prSet presAssocID="{669EFB61-433D-485B-BA30-844A9D024B6E}" presName="connectorText" presStyleLbl="sibTrans2D1" presStyleIdx="0" presStyleCnt="3"/>
      <dgm:spPr/>
    </dgm:pt>
    <dgm:pt modelId="{6DF01D23-6A75-402D-A4B6-3D8DE18B811E}" type="pres">
      <dgm:prSet presAssocID="{BE8F6EC4-DA35-4A89-A394-FDEB08DDCB89}" presName="node" presStyleLbl="node1" presStyleIdx="1" presStyleCnt="3">
        <dgm:presLayoutVars>
          <dgm:bulletEnabled val="1"/>
        </dgm:presLayoutVars>
      </dgm:prSet>
      <dgm:spPr/>
    </dgm:pt>
    <dgm:pt modelId="{0850D76D-B0BB-4A91-BA92-C860E5D72472}" type="pres">
      <dgm:prSet presAssocID="{5DBBDF1B-28C8-422E-A5C9-2B377F1D57C1}" presName="sibTrans" presStyleLbl="sibTrans2D1" presStyleIdx="1" presStyleCnt="3"/>
      <dgm:spPr/>
    </dgm:pt>
    <dgm:pt modelId="{2C441928-3059-437F-9E45-872F263B023A}" type="pres">
      <dgm:prSet presAssocID="{5DBBDF1B-28C8-422E-A5C9-2B377F1D57C1}" presName="connectorText" presStyleLbl="sibTrans2D1" presStyleIdx="1" presStyleCnt="3"/>
      <dgm:spPr/>
    </dgm:pt>
    <dgm:pt modelId="{EB594DD0-8102-44A9-9DE1-9BB65AB70BDD}" type="pres">
      <dgm:prSet presAssocID="{F6D6A2C6-3772-4BBA-8427-F38C43DE0CFC}" presName="node" presStyleLbl="node1" presStyleIdx="2" presStyleCnt="3">
        <dgm:presLayoutVars>
          <dgm:bulletEnabled val="1"/>
        </dgm:presLayoutVars>
      </dgm:prSet>
      <dgm:spPr/>
    </dgm:pt>
    <dgm:pt modelId="{7262919F-6AEC-42DB-BEAC-ED806969AA80}" type="pres">
      <dgm:prSet presAssocID="{780B6554-0E6A-427D-83B3-B1C08E757D68}" presName="sibTrans" presStyleLbl="sibTrans2D1" presStyleIdx="2" presStyleCnt="3"/>
      <dgm:spPr/>
    </dgm:pt>
    <dgm:pt modelId="{1AE474AA-8C88-48BC-8B9A-64ED0AEACAD2}" type="pres">
      <dgm:prSet presAssocID="{780B6554-0E6A-427D-83B3-B1C08E757D68}" presName="connectorText" presStyleLbl="sibTrans2D1" presStyleIdx="2" presStyleCnt="3"/>
      <dgm:spPr/>
    </dgm:pt>
  </dgm:ptLst>
  <dgm:cxnLst>
    <dgm:cxn modelId="{6303C908-1ECB-47B9-AEE0-DD8D3998C9B3}" type="presOf" srcId="{669EFB61-433D-485B-BA30-844A9D024B6E}" destId="{48669E77-97B4-48CE-9F6E-7FB5E0C4B501}" srcOrd="0" destOrd="0" presId="urn:microsoft.com/office/officeart/2005/8/layout/cycle7"/>
    <dgm:cxn modelId="{22166809-8B8D-45EE-ABB7-9CE2102D09F2}" srcId="{0689E114-8224-41CC-AF3A-D5910B89CA1D}" destId="{92927051-4873-4168-8013-34673E3CE685}" srcOrd="0" destOrd="0" parTransId="{4DDD9CED-F4AE-4F13-A471-767892F35E23}" sibTransId="{669EFB61-433D-485B-BA30-844A9D024B6E}"/>
    <dgm:cxn modelId="{5DF05B0F-517F-42C3-A4ED-A6D75E2EEBCA}" type="presOf" srcId="{F6D6A2C6-3772-4BBA-8427-F38C43DE0CFC}" destId="{EB594DD0-8102-44A9-9DE1-9BB65AB70BDD}" srcOrd="0" destOrd="0" presId="urn:microsoft.com/office/officeart/2005/8/layout/cycle7"/>
    <dgm:cxn modelId="{4330AB1F-AD44-4CB0-BCFF-59760E18890A}" srcId="{0689E114-8224-41CC-AF3A-D5910B89CA1D}" destId="{F6D6A2C6-3772-4BBA-8427-F38C43DE0CFC}" srcOrd="2" destOrd="0" parTransId="{EC9F8E31-6D40-4876-860E-27AB93C671F9}" sibTransId="{780B6554-0E6A-427D-83B3-B1C08E757D68}"/>
    <dgm:cxn modelId="{B7819F6C-AF40-4DB9-90BC-441B07DDAB92}" type="presOf" srcId="{5DBBDF1B-28C8-422E-A5C9-2B377F1D57C1}" destId="{0850D76D-B0BB-4A91-BA92-C860E5D72472}" srcOrd="0" destOrd="0" presId="urn:microsoft.com/office/officeart/2005/8/layout/cycle7"/>
    <dgm:cxn modelId="{1A67A553-7A83-4543-8CF7-4FEF285DD7D1}" type="presOf" srcId="{0689E114-8224-41CC-AF3A-D5910B89CA1D}" destId="{069FEC85-6DC8-4E30-8F37-FDDA5A799972}" srcOrd="0" destOrd="0" presId="urn:microsoft.com/office/officeart/2005/8/layout/cycle7"/>
    <dgm:cxn modelId="{76C5968B-190F-4EA7-8ADB-85C582F73B17}" type="presOf" srcId="{669EFB61-433D-485B-BA30-844A9D024B6E}" destId="{DC04A60E-CFBB-4A09-9AB7-4079492A1296}" srcOrd="1" destOrd="0" presId="urn:microsoft.com/office/officeart/2005/8/layout/cycle7"/>
    <dgm:cxn modelId="{D06C0F9C-BD28-4A43-9224-9B9A660D2B09}" type="presOf" srcId="{5DBBDF1B-28C8-422E-A5C9-2B377F1D57C1}" destId="{2C441928-3059-437F-9E45-872F263B023A}" srcOrd="1" destOrd="0" presId="urn:microsoft.com/office/officeart/2005/8/layout/cycle7"/>
    <dgm:cxn modelId="{45ED1EA1-8CE6-45B7-B504-624062EFFA8D}" type="presOf" srcId="{BE8F6EC4-DA35-4A89-A394-FDEB08DDCB89}" destId="{6DF01D23-6A75-402D-A4B6-3D8DE18B811E}" srcOrd="0" destOrd="0" presId="urn:microsoft.com/office/officeart/2005/8/layout/cycle7"/>
    <dgm:cxn modelId="{2E1AEEB5-F980-45F0-B698-DA7B1B3C5F86}" srcId="{0689E114-8224-41CC-AF3A-D5910B89CA1D}" destId="{BE8F6EC4-DA35-4A89-A394-FDEB08DDCB89}" srcOrd="1" destOrd="0" parTransId="{C47B394B-E310-489A-9BFD-A41EB3A84465}" sibTransId="{5DBBDF1B-28C8-422E-A5C9-2B377F1D57C1}"/>
    <dgm:cxn modelId="{B69CEFF5-D2AB-4974-97F2-8EB21DF603F8}" type="presOf" srcId="{780B6554-0E6A-427D-83B3-B1C08E757D68}" destId="{7262919F-6AEC-42DB-BEAC-ED806969AA80}" srcOrd="0" destOrd="0" presId="urn:microsoft.com/office/officeart/2005/8/layout/cycle7"/>
    <dgm:cxn modelId="{FD0B34F8-31AF-42BC-A428-1C8013BB7440}" type="presOf" srcId="{92927051-4873-4168-8013-34673E3CE685}" destId="{4BF85709-2748-4FDD-9AEA-EC601F588274}" srcOrd="0" destOrd="0" presId="urn:microsoft.com/office/officeart/2005/8/layout/cycle7"/>
    <dgm:cxn modelId="{97F4CCFA-4E3E-4EC0-8AC8-344005A25A20}" type="presOf" srcId="{780B6554-0E6A-427D-83B3-B1C08E757D68}" destId="{1AE474AA-8C88-48BC-8B9A-64ED0AEACAD2}" srcOrd="1" destOrd="0" presId="urn:microsoft.com/office/officeart/2005/8/layout/cycle7"/>
    <dgm:cxn modelId="{3BA01EF3-12BC-4B83-BEB4-38D77B5BDE07}" type="presParOf" srcId="{069FEC85-6DC8-4E30-8F37-FDDA5A799972}" destId="{4BF85709-2748-4FDD-9AEA-EC601F588274}" srcOrd="0" destOrd="0" presId="urn:microsoft.com/office/officeart/2005/8/layout/cycle7"/>
    <dgm:cxn modelId="{BEB99EDF-D9ED-41B8-B534-689E094965A9}" type="presParOf" srcId="{069FEC85-6DC8-4E30-8F37-FDDA5A799972}" destId="{48669E77-97B4-48CE-9F6E-7FB5E0C4B501}" srcOrd="1" destOrd="0" presId="urn:microsoft.com/office/officeart/2005/8/layout/cycle7"/>
    <dgm:cxn modelId="{4818777D-8A94-409C-AC02-E4CBFF586802}" type="presParOf" srcId="{48669E77-97B4-48CE-9F6E-7FB5E0C4B501}" destId="{DC04A60E-CFBB-4A09-9AB7-4079492A1296}" srcOrd="0" destOrd="0" presId="urn:microsoft.com/office/officeart/2005/8/layout/cycle7"/>
    <dgm:cxn modelId="{47D2055C-2338-46DE-BA48-E00B41BA2141}" type="presParOf" srcId="{069FEC85-6DC8-4E30-8F37-FDDA5A799972}" destId="{6DF01D23-6A75-402D-A4B6-3D8DE18B811E}" srcOrd="2" destOrd="0" presId="urn:microsoft.com/office/officeart/2005/8/layout/cycle7"/>
    <dgm:cxn modelId="{C8468F7C-C471-4F78-91C0-F8C3B1074DF2}" type="presParOf" srcId="{069FEC85-6DC8-4E30-8F37-FDDA5A799972}" destId="{0850D76D-B0BB-4A91-BA92-C860E5D72472}" srcOrd="3" destOrd="0" presId="urn:microsoft.com/office/officeart/2005/8/layout/cycle7"/>
    <dgm:cxn modelId="{87A121C8-77D0-4E08-8872-8467DCF5D5C8}" type="presParOf" srcId="{0850D76D-B0BB-4A91-BA92-C860E5D72472}" destId="{2C441928-3059-437F-9E45-872F263B023A}" srcOrd="0" destOrd="0" presId="urn:microsoft.com/office/officeart/2005/8/layout/cycle7"/>
    <dgm:cxn modelId="{8A932F33-5836-43B4-877B-28B0CDD9E525}" type="presParOf" srcId="{069FEC85-6DC8-4E30-8F37-FDDA5A799972}" destId="{EB594DD0-8102-44A9-9DE1-9BB65AB70BDD}" srcOrd="4" destOrd="0" presId="urn:microsoft.com/office/officeart/2005/8/layout/cycle7"/>
    <dgm:cxn modelId="{C3B76293-EAF6-404F-9293-B3C5874BF190}" type="presParOf" srcId="{069FEC85-6DC8-4E30-8F37-FDDA5A799972}" destId="{7262919F-6AEC-42DB-BEAC-ED806969AA80}" srcOrd="5" destOrd="0" presId="urn:microsoft.com/office/officeart/2005/8/layout/cycle7"/>
    <dgm:cxn modelId="{749D7468-D9DE-48BC-B894-E35AFFBD8086}" type="presParOf" srcId="{7262919F-6AEC-42DB-BEAC-ED806969AA80}" destId="{1AE474AA-8C88-48BC-8B9A-64ED0AEACAD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5709-2748-4FDD-9AEA-EC601F588274}">
      <dsp:nvSpPr>
        <dsp:cNvPr id="0" name=""/>
        <dsp:cNvSpPr/>
      </dsp:nvSpPr>
      <dsp:spPr>
        <a:xfrm>
          <a:off x="2917328" y="1456"/>
          <a:ext cx="2394942" cy="119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KEBIJAKAN BURUK/LEMAHNYA REGULASI</a:t>
          </a:r>
          <a:endParaRPr lang="en-ID" sz="1700" kern="1200" dirty="0"/>
        </a:p>
      </dsp:txBody>
      <dsp:txXfrm>
        <a:off x="2952401" y="36529"/>
        <a:ext cx="2324796" cy="1127325"/>
      </dsp:txXfrm>
    </dsp:sp>
    <dsp:sp modelId="{48669E77-97B4-48CE-9F6E-7FB5E0C4B501}">
      <dsp:nvSpPr>
        <dsp:cNvPr id="0" name=""/>
        <dsp:cNvSpPr/>
      </dsp:nvSpPr>
      <dsp:spPr>
        <a:xfrm rot="3600000">
          <a:off x="4479447" y="2103430"/>
          <a:ext cx="1248471" cy="4191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4605181" y="2187253"/>
        <a:ext cx="997003" cy="251468"/>
      </dsp:txXfrm>
    </dsp:sp>
    <dsp:sp modelId="{6DF01D23-6A75-402D-A4B6-3D8DE18B811E}">
      <dsp:nvSpPr>
        <dsp:cNvPr id="0" name=""/>
        <dsp:cNvSpPr/>
      </dsp:nvSpPr>
      <dsp:spPr>
        <a:xfrm>
          <a:off x="4895094" y="3427047"/>
          <a:ext cx="2394942" cy="119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INTEGRITAS PENYELENGGARA NEGARA</a:t>
          </a:r>
          <a:endParaRPr lang="en-ID" sz="1700" kern="1200" dirty="0"/>
        </a:p>
      </dsp:txBody>
      <dsp:txXfrm>
        <a:off x="4930167" y="3462120"/>
        <a:ext cx="2324796" cy="1127325"/>
      </dsp:txXfrm>
    </dsp:sp>
    <dsp:sp modelId="{0850D76D-B0BB-4A91-BA92-C860E5D72472}">
      <dsp:nvSpPr>
        <dsp:cNvPr id="0" name=""/>
        <dsp:cNvSpPr/>
      </dsp:nvSpPr>
      <dsp:spPr>
        <a:xfrm rot="10800000">
          <a:off x="3490564" y="3816225"/>
          <a:ext cx="1248471" cy="4191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10800000">
        <a:off x="3616298" y="3900048"/>
        <a:ext cx="997003" cy="251468"/>
      </dsp:txXfrm>
    </dsp:sp>
    <dsp:sp modelId="{EB594DD0-8102-44A9-9DE1-9BB65AB70BDD}">
      <dsp:nvSpPr>
        <dsp:cNvPr id="0" name=""/>
        <dsp:cNvSpPr/>
      </dsp:nvSpPr>
      <dsp:spPr>
        <a:xfrm>
          <a:off x="939563" y="3427047"/>
          <a:ext cx="2394942" cy="1197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/>
            <a:t>KEBUTUHAN  EKONOMI/LAPANGAN KERJA</a:t>
          </a:r>
        </a:p>
      </dsp:txBody>
      <dsp:txXfrm>
        <a:off x="974636" y="3462120"/>
        <a:ext cx="2324796" cy="1127325"/>
      </dsp:txXfrm>
    </dsp:sp>
    <dsp:sp modelId="{7262919F-6AEC-42DB-BEAC-ED806969AA80}">
      <dsp:nvSpPr>
        <dsp:cNvPr id="0" name=""/>
        <dsp:cNvSpPr/>
      </dsp:nvSpPr>
      <dsp:spPr>
        <a:xfrm rot="18000000">
          <a:off x="2501681" y="2103430"/>
          <a:ext cx="1248471" cy="4191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27415" y="2187253"/>
        <a:ext cx="997003" cy="25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C0B98E-50FE-453A-8D50-226F80C1662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EC8C04-52BD-416A-A1E7-F9061598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POLITIK TATA RUANG DAN SUMBER DAYA ALAM DI SULAWESI TENGAH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8077200" cy="509016"/>
          </a:xfrm>
        </p:spPr>
        <p:txBody>
          <a:bodyPr/>
          <a:lstStyle/>
          <a:p>
            <a:r>
              <a:rPr lang="en-US" dirty="0"/>
              <a:t>LA HUSEN ZUADA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KEBUTUHAN EKONOMI/LAPANGAN KERJA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Masyarakat</a:t>
            </a:r>
            <a:r>
              <a:rPr lang="en-US" dirty="0"/>
              <a:t>: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Sulawesi Tengah. Tambang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</a:t>
            </a:r>
            <a:r>
              <a:rPr lang="en-US" dirty="0" err="1"/>
              <a:t>adat</a:t>
            </a:r>
            <a:r>
              <a:rPr lang="en-US" dirty="0"/>
              <a:t>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preman</a:t>
            </a:r>
            <a:r>
              <a:rPr lang="en-US" dirty="0"/>
              <a:t>).</a:t>
            </a:r>
          </a:p>
          <a:p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,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tambang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menertibkan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FF0D1D-C8A5-41BB-81F6-BB5F213D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914400"/>
            <a:ext cx="7686294" cy="12618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RELASI KUASA: AKTOR DAN RANAH PEMANFAATAN RUANG DAN SDA DI SULAWESI TENGAH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63DA50-7E51-4CC3-B0FC-E5B8D88FB811}"/>
              </a:ext>
            </a:extLst>
          </p:cNvPr>
          <p:cNvSpPr/>
          <p:nvPr/>
        </p:nvSpPr>
        <p:spPr>
          <a:xfrm>
            <a:off x="5105400" y="3733800"/>
            <a:ext cx="1905000" cy="1253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TAMBANG, PERKEBUNAN DAN PETERNAKAN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02A7BE-7A5A-4C59-88D9-F2BBD3F25505}"/>
              </a:ext>
            </a:extLst>
          </p:cNvPr>
          <p:cNvSpPr/>
          <p:nvPr/>
        </p:nvSpPr>
        <p:spPr>
          <a:xfrm>
            <a:off x="3733800" y="4986958"/>
            <a:ext cx="1219200" cy="7520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Pengusaha-Politisi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B8DCE3-E961-4171-B21E-F202B94FE23D}"/>
              </a:ext>
            </a:extLst>
          </p:cNvPr>
          <p:cNvSpPr/>
          <p:nvPr/>
        </p:nvSpPr>
        <p:spPr>
          <a:xfrm>
            <a:off x="3733800" y="3144907"/>
            <a:ext cx="1219200" cy="7918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Pengusaha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A19790-A368-455A-B017-1E856B9E6A57}"/>
              </a:ext>
            </a:extLst>
          </p:cNvPr>
          <p:cNvSpPr/>
          <p:nvPr/>
        </p:nvSpPr>
        <p:spPr>
          <a:xfrm>
            <a:off x="7228236" y="3197913"/>
            <a:ext cx="1229964" cy="738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Birokrasi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F7A77F-9ADA-467F-8827-B1FF5F8F3973}"/>
              </a:ext>
            </a:extLst>
          </p:cNvPr>
          <p:cNvSpPr/>
          <p:nvPr/>
        </p:nvSpPr>
        <p:spPr>
          <a:xfrm>
            <a:off x="7248114" y="4986958"/>
            <a:ext cx="1210086" cy="738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Bedil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C96257-C440-4DBC-BA5F-2648D78B2B47}"/>
              </a:ext>
            </a:extLst>
          </p:cNvPr>
          <p:cNvSpPr/>
          <p:nvPr/>
        </p:nvSpPr>
        <p:spPr>
          <a:xfrm>
            <a:off x="2177901" y="5572539"/>
            <a:ext cx="1098276" cy="752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Eksekutif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1D80F6-E984-43E2-BDD0-2CAD603F8FFC}"/>
              </a:ext>
            </a:extLst>
          </p:cNvPr>
          <p:cNvSpPr/>
          <p:nvPr/>
        </p:nvSpPr>
        <p:spPr>
          <a:xfrm>
            <a:off x="2207721" y="4415457"/>
            <a:ext cx="1098276" cy="752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Legislatif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B2B55A-18D4-426E-83A3-1D4EC9635B94}"/>
              </a:ext>
            </a:extLst>
          </p:cNvPr>
          <p:cNvSpPr/>
          <p:nvPr/>
        </p:nvSpPr>
        <p:spPr>
          <a:xfrm>
            <a:off x="914400" y="5080134"/>
            <a:ext cx="1134295" cy="492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PARPOL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F19BF42-4316-4485-9A9E-AAB5432B2CC6}"/>
              </a:ext>
            </a:extLst>
          </p:cNvPr>
          <p:cNvCxnSpPr>
            <a:cxnSpLocks/>
            <a:stCxn id="12" idx="2"/>
            <a:endCxn id="6" idx="7"/>
          </p:cNvCxnSpPr>
          <p:nvPr/>
        </p:nvCxnSpPr>
        <p:spPr>
          <a:xfrm rot="10800000" flipV="1">
            <a:off x="6731420" y="3567319"/>
            <a:ext cx="496817" cy="3500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E1E1937-B51E-4B53-8212-775131D99407}"/>
              </a:ext>
            </a:extLst>
          </p:cNvPr>
          <p:cNvCxnSpPr>
            <a:stCxn id="10" idx="6"/>
            <a:endCxn id="6" idx="1"/>
          </p:cNvCxnSpPr>
          <p:nvPr/>
        </p:nvCxnSpPr>
        <p:spPr>
          <a:xfrm>
            <a:off x="4953000" y="3540816"/>
            <a:ext cx="431381" cy="3765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4DFB6E2-AFF5-4D1F-B5FA-6885FD72C352}"/>
              </a:ext>
            </a:extLst>
          </p:cNvPr>
          <p:cNvCxnSpPr>
            <a:stCxn id="14" idx="2"/>
            <a:endCxn id="6" idx="5"/>
          </p:cNvCxnSpPr>
          <p:nvPr/>
        </p:nvCxnSpPr>
        <p:spPr>
          <a:xfrm rot="10800000">
            <a:off x="6731420" y="4803438"/>
            <a:ext cx="516695" cy="5529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DD5DF09-F1AF-4140-A2AD-C51D7B047E61}"/>
              </a:ext>
            </a:extLst>
          </p:cNvPr>
          <p:cNvCxnSpPr>
            <a:stCxn id="8" idx="6"/>
            <a:endCxn id="6" idx="3"/>
          </p:cNvCxnSpPr>
          <p:nvPr/>
        </p:nvCxnSpPr>
        <p:spPr>
          <a:xfrm flipV="1">
            <a:off x="4953000" y="4803438"/>
            <a:ext cx="431381" cy="5595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A58A31F-1730-4CE9-8D56-6768D7E6C41E}"/>
              </a:ext>
            </a:extLst>
          </p:cNvPr>
          <p:cNvCxnSpPr>
            <a:cxnSpLocks/>
            <a:stCxn id="18" idx="6"/>
            <a:endCxn id="8" idx="1"/>
          </p:cNvCxnSpPr>
          <p:nvPr/>
        </p:nvCxnSpPr>
        <p:spPr>
          <a:xfrm>
            <a:off x="3305997" y="4791488"/>
            <a:ext cx="606351" cy="3056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241E3536-AC7A-4E92-9DAB-4F2B3D76CF29}"/>
              </a:ext>
            </a:extLst>
          </p:cNvPr>
          <p:cNvCxnSpPr>
            <a:stCxn id="16" idx="6"/>
            <a:endCxn id="8" idx="3"/>
          </p:cNvCxnSpPr>
          <p:nvPr/>
        </p:nvCxnSpPr>
        <p:spPr>
          <a:xfrm flipV="1">
            <a:off x="3276177" y="5628882"/>
            <a:ext cx="636171" cy="3196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2163752-B4D0-4313-B6B1-E7E86101F532}"/>
              </a:ext>
            </a:extLst>
          </p:cNvPr>
          <p:cNvCxnSpPr>
            <a:stCxn id="20" idx="0"/>
            <a:endCxn id="18" idx="2"/>
          </p:cNvCxnSpPr>
          <p:nvPr/>
        </p:nvCxnSpPr>
        <p:spPr>
          <a:xfrm rot="5400000" flipH="1" flipV="1">
            <a:off x="1700311" y="4572725"/>
            <a:ext cx="288646" cy="7261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D632A34-1D44-4E5A-B943-85B101B25FE4}"/>
              </a:ext>
            </a:extLst>
          </p:cNvPr>
          <p:cNvCxnSpPr>
            <a:stCxn id="20" idx="4"/>
            <a:endCxn id="16" idx="2"/>
          </p:cNvCxnSpPr>
          <p:nvPr/>
        </p:nvCxnSpPr>
        <p:spPr>
          <a:xfrm rot="16200000" flipH="1">
            <a:off x="1641708" y="5412377"/>
            <a:ext cx="376032" cy="6963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2B2B55A-18D4-426E-83A3-1D4EC9635B94}"/>
              </a:ext>
            </a:extLst>
          </p:cNvPr>
          <p:cNvSpPr/>
          <p:nvPr/>
        </p:nvSpPr>
        <p:spPr>
          <a:xfrm>
            <a:off x="1676400" y="3200400"/>
            <a:ext cx="146271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MASYARAT:</a:t>
            </a:r>
          </a:p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LEMBAGA ADAT, PEMERINTAH DESA, PREMAN</a:t>
            </a:r>
            <a:endParaRPr lang="en-ID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0" y="4125567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PEMILU/</a:t>
            </a:r>
          </a:p>
          <a:p>
            <a:pPr algn="ctr"/>
            <a:r>
              <a:rPr lang="en-US" sz="1200" dirty="0"/>
              <a:t>PILKADA</a:t>
            </a:r>
          </a:p>
        </p:txBody>
      </p:sp>
      <p:cxnSp>
        <p:nvCxnSpPr>
          <p:cNvPr id="47" name="Straight Arrow Connector 46"/>
          <p:cNvCxnSpPr>
            <a:stCxn id="23" idx="6"/>
            <a:endCxn id="10" idx="2"/>
          </p:cNvCxnSpPr>
          <p:nvPr/>
        </p:nvCxnSpPr>
        <p:spPr>
          <a:xfrm flipV="1">
            <a:off x="3139114" y="3540816"/>
            <a:ext cx="594686" cy="24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23" idx="2"/>
            <a:endCxn id="43" idx="0"/>
          </p:cNvCxnSpPr>
          <p:nvPr/>
        </p:nvCxnSpPr>
        <p:spPr>
          <a:xfrm rot="10800000" flipV="1">
            <a:off x="723900" y="3543299"/>
            <a:ext cx="952500" cy="58226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20" idx="2"/>
            <a:endCxn id="43" idx="2"/>
          </p:cNvCxnSpPr>
          <p:nvPr/>
        </p:nvCxnSpPr>
        <p:spPr>
          <a:xfrm rot="10800000">
            <a:off x="723900" y="4506568"/>
            <a:ext cx="190500" cy="8197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71800" y="30480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EKONOMI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9600" y="30480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POLITIK</a:t>
            </a:r>
          </a:p>
        </p:txBody>
      </p:sp>
      <p:cxnSp>
        <p:nvCxnSpPr>
          <p:cNvPr id="68" name="Straight Arrow Connector 67"/>
          <p:cNvCxnSpPr>
            <a:stCxn id="8" idx="0"/>
            <a:endCxn id="10" idx="4"/>
          </p:cNvCxnSpPr>
          <p:nvPr/>
        </p:nvCxnSpPr>
        <p:spPr>
          <a:xfrm flipV="1">
            <a:off x="4343400" y="3936724"/>
            <a:ext cx="0" cy="10502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Process 72"/>
          <p:cNvSpPr/>
          <p:nvPr/>
        </p:nvSpPr>
        <p:spPr>
          <a:xfrm rot="2742453">
            <a:off x="817887" y="4347873"/>
            <a:ext cx="2805143" cy="164052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Process 73"/>
          <p:cNvSpPr/>
          <p:nvPr/>
        </p:nvSpPr>
        <p:spPr>
          <a:xfrm rot="2742453">
            <a:off x="4716544" y="3150806"/>
            <a:ext cx="2655299" cy="2587559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2735634">
            <a:off x="5779855" y="2966199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AKTOR</a:t>
            </a:r>
          </a:p>
        </p:txBody>
      </p:sp>
      <p:sp>
        <p:nvSpPr>
          <p:cNvPr id="76" name="Rectangle 75"/>
          <p:cNvSpPr/>
          <p:nvPr/>
        </p:nvSpPr>
        <p:spPr>
          <a:xfrm rot="2735634">
            <a:off x="1527905" y="3826801"/>
            <a:ext cx="8791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RANAH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86200" y="26670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MODAL UANG &amp; FISIK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239000" y="26670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MODAL KEWENANGAN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010400" y="5791200"/>
            <a:ext cx="175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MODAL KEWENANGAN &amp; FISIK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733800" y="58674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MODAL UANG, FISIK, KEWENANGAN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27432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MODAL SIMBOLIK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34D3BF-0F84-40F6-9948-E3507DB5E43C}"/>
              </a:ext>
            </a:extLst>
          </p:cNvPr>
          <p:cNvSpPr/>
          <p:nvPr/>
        </p:nvSpPr>
        <p:spPr>
          <a:xfrm rot="18939311">
            <a:off x="7827861" y="4110729"/>
            <a:ext cx="1264314" cy="45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RENT SEEKING BEURECACRCY &amp; CRONY CAPITALISM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77776-4C58-40B2-A7C5-AA4161EAE683}"/>
              </a:ext>
            </a:extLst>
          </p:cNvPr>
          <p:cNvSpPr/>
          <p:nvPr/>
        </p:nvSpPr>
        <p:spPr>
          <a:xfrm rot="18939311">
            <a:off x="3388726" y="4168102"/>
            <a:ext cx="1264314" cy="40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RENT SEEKING </a:t>
            </a:r>
          </a:p>
        </p:txBody>
      </p:sp>
    </p:spTree>
    <p:extLst>
      <p:ext uri="{BB962C8B-B14F-4D97-AF65-F5344CB8AC3E}">
        <p14:creationId xmlns:p14="http://schemas.microsoft.com/office/powerpoint/2010/main" val="287130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F990-458B-46CB-9B1F-125C1825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REKOMENDASI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6AB91-0DD2-4F54-A658-BC0E8821D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(</a:t>
            </a: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partisipatif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).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level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adil</a:t>
            </a:r>
            <a:r>
              <a:rPr lang="en-US" dirty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/</a:t>
            </a:r>
            <a:r>
              <a:rPr lang="en-US" dirty="0" err="1"/>
              <a:t>Pemilukada</a:t>
            </a:r>
            <a:r>
              <a:rPr lang="en-US" dirty="0"/>
              <a:t> yang </a:t>
            </a:r>
            <a:r>
              <a:rPr lang="en-US" dirty="0" err="1"/>
              <a:t>murah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322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TERIMAKASIH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SEKIAN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B9D9-1A09-4624-B2B6-33D6929A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INTER-RELASI RUANG, SDA DAN POLITIK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228600" y="1752601"/>
            <a:ext cx="3124200" cy="144779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400" b="1" dirty="0"/>
              <a:t>Ruang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dirty="0"/>
              <a:t> dan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8931B-124A-4F21-81D8-F6D6F50444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238" y="1408176"/>
            <a:ext cx="4419600" cy="24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83160D-54DA-4EBC-A118-9023A11672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637" y="3783037"/>
            <a:ext cx="5486401" cy="2919515"/>
          </a:xfrm>
          <a:prstGeom prst="rect">
            <a:avLst/>
          </a:prstGeom>
        </p:spPr>
      </p:pic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DE0740E8-A019-44B3-846B-15F347208DD3}"/>
              </a:ext>
            </a:extLst>
          </p:cNvPr>
          <p:cNvSpPr txBox="1">
            <a:spLocks/>
          </p:cNvSpPr>
          <p:nvPr/>
        </p:nvSpPr>
        <p:spPr>
          <a:xfrm>
            <a:off x="6086036" y="4648200"/>
            <a:ext cx="2981764" cy="2057399"/>
          </a:xfrm>
          <a:prstGeom prst="rect">
            <a:avLst/>
          </a:prstGeom>
        </p:spPr>
        <p:txBody>
          <a:bodyPr vert="horz" lIns="54864" tIns="91440" rtlCol="0">
            <a:normAutofit fontScale="6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3400" dirty="0" err="1"/>
              <a:t>Politik</a:t>
            </a:r>
            <a:r>
              <a:rPr lang="en-US" sz="3400" dirty="0"/>
              <a:t> tata </a:t>
            </a:r>
            <a:r>
              <a:rPr lang="en-US" sz="3400" dirty="0" err="1"/>
              <a:t>ruang</a:t>
            </a:r>
            <a:r>
              <a:rPr lang="en-US" sz="3400" dirty="0"/>
              <a:t> dan SDA: </a:t>
            </a:r>
            <a:r>
              <a:rPr lang="en-US" sz="3400" b="1" dirty="0"/>
              <a:t>Peran</a:t>
            </a:r>
            <a:r>
              <a:rPr lang="en-US" sz="3400" dirty="0"/>
              <a:t> dan </a:t>
            </a:r>
            <a:r>
              <a:rPr lang="en-US" sz="3400" b="1" dirty="0" err="1"/>
              <a:t>kebijakan</a:t>
            </a:r>
            <a:r>
              <a:rPr lang="en-US" sz="3400" b="1" dirty="0"/>
              <a:t> negara</a:t>
            </a:r>
            <a:r>
              <a:rPr lang="en-US" sz="3400" dirty="0"/>
              <a:t>, </a:t>
            </a:r>
            <a:r>
              <a:rPr lang="en-US" sz="3400" dirty="0" err="1"/>
              <a:t>serta</a:t>
            </a:r>
            <a:r>
              <a:rPr lang="en-US" sz="3400" dirty="0"/>
              <a:t> </a:t>
            </a:r>
            <a:r>
              <a:rPr lang="en-US" sz="3400" b="1" dirty="0" err="1"/>
              <a:t>relasi</a:t>
            </a:r>
            <a:r>
              <a:rPr lang="en-US" sz="3400" b="1" dirty="0"/>
              <a:t> </a:t>
            </a:r>
            <a:r>
              <a:rPr lang="en-US" sz="3400" b="1" dirty="0" err="1"/>
              <a:t>kuasa</a:t>
            </a:r>
            <a:r>
              <a:rPr lang="en-US" sz="3400" b="1" dirty="0"/>
              <a:t>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perencanaan</a:t>
            </a:r>
            <a:r>
              <a:rPr lang="en-US" sz="3400" dirty="0"/>
              <a:t> tata </a:t>
            </a:r>
            <a:r>
              <a:rPr lang="en-US" sz="3400" dirty="0" err="1"/>
              <a:t>ruang</a:t>
            </a:r>
            <a:r>
              <a:rPr lang="en-US" sz="3400" dirty="0"/>
              <a:t> dan </a:t>
            </a:r>
            <a:r>
              <a:rPr lang="en-US" sz="3400" dirty="0" err="1"/>
              <a:t>pengelolaan</a:t>
            </a:r>
            <a:r>
              <a:rPr lang="en-US" sz="3400" dirty="0"/>
              <a:t> SDA.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1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2F36-7237-428F-A8D2-8CB159CA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RUANG DAN SUMBER DAYA ALAM SULAWESI TENGAH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574BE-C398-4EE6-A1D1-CF6857EBE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135"/>
            <a:ext cx="6283156" cy="5329017"/>
          </a:xfrm>
          <a:prstGeom prst="rect">
            <a:avLst/>
          </a:prstGeom>
        </p:spPr>
      </p:pic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B3F80E7B-02F1-44F9-A5E3-D8F73BC12FEA}"/>
              </a:ext>
            </a:extLst>
          </p:cNvPr>
          <p:cNvSpPr/>
          <p:nvPr/>
        </p:nvSpPr>
        <p:spPr>
          <a:xfrm>
            <a:off x="6283156" y="1676400"/>
            <a:ext cx="2556044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226"/>
              <a:gd name="adj6" fmla="val -186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LUAS: 139.137,19 Km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WILAYAH DARAT: 61.841, 29 Km (44 %), DAN WILAYAH LAUT: 77.295,9 Km (56 %)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FC3AF715-48EC-4374-AEFE-B9C3FCD2C42D}"/>
              </a:ext>
            </a:extLst>
          </p:cNvPr>
          <p:cNvSpPr/>
          <p:nvPr/>
        </p:nvSpPr>
        <p:spPr>
          <a:xfrm>
            <a:off x="6283156" y="4953000"/>
            <a:ext cx="2556044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087"/>
              <a:gd name="adj6" fmla="val -1833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 DO: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12 </a:t>
            </a:r>
            <a:r>
              <a:rPr lang="en-US" sz="1600" dirty="0" err="1">
                <a:solidFill>
                  <a:schemeClr val="tx1"/>
                </a:solidFill>
              </a:rPr>
              <a:t>Kabupaten</a:t>
            </a:r>
            <a:r>
              <a:rPr lang="en-US" sz="1600" dirty="0">
                <a:solidFill>
                  <a:schemeClr val="tx1"/>
                </a:solidFill>
              </a:rPr>
              <a:t> &amp; 1 Kota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93F6F77A-5982-4EA9-B171-7364C834EC60}"/>
              </a:ext>
            </a:extLst>
          </p:cNvPr>
          <p:cNvSpPr/>
          <p:nvPr/>
        </p:nvSpPr>
        <p:spPr>
          <a:xfrm>
            <a:off x="6283156" y="3313176"/>
            <a:ext cx="2556044" cy="13350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050"/>
              <a:gd name="adj6" fmla="val -185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POTENSI SDA: </a:t>
            </a:r>
            <a:r>
              <a:rPr lang="en-US" sz="1600" b="1" dirty="0">
                <a:solidFill>
                  <a:srgbClr val="C00000"/>
                </a:solidFill>
              </a:rPr>
              <a:t>PERTANIAN</a:t>
            </a:r>
            <a:r>
              <a:rPr lang="en-US" sz="1600" dirty="0">
                <a:solidFill>
                  <a:schemeClr val="tx1"/>
                </a:solidFill>
              </a:rPr>
              <a:t>, PERIKANAN, KELAUTAN,KEHUTANAN, DAN </a:t>
            </a:r>
            <a:r>
              <a:rPr lang="en-US" sz="1600" b="1" dirty="0">
                <a:solidFill>
                  <a:srgbClr val="C00000"/>
                </a:solidFill>
              </a:rPr>
              <a:t>PERTAMBANGAN</a:t>
            </a:r>
            <a:endParaRPr lang="en-ID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6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/>
          <a:lstStyle/>
          <a:p>
            <a:r>
              <a:rPr lang="en-US" dirty="0"/>
              <a:t>KEBIJAKAN PENATAAN RUANG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066800"/>
            <a:ext cx="8077200" cy="4038600"/>
            <a:chOff x="0" y="0"/>
            <a:chExt cx="19200" cy="108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084" cy="10800"/>
            </a:xfrm>
            <a:prstGeom prst="rect">
              <a:avLst/>
            </a:prstGeom>
            <a:noFill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45" y="0"/>
              <a:ext cx="4555" cy="10800"/>
            </a:xfrm>
            <a:prstGeom prst="rect">
              <a:avLst/>
            </a:prstGeom>
            <a:noFill/>
          </p:spPr>
        </p:pic>
      </p:grpSp>
      <p:sp>
        <p:nvSpPr>
          <p:cNvPr id="13" name="Down Arrow 12"/>
          <p:cNvSpPr/>
          <p:nvPr/>
        </p:nvSpPr>
        <p:spPr>
          <a:xfrm>
            <a:off x="2895600" y="51816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PK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2667000" y="6019800"/>
            <a:ext cx="1219200" cy="457200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400" dirty="0"/>
              <a:t>KUALITAS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RTRW BURUK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219200" y="6019800"/>
            <a:ext cx="1371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REVISI (2018-…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914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BELUM SELESASI</a:t>
            </a: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248400" y="5410200"/>
            <a:ext cx="1981200" cy="457200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400" b="1" dirty="0"/>
              <a:t>PELANGGARAN ATURAN PERUNDANGAN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305800" y="2514600"/>
            <a:ext cx="304800" cy="3124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IMPLEMENTASI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3F64-8916-4908-A953-D74C2451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PEMANFAATAN RUANG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2409-DFBF-4E66-AD6A-1E174352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Penyalahgunaan</a:t>
            </a:r>
            <a:r>
              <a:rPr lang="en-US" sz="3200" dirty="0"/>
              <a:t> </a:t>
            </a:r>
            <a:r>
              <a:rPr lang="en-US" sz="3200" dirty="0" err="1"/>
              <a:t>kewenangan</a:t>
            </a:r>
            <a:r>
              <a:rPr lang="en-US" sz="3200" dirty="0"/>
              <a:t> </a:t>
            </a:r>
            <a:r>
              <a:rPr lang="en-US" sz="3200" dirty="0" err="1"/>
              <a:t>izin</a:t>
            </a:r>
            <a:r>
              <a:rPr lang="en-US" sz="3200" dirty="0"/>
              <a:t> </a:t>
            </a:r>
            <a:r>
              <a:rPr lang="en-US" sz="3200" dirty="0" err="1"/>
              <a:t>pemanfaatan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dirty="0"/>
              <a:t>: 1). </a:t>
            </a:r>
            <a:r>
              <a:rPr lang="en-US" sz="3200" dirty="0" err="1"/>
              <a:t>izin</a:t>
            </a:r>
            <a:r>
              <a:rPr lang="en-US" sz="3200" dirty="0"/>
              <a:t> </a:t>
            </a:r>
            <a:r>
              <a:rPr lang="en-US" sz="3200" dirty="0" err="1"/>
              <a:t>dikeluarkan</a:t>
            </a:r>
            <a:r>
              <a:rPr lang="en-US" sz="3200" dirty="0"/>
              <a:t> oleh </a:t>
            </a:r>
            <a:r>
              <a:rPr lang="en-US" sz="3200" dirty="0" err="1"/>
              <a:t>lembaga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berwenang</a:t>
            </a:r>
            <a:r>
              <a:rPr lang="en-US" dirty="0"/>
              <a:t>; 2</a:t>
            </a:r>
            <a:r>
              <a:rPr lang="en-US" sz="3200" dirty="0"/>
              <a:t>). </a:t>
            </a:r>
            <a:r>
              <a:rPr lang="en-US" dirty="0"/>
              <a:t>Mal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perizinan</a:t>
            </a:r>
            <a:r>
              <a:rPr lang="en-US" dirty="0"/>
              <a:t>.</a:t>
            </a:r>
            <a:endParaRPr lang="en-US" sz="3200" dirty="0"/>
          </a:p>
          <a:p>
            <a:r>
              <a:rPr lang="en-US" sz="3200" dirty="0" err="1"/>
              <a:t>Penyalahgunaan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: 1). IUP yang </a:t>
            </a:r>
            <a:r>
              <a:rPr lang="en-US" sz="3200" dirty="0" err="1"/>
              <a:t>tumpang</a:t>
            </a:r>
            <a:r>
              <a:rPr lang="en-US" sz="3200" dirty="0"/>
              <a:t> </a:t>
            </a:r>
            <a:r>
              <a:rPr lang="en-US" sz="3200" dirty="0" err="1"/>
              <a:t>tindih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kawasan</a:t>
            </a:r>
            <a:r>
              <a:rPr lang="en-US" sz="3200" dirty="0"/>
              <a:t> </a:t>
            </a:r>
            <a:r>
              <a:rPr lang="en-US" sz="3200" dirty="0" err="1"/>
              <a:t>hutan</a:t>
            </a:r>
            <a:r>
              <a:rPr lang="en-US" sz="3200" dirty="0"/>
              <a:t>, </a:t>
            </a:r>
            <a:r>
              <a:rPr lang="en-US" sz="3200" dirty="0" err="1"/>
              <a:t>perusahan</a:t>
            </a:r>
            <a:r>
              <a:rPr lang="en-US" sz="3200" dirty="0"/>
              <a:t> </a:t>
            </a:r>
            <a:r>
              <a:rPr lang="en-US" sz="3200" dirty="0" err="1"/>
              <a:t>tambang</a:t>
            </a:r>
            <a:r>
              <a:rPr lang="en-US" sz="3200" dirty="0"/>
              <a:t> lain, </a:t>
            </a:r>
            <a:r>
              <a:rPr lang="en-US" sz="3200" dirty="0" err="1"/>
              <a:t>Laut</a:t>
            </a:r>
            <a:r>
              <a:rPr lang="en-US" sz="3200" dirty="0"/>
              <a:t>, Jalan, 2). </a:t>
            </a:r>
            <a:r>
              <a:rPr lang="en-US" dirty="0" err="1"/>
              <a:t>K</a:t>
            </a:r>
            <a:r>
              <a:rPr lang="en-US" sz="3200" dirty="0" err="1"/>
              <a:t>epemilikan</a:t>
            </a:r>
            <a:r>
              <a:rPr lang="en-US" sz="3200" dirty="0"/>
              <a:t> </a:t>
            </a:r>
            <a:r>
              <a:rPr lang="en-US" sz="3200" dirty="0" err="1"/>
              <a:t>lahan</a:t>
            </a:r>
            <a:r>
              <a:rPr lang="en-US" sz="3200" dirty="0"/>
              <a:t> </a:t>
            </a:r>
            <a:r>
              <a:rPr lang="en-US" sz="3200" dirty="0" err="1"/>
              <a:t>tambang</a:t>
            </a:r>
            <a:r>
              <a:rPr lang="en-US" sz="3200" dirty="0"/>
              <a:t> oleh </a:t>
            </a:r>
            <a:r>
              <a:rPr lang="en-US" sz="3200" dirty="0" err="1"/>
              <a:t>individu</a:t>
            </a:r>
            <a:r>
              <a:rPr lang="en-US" sz="3200" dirty="0"/>
              <a:t>, 3).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tambang</a:t>
            </a:r>
            <a:r>
              <a:rPr lang="en-US" sz="3200" dirty="0"/>
              <a:t> yang </a:t>
            </a:r>
            <a:r>
              <a:rPr lang="en-US" sz="3200" dirty="0" err="1"/>
              <a:t>merusak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, </a:t>
            </a:r>
            <a:r>
              <a:rPr lang="en-US" dirty="0"/>
              <a:t>4</a:t>
            </a:r>
            <a:r>
              <a:rPr lang="en-US" sz="3200" dirty="0"/>
              <a:t>). </a:t>
            </a:r>
            <a:r>
              <a:rPr lang="en-US" sz="3200" dirty="0" err="1"/>
              <a:t>Penambangan</a:t>
            </a:r>
            <a:r>
              <a:rPr lang="en-US" sz="3200" dirty="0"/>
              <a:t> </a:t>
            </a:r>
            <a:r>
              <a:rPr lang="en-US" sz="3200" dirty="0" err="1"/>
              <a:t>diluar</a:t>
            </a:r>
            <a:r>
              <a:rPr lang="en-US" sz="3200" dirty="0"/>
              <a:t> IUP.</a:t>
            </a:r>
          </a:p>
        </p:txBody>
      </p:sp>
    </p:spTree>
    <p:extLst>
      <p:ext uri="{BB962C8B-B14F-4D97-AF65-F5344CB8AC3E}">
        <p14:creationId xmlns:p14="http://schemas.microsoft.com/office/powerpoint/2010/main" val="311783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D233-F103-4631-867E-10CC22B3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PRAKTEK EKONOMI TERSEMBUNYI DALAM PENGELOLAAN SUMBER DAYA ALAM</a:t>
            </a:r>
            <a:endParaRPr lang="en-ID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0677BC-34C5-417B-B906-CE1D96B9B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43660"/>
              </p:ext>
            </p:extLst>
          </p:nvPr>
        </p:nvGraphicFramePr>
        <p:xfrm>
          <a:off x="492369" y="1744394"/>
          <a:ext cx="8194433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376">
                  <a:extLst>
                    <a:ext uri="{9D8B030D-6E8A-4147-A177-3AD203B41FA5}">
                      <a16:colId xmlns:a16="http://schemas.microsoft.com/office/drawing/2014/main" val="2533875057"/>
                    </a:ext>
                  </a:extLst>
                </a:gridCol>
                <a:gridCol w="1665419">
                  <a:extLst>
                    <a:ext uri="{9D8B030D-6E8A-4147-A177-3AD203B41FA5}">
                      <a16:colId xmlns:a16="http://schemas.microsoft.com/office/drawing/2014/main" val="966985516"/>
                    </a:ext>
                  </a:extLst>
                </a:gridCol>
                <a:gridCol w="1665419">
                  <a:extLst>
                    <a:ext uri="{9D8B030D-6E8A-4147-A177-3AD203B41FA5}">
                      <a16:colId xmlns:a16="http://schemas.microsoft.com/office/drawing/2014/main" val="2134022694"/>
                    </a:ext>
                  </a:extLst>
                </a:gridCol>
                <a:gridCol w="1665419">
                  <a:extLst>
                    <a:ext uri="{9D8B030D-6E8A-4147-A177-3AD203B41FA5}">
                      <a16:colId xmlns:a16="http://schemas.microsoft.com/office/drawing/2014/main" val="2808583607"/>
                    </a:ext>
                  </a:extLst>
                </a:gridCol>
                <a:gridCol w="1497800">
                  <a:extLst>
                    <a:ext uri="{9D8B030D-6E8A-4147-A177-3AD203B41FA5}">
                      <a16:colId xmlns:a16="http://schemas.microsoft.com/office/drawing/2014/main" val="3286627907"/>
                    </a:ext>
                  </a:extLst>
                </a:gridCol>
              </a:tblGrid>
              <a:tr h="198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Jenis Kegiatan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>
                          <a:effectLst/>
                        </a:rPr>
                        <a:t>Transaksi moneter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Transaksi non moneter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25157"/>
                  </a:ext>
                </a:extLst>
              </a:tr>
              <a:tr h="577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>
                          <a:effectLst/>
                        </a:rPr>
                        <a:t>Aktivitas Illegal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Penyeludupan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BBM,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Perdagangan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merkuri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sianida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penjualan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tambang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illegal (material).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Pembelian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penguasaan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kandungan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tambang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tenaga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illegal.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02718"/>
                  </a:ext>
                </a:extLst>
              </a:tr>
              <a:tr h="31598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>
                          <a:effectLst/>
                        </a:rPr>
                        <a:t>Aktifitas Legal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Penggelapan pajak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>
                          <a:effectLst/>
                        </a:rPr>
                        <a:t>penghindaran pajak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Penggelapan pajak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>
                          <a:effectLst/>
                        </a:rPr>
                        <a:t>Penghindaran pajak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66350"/>
                  </a:ext>
                </a:extLst>
              </a:tr>
              <a:tr h="178083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Penghasilan yang tidak dilaporkan dari wirausaha</a:t>
                      </a:r>
                      <a:r>
                        <a:rPr lang="en-US" sz="1800" dirty="0">
                          <a:effectLst/>
                        </a:rPr>
                        <a:t> (volume </a:t>
                      </a:r>
                      <a:r>
                        <a:rPr lang="en-US" sz="1800" dirty="0" err="1">
                          <a:effectLst/>
                        </a:rPr>
                        <a:t>penjualan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hasil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tambang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diskon karyawan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perusahan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memiliki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kepala</a:t>
                      </a:r>
                      <a:r>
                        <a:rPr lang="en-US" sz="1800" dirty="0">
                          <a:effectLst/>
                        </a:rPr>
                        <a:t> Teknik </a:t>
                      </a:r>
                      <a:r>
                        <a:rPr lang="en-US" sz="1800" dirty="0" err="1">
                          <a:effectLst/>
                        </a:rPr>
                        <a:t>tambang</a:t>
                      </a:r>
                      <a:r>
                        <a:rPr lang="en-US" sz="1800" dirty="0">
                          <a:effectLst/>
                        </a:rPr>
                        <a:t>), </a:t>
                      </a:r>
                      <a:r>
                        <a:rPr lang="en-US" sz="1800" dirty="0" err="1">
                          <a:effectLst/>
                        </a:rPr>
                        <a:t>tidakjelasnya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pemberian</a:t>
                      </a:r>
                      <a:r>
                        <a:rPr lang="en-US" sz="1800" dirty="0">
                          <a:effectLst/>
                        </a:rPr>
                        <a:t> dan </a:t>
                      </a:r>
                      <a:r>
                        <a:rPr lang="en-US" sz="1800" dirty="0" err="1">
                          <a:effectLst/>
                        </a:rPr>
                        <a:t>besaran</a:t>
                      </a:r>
                      <a:r>
                        <a:rPr lang="en-US" sz="1800" dirty="0">
                          <a:effectLst/>
                        </a:rPr>
                        <a:t> CSR.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</a:rPr>
                        <a:t>Aset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perusahaan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dilaporkan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Barang-barang</a:t>
                      </a:r>
                      <a:r>
                        <a:rPr lang="id-ID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perusahaan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digunakan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melalui</a:t>
                      </a:r>
                      <a:r>
                        <a:rPr lang="en-US" sz="1800" dirty="0">
                          <a:effectLst/>
                        </a:rPr>
                        <a:t> wilayah </a:t>
                      </a:r>
                      <a:r>
                        <a:rPr lang="en-US" sz="1800" dirty="0" err="1">
                          <a:effectLst/>
                        </a:rPr>
                        <a:t>kepabeanan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46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39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0E5D-3DDE-4583-B591-AE019AC8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AKAR PERSOALAN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4B4846-6C1A-4967-8921-D030F951C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045497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60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588A-0EF3-4697-8DA2-2ABBCF93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KEBIJAKAN BURUK/ LEMAHNYA REGULASI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2048-3495-4A4A-95EE-7B552A8F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:</a:t>
            </a:r>
          </a:p>
          <a:p>
            <a:r>
              <a:rPr lang="en-US" dirty="0" err="1"/>
              <a:t>Kapasitas</a:t>
            </a:r>
            <a:r>
              <a:rPr lang="en-US" dirty="0"/>
              <a:t> SDM (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.</a:t>
            </a:r>
          </a:p>
          <a:p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(</a:t>
            </a:r>
            <a:r>
              <a:rPr lang="en-US" dirty="0" err="1"/>
              <a:t>eksekutif</a:t>
            </a:r>
            <a:r>
              <a:rPr lang="en-US" dirty="0"/>
              <a:t> dan legislative).</a:t>
            </a:r>
          </a:p>
          <a:p>
            <a:r>
              <a:rPr lang="en-US" dirty="0" err="1"/>
              <a:t>Kalkulasi</a:t>
            </a:r>
            <a:r>
              <a:rPr lang="en-US" dirty="0"/>
              <a:t> electoral para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(</a:t>
            </a:r>
            <a:r>
              <a:rPr lang="en-US" dirty="0" err="1"/>
              <a:t>eksekutif</a:t>
            </a:r>
            <a:r>
              <a:rPr lang="en-US" dirty="0"/>
              <a:t> dan legislative).</a:t>
            </a:r>
          </a:p>
          <a:p>
            <a:r>
              <a:rPr lang="en-US" dirty="0" err="1"/>
              <a:t>Ketidaksinkronan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(</a:t>
            </a:r>
            <a:r>
              <a:rPr lang="en-US" dirty="0" err="1"/>
              <a:t>umum</a:t>
            </a:r>
            <a:r>
              <a:rPr lang="en-US" dirty="0"/>
              <a:t>,  </a:t>
            </a:r>
            <a:r>
              <a:rPr lang="en-US" dirty="0" err="1"/>
              <a:t>pelaksanaan</a:t>
            </a:r>
            <a:r>
              <a:rPr lang="en-US" dirty="0"/>
              <a:t>, dan </a:t>
            </a:r>
            <a:r>
              <a:rPr lang="en-US" dirty="0" err="1"/>
              <a:t>teknis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tumpang</a:t>
            </a:r>
            <a:r>
              <a:rPr lang="en-US" dirty="0"/>
              <a:t> </a:t>
            </a:r>
            <a:r>
              <a:rPr lang="en-US" dirty="0" err="1"/>
              <a:t>tindih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955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BDF3-C54A-49C5-8E8D-23A5E6B6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LEMAHNYA INTEGRITAS PENYELENGGARA NEGARA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0A14-4BFB-4936-9B47-59A5EA33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Oknum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menyalahgunakan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(</a:t>
            </a:r>
            <a:r>
              <a:rPr lang="en-US" i="1" dirty="0"/>
              <a:t>Rent Seeking </a:t>
            </a:r>
            <a:r>
              <a:rPr lang="en-US" dirty="0" err="1"/>
              <a:t>Birokrasi</a:t>
            </a:r>
            <a:r>
              <a:rPr lang="en-US" dirty="0"/>
              <a:t> dan </a:t>
            </a:r>
            <a:r>
              <a:rPr lang="en-US" i="1" dirty="0"/>
              <a:t>Crony Capitalism</a:t>
            </a:r>
            <a:r>
              <a:rPr lang="en-US" dirty="0"/>
              <a:t>).</a:t>
            </a:r>
          </a:p>
          <a:p>
            <a:r>
              <a:rPr lang="en-US" dirty="0" err="1"/>
              <a:t>Oknum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berkongsi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penambang</a:t>
            </a:r>
            <a:r>
              <a:rPr lang="en-US" dirty="0"/>
              <a:t> illegal (</a:t>
            </a:r>
            <a:r>
              <a:rPr lang="en-US" i="1" dirty="0" err="1"/>
              <a:t>Capitalisme</a:t>
            </a:r>
            <a:r>
              <a:rPr lang="en-US" i="1" dirty="0"/>
              <a:t> crony</a:t>
            </a:r>
            <a:r>
              <a:rPr lang="en-US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7200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1313</TotalTime>
  <Words>566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POLITIK TATA RUANG DAN SUMBER DAYA ALAM DI SULAWESI TENGAH</vt:lpstr>
      <vt:lpstr>INTER-RELASI RUANG, SDA DAN POLITIK</vt:lpstr>
      <vt:lpstr>RUANG DAN SUMBER DAYA ALAM SULAWESI TENGAH</vt:lpstr>
      <vt:lpstr>KEBIJAKAN PENATAAN RUANG</vt:lpstr>
      <vt:lpstr>PEMANFAATAN RUANG</vt:lpstr>
      <vt:lpstr>PRAKTEK EKONOMI TERSEMBUNYI DALAM PENGELOLAAN SUMBER DAYA ALAM</vt:lpstr>
      <vt:lpstr>AKAR PERSOALAN</vt:lpstr>
      <vt:lpstr>KEBIJAKAN BURUK/ LEMAHNYA REGULASI</vt:lpstr>
      <vt:lpstr>LEMAHNYA INTEGRITAS PENYELENGGARA NEGARA </vt:lpstr>
      <vt:lpstr>KEBUTUHAN EKONOMI/LAPANGAN KERJA </vt:lpstr>
      <vt:lpstr>RELASI KUASA: AKTOR DAN RANAH PEMANFAATAN RUANG DAN SDA DI SULAWESI TENGAH</vt:lpstr>
      <vt:lpstr>REKOMENDASI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TATA RUANG DAN SUMBER DAYA ALAM DI SULAWESI TENGAH</dc:title>
  <dc:creator>ADM</dc:creator>
  <cp:lastModifiedBy>Auriga</cp:lastModifiedBy>
  <cp:revision>166</cp:revision>
  <dcterms:created xsi:type="dcterms:W3CDTF">2020-11-02T04:09:58Z</dcterms:created>
  <dcterms:modified xsi:type="dcterms:W3CDTF">2020-11-05T03:56:15Z</dcterms:modified>
</cp:coreProperties>
</file>