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1A3F-3396-FC93-2F6B-6C6C73C3D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6E6A7-F409-FF90-B495-DE4646B04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21F5F-3AD8-ACF1-3A3E-B731F958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60DF6-E05A-76F4-B19A-4A8604BF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BFE69-1056-A20C-D241-10E4D18D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8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C93D-9858-1430-48E4-43C69D69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9B8B2-263A-4A8E-8E30-AB080823D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82C6-06F9-BA64-2120-37FAEA50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0081B-87A0-9FE4-7F18-8C8A03AB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683C5-3525-D46C-5B7A-89865A9B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670EF-1E50-C3A7-2870-A8ED40E6A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A1890-D864-9403-31E2-DCE7FBB7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C3D9A-041F-C236-4346-C53415B0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6F76-BF65-F29A-9173-57455A8B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7D0F4-E7B0-BDA0-DE6E-B542EDE5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B541-2A10-A6C0-2B9C-D074F803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9397-10D2-54D7-36FE-A37E3DB36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B95E-B51D-21E1-94E9-CB207777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F4B32-C1A3-0B99-0336-F8F674AF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B362-51F5-0EF6-8489-086FCD4B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7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A319-7160-25A2-9C0E-1B7F365A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9CDB3-7672-EA4F-39D5-FF33135E6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B8240-F05A-F34B-BFE5-DF5388B9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C4B3B-1462-3D25-E8D1-4F92C03B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6A620-D3EE-137A-BC90-2A11279D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8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AC89-23DB-32C5-B171-BABA8638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6323E-88FE-F34C-1CAE-B94C153ED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FCBC3-F3B8-80E0-5822-7641E59D7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F0E34-0A16-8E15-E9E0-E0627387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A52D0-3400-F0A4-1165-B490C1EE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D774E-96B6-0B4E-1819-5340BB6C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A5EA-25E1-3FDA-7CE9-07CCA87E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8FCC4-C6C7-77C4-9B8F-C4D525270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730D4-3863-7C90-7C4A-10C94C443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BF099-B475-263A-D489-A68775957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24C7F-7B95-7C1C-3DD6-1F76E28E5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ACD07-D09F-C9CE-E3C9-13E64131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6E84A-5F86-0DFD-3B1A-8CA25FC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68CFD-00DD-68CB-4E70-266FC2F5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E081-4596-E470-E777-D6BC188B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08809-A83B-2F25-04DE-F58B0822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A59E8-E32C-C204-3F12-45845903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D24CE-D7FE-865D-D3C8-D1F080E1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57EA1-44D1-761A-77EA-13ECA06F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C979A-03DE-296D-0DA5-EDA8A01D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67E48-7777-C629-F7BA-659769AB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2C53-FFC4-2DD1-C1EE-764CAEBA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39E6C-0422-E5EC-05AD-7B333BAE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674C2-1223-26BF-5F3E-C7A47A3D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D46D0-0CE9-AC8D-C8DE-62C25B65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26A71-8485-6DE5-144E-5DEE5224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372ED-EE32-361A-D0FF-EF3225BC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8AD5-4369-B2A0-834A-963495DE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DDCEE-8E7D-90D6-1338-AC7CAC1E7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F3DA3-97B4-025E-98D7-E6B08B85B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73D53-A221-33D9-62C7-37B79EC8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15059-E603-F922-FC9D-D6E1CB16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E14AD-D5B9-EA7F-5FAD-0BAF1C40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3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ED710-F5D9-B14A-F9C1-4C744E4E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5D0F7-09C7-4D8E-3BBD-A60C2EC93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5E6C6-086D-6C52-F621-C79D740A6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08C5-4549-4B23-9EF7-628427439D8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7A622-5A65-9207-0071-9ACA438C6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F2E01-3F8D-2A0E-A3E6-F1500A8A7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53CE-3C3D-4D32-AE39-A5839D0F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A34A-C6AA-4F51-756A-0A16DC8A5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Deforestasi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PSN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CBBDA-F9DC-D6FE-C85E-36DB5083D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3788-5E50-B4D2-A6F2-F6F9DEB4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Rekomendasi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2E50-1D7F-DA1C-F69F-1BAD39702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Transparansi</a:t>
            </a:r>
            <a:r>
              <a:rPr lang="en-US" dirty="0"/>
              <a:t> data dan </a:t>
            </a:r>
            <a:r>
              <a:rPr lang="en-US" dirty="0" err="1"/>
              <a:t>pelibatan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PSN </a:t>
            </a:r>
          </a:p>
          <a:p>
            <a:r>
              <a:rPr lang="en-US" dirty="0"/>
              <a:t>PSN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: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dan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hak</a:t>
            </a:r>
            <a:endParaRPr lang="en-US" dirty="0"/>
          </a:p>
          <a:p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: </a:t>
            </a:r>
            <a:r>
              <a:rPr lang="en-US" dirty="0" err="1"/>
              <a:t>kepastian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keadilan</a:t>
            </a:r>
            <a:r>
              <a:rPr lang="en-US" dirty="0"/>
              <a:t>, </a:t>
            </a:r>
            <a:r>
              <a:rPr lang="en-US" dirty="0" err="1"/>
              <a:t>kemanfaatan</a:t>
            </a:r>
            <a:r>
              <a:rPr lang="en-US" dirty="0"/>
              <a:t> dan </a:t>
            </a:r>
            <a:r>
              <a:rPr lang="en-US" dirty="0" err="1"/>
              <a:t>kelestarian</a:t>
            </a:r>
            <a:endParaRPr lang="en-US" dirty="0"/>
          </a:p>
          <a:p>
            <a:r>
              <a:rPr lang="en-US" dirty="0" err="1"/>
              <a:t>Skenario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dan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Indonesia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5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EB00-D211-319F-880D-94F23E94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48B73-8580-6200-7507-933A13DC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menggenjot</a:t>
            </a:r>
            <a:r>
              <a:rPr lang="en-US" sz="2000" dirty="0"/>
              <a:t> </a:t>
            </a:r>
            <a:r>
              <a:rPr lang="en-US" sz="2000" dirty="0" err="1"/>
              <a:t>percepatan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.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Kepmenko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perekenomian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9 </a:t>
            </a:r>
            <a:r>
              <a:rPr lang="en-US" sz="2000" dirty="0" err="1"/>
              <a:t>tahun</a:t>
            </a:r>
            <a:r>
              <a:rPr lang="en-US" sz="2000" dirty="0"/>
              <a:t> 2022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merilis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daftar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 200 </a:t>
            </a:r>
            <a:r>
              <a:rPr lang="en-US" sz="2000" dirty="0" err="1"/>
              <a:t>proyek</a:t>
            </a:r>
            <a:r>
              <a:rPr lang="en-US" sz="2000" dirty="0"/>
              <a:t> dan 12 program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turunan</a:t>
            </a:r>
            <a:r>
              <a:rPr lang="en-US" sz="2000" dirty="0"/>
              <a:t> UU </a:t>
            </a:r>
            <a:r>
              <a:rPr lang="en-US" sz="2000" dirty="0" err="1"/>
              <a:t>Cipta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keistimewaan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percepatan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: </a:t>
            </a:r>
            <a:r>
              <a:rPr lang="en-US" sz="2000" dirty="0" err="1"/>
              <a:t>infrastruktur</a:t>
            </a:r>
            <a:r>
              <a:rPr lang="en-US" sz="2000" dirty="0"/>
              <a:t> yang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krusial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instrumen</a:t>
            </a:r>
            <a:r>
              <a:rPr lang="en-US" sz="2000" dirty="0"/>
              <a:t> </a:t>
            </a:r>
            <a:r>
              <a:rPr lang="en-US" sz="2000" dirty="0" err="1"/>
              <a:t>mitigasi</a:t>
            </a:r>
            <a:r>
              <a:rPr lang="en-US" sz="2000" dirty="0"/>
              <a:t> </a:t>
            </a:r>
            <a:r>
              <a:rPr lang="en-US" sz="2000" dirty="0" err="1"/>
              <a:t>kerusakan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dan </a:t>
            </a:r>
            <a:r>
              <a:rPr lang="en-US" sz="2000" dirty="0" err="1"/>
              <a:t>pemenuhan</a:t>
            </a:r>
            <a:r>
              <a:rPr lang="en-US" sz="2000" dirty="0"/>
              <a:t> </a:t>
            </a:r>
            <a:r>
              <a:rPr lang="en-US" sz="2000" dirty="0" err="1"/>
              <a:t>hak-hak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. PSN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mempertimbangkan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? Ada </a:t>
            </a:r>
            <a:r>
              <a:rPr lang="en-US" sz="2000" dirty="0" err="1"/>
              <a:t>kesan</a:t>
            </a:r>
            <a:r>
              <a:rPr lang="en-US" sz="2000" dirty="0"/>
              <a:t> PSN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melayani</a:t>
            </a:r>
            <a:r>
              <a:rPr lang="en-US" sz="2000" dirty="0"/>
              <a:t> </a:t>
            </a:r>
            <a:r>
              <a:rPr lang="en-US" sz="2000" dirty="0" err="1"/>
              <a:t>oligarki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Sejumlah</a:t>
            </a:r>
            <a:r>
              <a:rPr lang="en-US" sz="2000" dirty="0"/>
              <a:t> PSN </a:t>
            </a:r>
            <a:r>
              <a:rPr lang="en-US" sz="2000" dirty="0" err="1"/>
              <a:t>mengancam</a:t>
            </a:r>
            <a:r>
              <a:rPr lang="en-US" sz="2000" dirty="0"/>
              <a:t> </a:t>
            </a:r>
            <a:r>
              <a:rPr lang="en-US" sz="2000" dirty="0" err="1"/>
              <a:t>keberadaan</a:t>
            </a:r>
            <a:r>
              <a:rPr lang="en-US" sz="2000" dirty="0"/>
              <a:t> </a:t>
            </a:r>
            <a:r>
              <a:rPr lang="en-US" sz="2000" dirty="0" err="1"/>
              <a:t>hutan</a:t>
            </a:r>
            <a:r>
              <a:rPr lang="en-US" sz="2000" dirty="0"/>
              <a:t> dan </a:t>
            </a:r>
            <a:r>
              <a:rPr lang="en-US" sz="2000" dirty="0" err="1"/>
              <a:t>kawasan</a:t>
            </a:r>
            <a:r>
              <a:rPr lang="en-US" sz="2000" dirty="0"/>
              <a:t> </a:t>
            </a:r>
            <a:r>
              <a:rPr lang="en-US" sz="2000" dirty="0" err="1"/>
              <a:t>hutan</a:t>
            </a:r>
            <a:r>
              <a:rPr lang="en-US" sz="2000" dirty="0"/>
              <a:t>. Luas </a:t>
            </a:r>
            <a:r>
              <a:rPr lang="en-US" sz="2000" dirty="0" err="1"/>
              <a:t>tutupan</a:t>
            </a:r>
            <a:r>
              <a:rPr lang="en-US" sz="2000" dirty="0"/>
              <a:t> </a:t>
            </a:r>
            <a:r>
              <a:rPr lang="en-US" sz="2000" dirty="0" err="1"/>
              <a:t>hutan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menurun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3 </a:t>
            </a:r>
            <a:r>
              <a:rPr lang="en-US" sz="2000" dirty="0" err="1"/>
              <a:t>dekade</a:t>
            </a:r>
            <a:r>
              <a:rPr lang="en-US" sz="2000" dirty="0"/>
              <a:t> </a:t>
            </a:r>
            <a:r>
              <a:rPr lang="en-US" sz="2000" dirty="0" err="1"/>
              <a:t>terakhir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58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F1C3-0BAF-6450-530D-20493961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PSN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A1BACA-5B40-5F2A-F2B8-97173F186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82841"/>
              </p:ext>
            </p:extLst>
          </p:nvPr>
        </p:nvGraphicFramePr>
        <p:xfrm>
          <a:off x="6096000" y="1653912"/>
          <a:ext cx="5450995" cy="4327698"/>
        </p:xfrm>
        <a:graphic>
          <a:graphicData uri="http://schemas.openxmlformats.org/drawingml/2006/table">
            <a:tbl>
              <a:tblPr/>
              <a:tblGrid>
                <a:gridCol w="399482">
                  <a:extLst>
                    <a:ext uri="{9D8B030D-6E8A-4147-A177-3AD203B41FA5}">
                      <a16:colId xmlns:a16="http://schemas.microsoft.com/office/drawing/2014/main" val="2515311215"/>
                    </a:ext>
                  </a:extLst>
                </a:gridCol>
                <a:gridCol w="5051513">
                  <a:extLst>
                    <a:ext uri="{9D8B030D-6E8A-4147-A177-3AD203B41FA5}">
                      <a16:colId xmlns:a16="http://schemas.microsoft.com/office/drawing/2014/main" val="3868905074"/>
                    </a:ext>
                  </a:extLst>
                </a:gridCol>
              </a:tblGrid>
              <a:tr h="2777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38660" marR="38660" marT="25773" marB="257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en-US" sz="1500" b="1" dirty="0" err="1">
                          <a:effectLst/>
                          <a:latin typeface="Calibri" panose="020F0502020204030204" pitchFamily="34" charset="0"/>
                        </a:rPr>
                        <a:t>Strategis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</a:rPr>
                        <a:t> Nasional</a:t>
                      </a:r>
                    </a:p>
                  </a:txBody>
                  <a:tcPr marL="38660" marR="38660" marT="25773" marB="2577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977055"/>
                  </a:ext>
                </a:extLst>
              </a:tr>
              <a:tr h="277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b="0" dirty="0" err="1">
                          <a:effectLst/>
                          <a:latin typeface="Calibri" panose="020F0502020204030204" pitchFamily="34" charset="0"/>
                        </a:rPr>
                        <a:t>Ketenagalistrikan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948015"/>
                  </a:ext>
                </a:extLst>
              </a:tr>
              <a:tr h="277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b="0" dirty="0" err="1">
                          <a:effectLst/>
                          <a:latin typeface="Calibri" panose="020F0502020204030204" pitchFamily="34" charset="0"/>
                        </a:rPr>
                        <a:t>Pemerataan</a:t>
                      </a: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</a:rPr>
                        <a:t> Ekonomi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806172"/>
                  </a:ext>
                </a:extLst>
              </a:tr>
              <a:tr h="277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Pengembangan Kawasan Perbatasan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12099"/>
                  </a:ext>
                </a:extLst>
              </a:tr>
              <a:tr h="277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sv-SE" sz="1500" b="0">
                          <a:effectLst/>
                          <a:latin typeface="Calibri" panose="020F0502020204030204" pitchFamily="34" charset="0"/>
                        </a:rPr>
                        <a:t>Pengembangan Jalan Akses Exit Toll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204434"/>
                  </a:ext>
                </a:extLst>
              </a:tr>
              <a:tr h="277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Pengembangan Kawasan Strategis Pariwisata Nasional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836912"/>
                  </a:ext>
                </a:extLst>
              </a:tr>
              <a:tr h="504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</a:rPr>
                        <a:t>Pembangunan </a:t>
                      </a:r>
                      <a:r>
                        <a:rPr lang="en-US" sz="1500" b="0" dirty="0" err="1">
                          <a:effectLst/>
                          <a:latin typeface="Calibri" panose="020F0502020204030204" pitchFamily="34" charset="0"/>
                        </a:rPr>
                        <a:t>Instalasi</a:t>
                      </a: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dirty="0" err="1">
                          <a:effectLst/>
                          <a:latin typeface="Calibri" panose="020F0502020204030204" pitchFamily="34" charset="0"/>
                        </a:rPr>
                        <a:t>Pengolah</a:t>
                      </a: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dirty="0" err="1">
                          <a:effectLst/>
                          <a:latin typeface="Calibri" panose="020F0502020204030204" pitchFamily="34" charset="0"/>
                        </a:rPr>
                        <a:t>Sampah</a:t>
                      </a: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dirty="0" err="1">
                          <a:effectLst/>
                          <a:latin typeface="Calibri" panose="020F0502020204030204" pitchFamily="34" charset="0"/>
                        </a:rPr>
                        <a:t>menjadi</a:t>
                      </a: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dirty="0" err="1">
                          <a:effectLst/>
                          <a:latin typeface="Calibri" panose="020F0502020204030204" pitchFamily="34" charset="0"/>
                        </a:rPr>
                        <a:t>Enegergi</a:t>
                      </a: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</a:rPr>
                        <a:t> Listrik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558897"/>
                  </a:ext>
                </a:extLst>
              </a:tr>
              <a:tr h="277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Pembangunan Smelter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779156"/>
                  </a:ext>
                </a:extLst>
              </a:tr>
              <a:tr h="277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nn-NO" sz="1500" b="0">
                          <a:effectLst/>
                          <a:latin typeface="Calibri" panose="020F0502020204030204" pitchFamily="34" charset="0"/>
                        </a:rPr>
                        <a:t>Peningkatan Penyediaan Pangan Nasional/Food Estate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263303"/>
                  </a:ext>
                </a:extLst>
              </a:tr>
              <a:tr h="277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peningkatan pengembangan superhub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999618"/>
                  </a:ext>
                </a:extLst>
              </a:tr>
              <a:tr h="504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Percepatan Pengembangan Wilayah yang ditetapkan dalam perpres mengenai percepatan pembangunan ekonomi kawasan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01367"/>
                  </a:ext>
                </a:extLst>
              </a:tr>
              <a:tr h="277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Pengembangan Kawasan Ekonomi Khusus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030511"/>
                  </a:ext>
                </a:extLst>
              </a:tr>
              <a:tr h="504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1500" b="0" dirty="0">
                          <a:effectLst/>
                          <a:latin typeface="Calibri" panose="020F0502020204030204" pitchFamily="34" charset="0"/>
                        </a:rPr>
                        <a:t>Revitalisasi Industri Gula nasioanl dan Hilirisasi Industri Kelapa Sawit</a:t>
                      </a:r>
                    </a:p>
                  </a:txBody>
                  <a:tcPr marL="38660" marR="38660" marT="25773" marB="257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1263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224058-5E18-83DA-FDFA-E468E9505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55764"/>
              </p:ext>
            </p:extLst>
          </p:nvPr>
        </p:nvGraphicFramePr>
        <p:xfrm>
          <a:off x="997652" y="1653912"/>
          <a:ext cx="4789104" cy="4327705"/>
        </p:xfrm>
        <a:graphic>
          <a:graphicData uri="http://schemas.openxmlformats.org/drawingml/2006/table">
            <a:tbl>
              <a:tblPr/>
              <a:tblGrid>
                <a:gridCol w="424223">
                  <a:extLst>
                    <a:ext uri="{9D8B030D-6E8A-4147-A177-3AD203B41FA5}">
                      <a16:colId xmlns:a16="http://schemas.microsoft.com/office/drawing/2014/main" val="3950957343"/>
                    </a:ext>
                  </a:extLst>
                </a:gridCol>
                <a:gridCol w="2640496">
                  <a:extLst>
                    <a:ext uri="{9D8B030D-6E8A-4147-A177-3AD203B41FA5}">
                      <a16:colId xmlns:a16="http://schemas.microsoft.com/office/drawing/2014/main" val="2129183926"/>
                    </a:ext>
                  </a:extLst>
                </a:gridCol>
                <a:gridCol w="790720">
                  <a:extLst>
                    <a:ext uri="{9D8B030D-6E8A-4147-A177-3AD203B41FA5}">
                      <a16:colId xmlns:a16="http://schemas.microsoft.com/office/drawing/2014/main" val="1672408370"/>
                    </a:ext>
                  </a:extLst>
                </a:gridCol>
                <a:gridCol w="933665">
                  <a:extLst>
                    <a:ext uri="{9D8B030D-6E8A-4147-A177-3AD203B41FA5}">
                      <a16:colId xmlns:a16="http://schemas.microsoft.com/office/drawing/2014/main" val="411253652"/>
                    </a:ext>
                  </a:extLst>
                </a:gridCol>
              </a:tblGrid>
              <a:tr h="3586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dirty="0" err="1">
                          <a:effectLst/>
                          <a:latin typeface="Calibri" panose="020F0502020204030204" pitchFamily="34" charset="0"/>
                        </a:rPr>
                        <a:t>Sektor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Calibri" panose="020F0502020204030204" pitchFamily="34" charset="0"/>
                        </a:rPr>
                        <a:t>Proyek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Calibri" panose="020F0502020204030204" pitchFamily="34" charset="0"/>
                        </a:rPr>
                        <a:t>Strategis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</a:rPr>
                        <a:t> Nasional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>
                          <a:effectLst/>
                          <a:latin typeface="Calibri" panose="020F0502020204030204" pitchFamily="34" charset="0"/>
                        </a:rPr>
                        <a:t>Jumlah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>
                          <a:effectLst/>
                          <a:latin typeface="Calibri" panose="020F0502020204030204" pitchFamily="34" charset="0"/>
                        </a:rPr>
                        <a:t>Persentase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349158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Bendungan dan Irigasi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638067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Jalan dan Jembatan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648059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</a:rPr>
                        <a:t>Kawasan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167913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Pelabuhan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53680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Energi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690888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Kereta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486982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Air Bersih dan Sanitasi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686187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Bandar Udara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771276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Teknologi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47150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Perumahan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178455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Pariwisata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912817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Pendidikan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586736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Perkebunan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18919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Tanggul Pantai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52018"/>
                  </a:ext>
                </a:extLst>
              </a:tr>
              <a:tr h="264605">
                <a:tc>
                  <a:txBody>
                    <a:bodyPr/>
                    <a:lstStyle/>
                    <a:p>
                      <a:pPr rtl="0" fontAlgn="b"/>
                      <a:endParaRPr lang="en-US" sz="1500">
                        <a:effectLst/>
                      </a:endParaRP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500">
                        <a:effectLst/>
                      </a:endParaRP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5317" marR="25317" marT="16878" marB="1687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74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93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B10-47FB-F553-D592-B1DBA4A9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</a:t>
            </a:r>
            <a:r>
              <a:rPr lang="en-US" dirty="0" err="1"/>
              <a:t>Pendorong</a:t>
            </a:r>
            <a:r>
              <a:rPr lang="en-US" dirty="0"/>
              <a:t> </a:t>
            </a:r>
            <a:r>
              <a:rPr lang="en-US" dirty="0" err="1"/>
              <a:t>Deforestasi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A8396-0873-5C10-0A0E-D7EB1B4A8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dirty="0" err="1">
                <a:solidFill>
                  <a:srgbClr val="000000"/>
                </a:solidFill>
                <a:effectLst/>
              </a:rPr>
              <a:t>Peraturan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</a:rPr>
              <a:t>Pemerintah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(PP) </a:t>
            </a:r>
            <a:r>
              <a:rPr lang="en-US" sz="1600" b="1" i="0" dirty="0" err="1">
                <a:solidFill>
                  <a:srgbClr val="000000"/>
                </a:solidFill>
                <a:effectLst/>
              </a:rPr>
              <a:t>Nomor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23 </a:t>
            </a:r>
            <a:r>
              <a:rPr lang="en-US" sz="1600" b="1" i="0" dirty="0" err="1">
                <a:solidFill>
                  <a:srgbClr val="000000"/>
                </a:solidFill>
                <a:effectLst/>
              </a:rPr>
              <a:t>Tahun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2021 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dirty="0" err="1">
                <a:solidFill>
                  <a:srgbClr val="000000"/>
                </a:solidFill>
                <a:effectLst/>
              </a:rPr>
              <a:t>Pasal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84 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PP </a:t>
            </a:r>
            <a:r>
              <a:rPr lang="en-US" sz="1600" i="0" dirty="0" err="1">
                <a:solidFill>
                  <a:srgbClr val="000000"/>
                </a:solidFill>
                <a:effectLst/>
              </a:rPr>
              <a:t>Nomor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 23 </a:t>
            </a:r>
            <a:r>
              <a:rPr lang="en-US" sz="1600" i="0" dirty="0" err="1">
                <a:solidFill>
                  <a:srgbClr val="000000"/>
                </a:solidFill>
                <a:effectLst/>
              </a:rPr>
              <a:t>Tahun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 2021 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membolehkan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pelepasan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kawasan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hutan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lindung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hutan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konservasi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dirty="0" err="1">
                <a:solidFill>
                  <a:srgbClr val="000000"/>
                </a:solidFill>
                <a:effectLst/>
              </a:rPr>
              <a:t>Persoalan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lainnya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pengembang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PSN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menggunakan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kawasan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hutan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meski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di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suatu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provinsi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berstatus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kekurangan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Artinya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luas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kawasan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hutan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ada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di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daerah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tersebut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tidak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mampu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menjadi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penopang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dukung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lingkungan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daerah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aliran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sungai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maupun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keanekaragaman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hayati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dirty="0" err="1">
                <a:solidFill>
                  <a:srgbClr val="000000"/>
                </a:solidFill>
                <a:effectLst/>
              </a:rPr>
              <a:t>Pengembang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proyek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berdasarkan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Pasal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94 PP No. 23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Tahun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2021, juga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dibebaskan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kewajiban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menyetor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penerimaan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negara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bukan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pajak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(PNBP)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penggunaan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kawasan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hutan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dan PNBP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kompensasi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dirty="0" err="1">
                <a:solidFill>
                  <a:srgbClr val="000000"/>
                </a:solidFill>
                <a:effectLst/>
              </a:rPr>
              <a:t>Peraturan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</a:rPr>
              <a:t>Pemerintah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(PP) </a:t>
            </a:r>
            <a:r>
              <a:rPr lang="en-US" sz="1600" b="1" i="0" dirty="0" err="1">
                <a:solidFill>
                  <a:srgbClr val="000000"/>
                </a:solidFill>
                <a:effectLst/>
              </a:rPr>
              <a:t>Nomor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23 </a:t>
            </a:r>
            <a:r>
              <a:rPr lang="en-US" sz="1600" b="1" i="0" dirty="0" err="1">
                <a:solidFill>
                  <a:srgbClr val="000000"/>
                </a:solidFill>
                <a:effectLst/>
              </a:rPr>
              <a:t>Tahun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2021 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dirty="0" err="1">
                <a:solidFill>
                  <a:srgbClr val="000000"/>
                </a:solidFill>
                <a:effectLst/>
              </a:rPr>
              <a:t>Dalam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  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PP </a:t>
            </a:r>
            <a:r>
              <a:rPr lang="en-US" sz="1600" i="0" dirty="0" err="1">
                <a:solidFill>
                  <a:srgbClr val="000000"/>
                </a:solidFill>
                <a:effectLst/>
              </a:rPr>
              <a:t>Nomor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 23 </a:t>
            </a:r>
            <a:r>
              <a:rPr lang="en-US" sz="1600" i="0" dirty="0" err="1">
                <a:solidFill>
                  <a:srgbClr val="000000"/>
                </a:solidFill>
                <a:effectLst/>
              </a:rPr>
              <a:t>Tahun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 2021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pemerintah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mengatur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kebijakan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penanganan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tumpang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tindih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kawasan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hutan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lahan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PSN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membolehkan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pengurangan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luas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izin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kehutanan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jika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tumpang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tindih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izin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perkebunan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berstatus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strategis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dirty="0" err="1">
                <a:solidFill>
                  <a:srgbClr val="000000"/>
                </a:solidFill>
                <a:effectLst/>
              </a:rPr>
              <a:t>Peraturan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</a:rPr>
              <a:t>Pemerintah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(PP) </a:t>
            </a:r>
            <a:r>
              <a:rPr lang="en-US" sz="1600" b="1" i="0" dirty="0" err="1">
                <a:solidFill>
                  <a:srgbClr val="000000"/>
                </a:solidFill>
                <a:effectLst/>
              </a:rPr>
              <a:t>Nomor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43 </a:t>
            </a:r>
            <a:r>
              <a:rPr lang="en-US" sz="1600" b="1" i="0" dirty="0" err="1">
                <a:solidFill>
                  <a:srgbClr val="000000"/>
                </a:solidFill>
                <a:effectLst/>
              </a:rPr>
              <a:t>Tahun</a:t>
            </a:r>
            <a:r>
              <a:rPr lang="en-US" sz="1600" b="1" i="0" dirty="0">
                <a:solidFill>
                  <a:srgbClr val="000000"/>
                </a:solidFill>
                <a:effectLst/>
              </a:rPr>
              <a:t> 2021 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0" i="0" dirty="0" err="1">
                <a:solidFill>
                  <a:srgbClr val="000000"/>
                </a:solidFill>
                <a:effectLst/>
              </a:rPr>
              <a:t>Keistimewaan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lainnya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diperoleh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PSN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termaktub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dalam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Pasal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10 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PP </a:t>
            </a:r>
            <a:r>
              <a:rPr lang="es-ES" sz="1600" b="0" i="0" dirty="0" err="1">
                <a:solidFill>
                  <a:srgbClr val="000000"/>
                </a:solidFill>
                <a:effectLst/>
              </a:rPr>
              <a:t>Nomor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 43 </a:t>
            </a:r>
            <a:r>
              <a:rPr lang="es-ES" sz="1600" b="0" i="0" dirty="0" err="1">
                <a:solidFill>
                  <a:srgbClr val="000000"/>
                </a:solidFill>
                <a:effectLst/>
              </a:rPr>
              <a:t>Tahun</a:t>
            </a:r>
            <a:r>
              <a:rPr lang="es-ES" sz="1600" b="0" i="0" dirty="0">
                <a:solidFill>
                  <a:srgbClr val="000000"/>
                </a:solidFill>
                <a:effectLst/>
              </a:rPr>
              <a:t> 2021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Pasal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ini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membolehkan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proses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perizinan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konsesi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PSN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dilanjutkan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meski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masih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ada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persoalan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kesesuaian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rencana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tata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ruang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wilayah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kabupaten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provinsi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belum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selesai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9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1C25-AACE-47F1-C2A0-823F7B69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Pemerataan</a:t>
            </a:r>
            <a:r>
              <a:rPr lang="en-US" dirty="0"/>
              <a:t> Ekonomi</a:t>
            </a:r>
          </a:p>
        </p:txBody>
      </p:sp>
      <p:pic>
        <p:nvPicPr>
          <p:cNvPr id="4" name="Picture 3" descr="infografis PENETAPAN kawasan hutan">
            <a:extLst>
              <a:ext uri="{FF2B5EF4-FFF2-40B4-BE49-F238E27FC236}">
                <a16:creationId xmlns:a16="http://schemas.microsoft.com/office/drawing/2014/main" id="{65E60357-3F13-65AF-B1FE-A5BDB68E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7884"/>
            <a:ext cx="8049320" cy="4294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8E4B6-5944-8015-774B-E253AF3A762E}"/>
              </a:ext>
            </a:extLst>
          </p:cNvPr>
          <p:cNvSpPr txBox="1"/>
          <p:nvPr/>
        </p:nvSpPr>
        <p:spPr>
          <a:xfrm>
            <a:off x="1037326" y="1828552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/>
              <a:t>Penetapan</a:t>
            </a:r>
            <a:r>
              <a:rPr lang="en-US" sz="2400" dirty="0"/>
              <a:t> Kawasan </a:t>
            </a:r>
            <a:r>
              <a:rPr lang="en-US" sz="2400" dirty="0" err="1"/>
              <a:t>hutan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ED43E-344E-20B8-FF28-2EC4172EC782}"/>
              </a:ext>
            </a:extLst>
          </p:cNvPr>
          <p:cNvSpPr txBox="1"/>
          <p:nvPr/>
        </p:nvSpPr>
        <p:spPr>
          <a:xfrm>
            <a:off x="8887520" y="2372168"/>
            <a:ext cx="2904789" cy="61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kern="1200" cap="small" spc="0" normalizeH="0" baseline="0" noProof="1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Arial Unicode MS" panose="020B0604020202020204" pitchFamily="34" charset="-128"/>
                <a:cs typeface="+mn-cs"/>
              </a:rPr>
              <a:t>Luas Kawasan Hutan: 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d-ID" altLang="en-US" sz="2000" b="1" i="0" u="none" strike="noStrike" kern="1200" cap="small" spc="0" normalizeH="0" baseline="0" noProof="1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Arial Unicode MS" panose="020B0604020202020204" pitchFamily="34" charset="-128"/>
                <a:cs typeface="+mn-cs"/>
              </a:rPr>
              <a:t>125.795.306 Ha </a:t>
            </a:r>
            <a:endParaRPr kumimoji="0" lang="en-ID" altLang="en-US" sz="2000" b="1" i="0" u="none" strike="noStrike" kern="1200" cap="small" spc="0" normalizeH="0" baseline="0" noProof="1">
              <a:solidFill>
                <a:srgbClr val="FFFFFF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E6322-821E-CDDA-AC1D-898A06DFC9E8}"/>
              </a:ext>
            </a:extLst>
          </p:cNvPr>
          <p:cNvSpPr txBox="1"/>
          <p:nvPr/>
        </p:nvSpPr>
        <p:spPr>
          <a:xfrm>
            <a:off x="8887520" y="3245815"/>
            <a:ext cx="2732261" cy="877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kern="1200" cap="small" spc="0" normalizeH="0" baseline="0" noProof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Penetapan Kawasan Hutan sd. </a:t>
            </a:r>
            <a:r>
              <a:rPr kumimoji="0" lang="id-ID" altLang="en-US" sz="2000" b="1" i="0" u="none" strike="noStrike" kern="1200" cap="small" spc="0" normalizeH="0" baseline="0" noProof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April</a:t>
            </a:r>
            <a:r>
              <a:rPr kumimoji="0" lang="en-US" altLang="zh-CN" sz="2000" b="1" i="0" u="none" strike="noStrike" kern="1200" cap="small" spc="0" normalizeH="0" baseline="0" noProof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 202</a:t>
            </a:r>
            <a:r>
              <a:rPr kumimoji="0" lang="id-ID" altLang="en-US" sz="2000" b="1" i="0" u="none" strike="noStrike" kern="1200" cap="small" spc="0" normalizeH="0" baseline="0" noProof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2</a:t>
            </a:r>
            <a:r>
              <a:rPr kumimoji="0" lang="en-US" altLang="zh-CN" sz="2000" b="1" i="0" u="none" strike="noStrike" kern="1200" cap="small" spc="0" normalizeH="0" baseline="0" noProof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: 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d-ID" altLang="en-US" sz="2000" b="1" i="0" u="none" strike="noStrike" kern="1200" cap="small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+mn-cs"/>
              </a:rPr>
              <a:t>90</a:t>
            </a:r>
            <a:r>
              <a:rPr kumimoji="0" lang="en-US" altLang="zh-CN" sz="2000" b="1" i="0" u="none" strike="noStrike" kern="1200" cap="small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+mn-cs"/>
              </a:rPr>
              <a:t>.</a:t>
            </a:r>
            <a:r>
              <a:rPr kumimoji="0" lang="id-ID" altLang="en-US" sz="2000" b="1" i="0" u="none" strike="noStrike" kern="1200" cap="small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+mn-cs"/>
              </a:rPr>
              <a:t>075</a:t>
            </a:r>
            <a:r>
              <a:rPr kumimoji="0" lang="en-US" altLang="zh-CN" sz="2000" b="1" i="0" u="none" strike="noStrike" kern="1200" cap="small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+mn-cs"/>
              </a:rPr>
              <a:t>.</a:t>
            </a:r>
            <a:r>
              <a:rPr kumimoji="0" lang="id-ID" altLang="en-US" sz="2000" b="1" i="0" u="none" strike="noStrike" kern="1200" cap="small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+mn-cs"/>
              </a:rPr>
              <a:t>876</a:t>
            </a:r>
            <a:r>
              <a:rPr kumimoji="0" lang="id-ID" altLang="en-US" sz="2000" b="1" i="0" u="none" strike="noStrike" kern="1200" cap="small" spc="0" normalizeH="0" baseline="0" noProof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 Ha </a:t>
            </a:r>
            <a:endParaRPr kumimoji="0" lang="en-ID" altLang="en-US" sz="2000" b="1" i="0" u="none" strike="noStrike" kern="1200" cap="small" spc="0" normalizeH="0" baseline="0" noProof="1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2E1A1-B469-A6CD-B63C-595A8869331A}"/>
              </a:ext>
            </a:extLst>
          </p:cNvPr>
          <p:cNvSpPr txBox="1"/>
          <p:nvPr/>
        </p:nvSpPr>
        <p:spPr>
          <a:xfrm>
            <a:off x="8887520" y="4379085"/>
            <a:ext cx="2732260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kern="1200" cap="small" spc="0" normalizeH="0" baseline="0" noProof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Rencana Penyelesaian Penetapan Kawasan Hutan: 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200" b="1" i="0" u="none" strike="noStrike" kern="1200" cap="small" spc="0" normalizeH="0" baseline="0" noProof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3</a:t>
            </a:r>
            <a:r>
              <a:rPr kumimoji="0" lang="id-ID" altLang="en-US" sz="2200" b="1" i="0" u="none" strike="noStrike" kern="1200" cap="small" spc="0" normalizeH="0" baseline="0" noProof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5</a:t>
            </a:r>
            <a:r>
              <a:rPr kumimoji="0" lang="en-US" altLang="zh-CN" sz="2200" b="1" i="0" u="none" strike="noStrike" kern="1200" cap="small" spc="0" normalizeH="0" baseline="0" noProof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.</a:t>
            </a:r>
            <a:r>
              <a:rPr kumimoji="0" lang="id-ID" altLang="en-US" sz="2200" b="1" i="0" u="none" strike="noStrike" kern="1200" cap="small" spc="0" normalizeH="0" baseline="0" noProof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719</a:t>
            </a:r>
            <a:r>
              <a:rPr kumimoji="0" lang="en-US" altLang="zh-CN" sz="2200" b="1" i="0" u="none" strike="noStrike" kern="1200" cap="small" spc="0" normalizeH="0" baseline="0" noProof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.</a:t>
            </a:r>
            <a:r>
              <a:rPr kumimoji="0" lang="id-ID" altLang="en-US" sz="2200" b="1" i="0" u="none" strike="noStrike" kern="1200" cap="small" spc="0" normalizeH="0" baseline="0" noProof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430 Ha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5DEF4-3406-7030-D4B4-F3B681DFF41D}"/>
              </a:ext>
            </a:extLst>
          </p:cNvPr>
          <p:cNvSpPr txBox="1"/>
          <p:nvPr/>
        </p:nvSpPr>
        <p:spPr>
          <a:xfrm>
            <a:off x="8887521" y="5508105"/>
            <a:ext cx="2732260" cy="67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1" i="0" u="none" strike="noStrike" kern="1200" cap="small" spc="0" normalizeH="0" baseline="0" noProof="1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Arial Unicode MS" panose="020B0604020202020204" pitchFamily="34" charset="-128"/>
                <a:cs typeface="+mn-cs"/>
              </a:rPr>
              <a:t>28%</a:t>
            </a:r>
            <a:endParaRPr kumimoji="0" lang="en-ID" altLang="en-US" sz="4400" b="1" i="0" u="none" strike="noStrike" kern="1200" cap="small" spc="0" normalizeH="0" baseline="0" noProof="1">
              <a:solidFill>
                <a:srgbClr val="FF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67CD7F-48BC-AE7F-9B0F-FB6898B957E9}"/>
              </a:ext>
            </a:extLst>
          </p:cNvPr>
          <p:cNvSpPr txBox="1"/>
          <p:nvPr/>
        </p:nvSpPr>
        <p:spPr>
          <a:xfrm>
            <a:off x="1004257" y="6362070"/>
            <a:ext cx="20947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dirty="0" err="1"/>
              <a:t>Sumber</a:t>
            </a:r>
            <a:r>
              <a:rPr lang="en-US" sz="1100" dirty="0"/>
              <a:t>: Kementerian LHK, 2022</a:t>
            </a:r>
          </a:p>
        </p:txBody>
      </p:sp>
    </p:spTree>
    <p:extLst>
      <p:ext uri="{BB962C8B-B14F-4D97-AF65-F5344CB8AC3E}">
        <p14:creationId xmlns:p14="http://schemas.microsoft.com/office/powerpoint/2010/main" val="276849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CDE9-EADE-AFC6-EE5E-3D20DB3C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4C72F-35AF-F85F-A5F3-B8C08ABE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" y="0"/>
            <a:ext cx="12098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2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954E-DA78-1E83-114C-EE64F1AE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Pemerataan</a:t>
            </a:r>
            <a:r>
              <a:rPr lang="en-US" dirty="0"/>
              <a:t> Ekonomi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29FE8-20CA-62E2-FBA1-08E1F630931D}"/>
              </a:ext>
            </a:extLst>
          </p:cNvPr>
          <p:cNvSpPr txBox="1"/>
          <p:nvPr/>
        </p:nvSpPr>
        <p:spPr>
          <a:xfrm>
            <a:off x="1037326" y="1828552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/>
              <a:t>Perhutanan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dan </a:t>
            </a:r>
            <a:r>
              <a:rPr lang="en-US" sz="2400" dirty="0" err="1"/>
              <a:t>Reforma</a:t>
            </a:r>
            <a:r>
              <a:rPr lang="en-US" sz="2400" dirty="0"/>
              <a:t> </a:t>
            </a:r>
            <a:r>
              <a:rPr lang="en-US" sz="2400" dirty="0" err="1"/>
              <a:t>Agraria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238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7228-3644-1DE3-25D5-A29C8DE6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deforestasi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36FA-1FE6-2DDE-0E51-EDD2F4DE7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program </a:t>
            </a:r>
            <a:r>
              <a:rPr lang="en-US" dirty="0" err="1"/>
              <a:t>strategis</a:t>
            </a:r>
            <a:r>
              <a:rPr lang="en-US" dirty="0"/>
              <a:t> yang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deforestasi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program Food Estate. </a:t>
            </a:r>
          </a:p>
          <a:p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area of Interest (AOI) Food estate di 4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Papua, Kalimantan Tengah (</a:t>
            </a:r>
            <a:r>
              <a:rPr lang="en-US" dirty="0" err="1"/>
              <a:t>Kalteng</a:t>
            </a:r>
            <a:r>
              <a:rPr lang="en-US" dirty="0"/>
              <a:t>), Sumatera Utara (</a:t>
            </a:r>
            <a:r>
              <a:rPr lang="en-US" dirty="0" err="1"/>
              <a:t>Sumut</a:t>
            </a:r>
            <a:r>
              <a:rPr lang="en-US" dirty="0"/>
              <a:t>), dan Sumatera Selatan (</a:t>
            </a:r>
            <a:r>
              <a:rPr lang="en-US" dirty="0" err="1"/>
              <a:t>Sumsel</a:t>
            </a:r>
            <a:r>
              <a:rPr lang="en-US" dirty="0"/>
              <a:t>)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mengancam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deforestasi</a:t>
            </a:r>
            <a:r>
              <a:rPr lang="en-US" dirty="0"/>
              <a:t> dan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NDC Indonesia. </a:t>
            </a:r>
            <a:r>
              <a:rPr lang="en-US" dirty="0" err="1"/>
              <a:t>Luasnya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1,5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hektare</a:t>
            </a:r>
            <a:endParaRPr lang="en-US" dirty="0"/>
          </a:p>
          <a:p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AOI Food Estate </a:t>
            </a:r>
            <a:r>
              <a:rPr lang="en-US" dirty="0" err="1"/>
              <a:t>terluas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Papua </a:t>
            </a:r>
            <a:r>
              <a:rPr lang="en-US" dirty="0" err="1"/>
              <a:t>yaitu</a:t>
            </a:r>
            <a:r>
              <a:rPr lang="en-US" dirty="0"/>
              <a:t> 1,38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hektare</a:t>
            </a:r>
            <a:r>
              <a:rPr lang="en-US" dirty="0"/>
              <a:t>, </a:t>
            </a:r>
            <a:r>
              <a:rPr lang="en-US" dirty="0" err="1"/>
              <a:t>disusul</a:t>
            </a:r>
            <a:r>
              <a:rPr lang="en-US" dirty="0"/>
              <a:t> Kalimantan Tengah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147 </a:t>
            </a:r>
            <a:r>
              <a:rPr lang="en-US" dirty="0" err="1"/>
              <a:t>ribu</a:t>
            </a:r>
            <a:r>
              <a:rPr lang="en-US" dirty="0"/>
              <a:t> </a:t>
            </a:r>
            <a:r>
              <a:rPr lang="en-US" dirty="0" err="1"/>
              <a:t>hektare</a:t>
            </a:r>
            <a:r>
              <a:rPr lang="en-US" dirty="0"/>
              <a:t>, Sumatera Utara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42 </a:t>
            </a:r>
            <a:r>
              <a:rPr lang="en-US" dirty="0" err="1"/>
              <a:t>ribu</a:t>
            </a:r>
            <a:r>
              <a:rPr lang="en-US" dirty="0"/>
              <a:t> </a:t>
            </a:r>
            <a:r>
              <a:rPr lang="en-US" dirty="0" err="1"/>
              <a:t>hektare</a:t>
            </a:r>
            <a:r>
              <a:rPr lang="en-US" dirty="0"/>
              <a:t>, dan </a:t>
            </a:r>
            <a:r>
              <a:rPr lang="en-US" dirty="0" err="1"/>
              <a:t>terkecil</a:t>
            </a:r>
            <a:r>
              <a:rPr lang="en-US" dirty="0"/>
              <a:t> di Sumatera Selatan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529 </a:t>
            </a:r>
            <a:r>
              <a:rPr lang="en-US" dirty="0" err="1"/>
              <a:t>hektare</a:t>
            </a:r>
            <a:r>
              <a:rPr lang="en-US" dirty="0"/>
              <a:t>. Area </a:t>
            </a:r>
            <a:r>
              <a:rPr lang="en-US" dirty="0" err="1"/>
              <a:t>alokasi</a:t>
            </a:r>
            <a:r>
              <a:rPr lang="en-US" dirty="0"/>
              <a:t> Food Estate yang </a:t>
            </a:r>
            <a:r>
              <a:rPr lang="en-US" dirty="0" err="1"/>
              <a:t>berhutan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43% </a:t>
            </a:r>
            <a:r>
              <a:rPr lang="en-US" dirty="0" err="1"/>
              <a:t>dari</a:t>
            </a:r>
            <a:r>
              <a:rPr lang="en-US" dirty="0"/>
              <a:t> total </a:t>
            </a:r>
            <a:r>
              <a:rPr lang="en-US" dirty="0" err="1"/>
              <a:t>luas</a:t>
            </a:r>
            <a:r>
              <a:rPr lang="en-US" dirty="0"/>
              <a:t> AOI Food Estate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.</a:t>
            </a:r>
          </a:p>
          <a:p>
            <a:r>
              <a:rPr lang="en-US" dirty="0" err="1"/>
              <a:t>Hampir</a:t>
            </a:r>
            <a:r>
              <a:rPr lang="en-US" dirty="0"/>
              <a:t> 41% </a:t>
            </a:r>
            <a:r>
              <a:rPr lang="en-US" dirty="0" err="1"/>
              <a:t>atau</a:t>
            </a:r>
            <a:r>
              <a:rPr lang="en-US" dirty="0"/>
              <a:t> 642.319 </a:t>
            </a:r>
            <a:r>
              <a:rPr lang="en-US" dirty="0" err="1"/>
              <a:t>hektare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primer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tegas</a:t>
            </a:r>
            <a:r>
              <a:rPr lang="en-US" dirty="0"/>
              <a:t> </a:t>
            </a:r>
            <a:r>
              <a:rPr lang="en-US" dirty="0" err="1"/>
              <a:t>dicantumkan</a:t>
            </a:r>
            <a:r>
              <a:rPr lang="en-US" dirty="0"/>
              <a:t> di RPJMN 2020-2024 </a:t>
            </a:r>
            <a:r>
              <a:rPr lang="en-US" dirty="0" err="1"/>
              <a:t>sebagai</a:t>
            </a:r>
            <a:r>
              <a:rPr lang="en-US" dirty="0"/>
              <a:t> development constraints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dijaga</a:t>
            </a:r>
            <a:r>
              <a:rPr lang="en-US" dirty="0"/>
              <a:t>.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(99%)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primer yang </a:t>
            </a:r>
            <a:r>
              <a:rPr lang="en-US" dirty="0" err="1"/>
              <a:t>tercakup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AOI Food Estate </a:t>
            </a:r>
            <a:r>
              <a:rPr lang="en-US" dirty="0" err="1"/>
              <a:t>berada</a:t>
            </a:r>
            <a:r>
              <a:rPr lang="en-US" dirty="0"/>
              <a:t> di Papua.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AE875-C9C2-D17B-9076-FF7A6D606B40}"/>
              </a:ext>
            </a:extLst>
          </p:cNvPr>
          <p:cNvSpPr txBox="1"/>
          <p:nvPr/>
        </p:nvSpPr>
        <p:spPr>
          <a:xfrm>
            <a:off x="838200" y="1506022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Direct Deforestation</a:t>
            </a:r>
          </a:p>
        </p:txBody>
      </p:sp>
    </p:spTree>
    <p:extLst>
      <p:ext uri="{BB962C8B-B14F-4D97-AF65-F5344CB8AC3E}">
        <p14:creationId xmlns:p14="http://schemas.microsoft.com/office/powerpoint/2010/main" val="56354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7228-3644-1DE3-25D5-A29C8DE6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deforestasi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AE875-C9C2-D17B-9076-FF7A6D606B40}"/>
              </a:ext>
            </a:extLst>
          </p:cNvPr>
          <p:cNvSpPr txBox="1"/>
          <p:nvPr/>
        </p:nvSpPr>
        <p:spPr>
          <a:xfrm>
            <a:off x="838200" y="1506022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Indirect Deforestation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F0527-2F29-D27C-CBEA-50E18DADDD92}"/>
              </a:ext>
            </a:extLst>
          </p:cNvPr>
          <p:cNvSpPr txBox="1"/>
          <p:nvPr/>
        </p:nvSpPr>
        <p:spPr>
          <a:xfrm>
            <a:off x="838200" y="2046611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Pembangunan Smelter</a:t>
            </a:r>
          </a:p>
        </p:txBody>
      </p:sp>
    </p:spTree>
    <p:extLst>
      <p:ext uri="{BB962C8B-B14F-4D97-AF65-F5344CB8AC3E}">
        <p14:creationId xmlns:p14="http://schemas.microsoft.com/office/powerpoint/2010/main" val="161351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738</Words>
  <Application>Microsoft Office PowerPoint</Application>
  <PresentationFormat>Widescreen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Risiko Deforestasi dalam PSN</vt:lpstr>
      <vt:lpstr>Pendahuluan</vt:lpstr>
      <vt:lpstr>Daftar PSN</vt:lpstr>
      <vt:lpstr>Kemudahan Regulasi Pendorong Deforestasi</vt:lpstr>
      <vt:lpstr>Program Pemerataan Ekonomi</vt:lpstr>
      <vt:lpstr>PowerPoint Presentation</vt:lpstr>
      <vt:lpstr>Program Pemerataan Ekonomi</vt:lpstr>
      <vt:lpstr>Ancaman deforestasi</vt:lpstr>
      <vt:lpstr>Ancaman deforestasi</vt:lpstr>
      <vt:lpstr>Rekomendasi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Risiko Deforestasi dalam PSN</dc:title>
  <dc:creator>M Dedy P Sukmara</dc:creator>
  <cp:lastModifiedBy>M Dedy P Sukmara</cp:lastModifiedBy>
  <cp:revision>1</cp:revision>
  <dcterms:created xsi:type="dcterms:W3CDTF">2022-11-17T05:15:47Z</dcterms:created>
  <dcterms:modified xsi:type="dcterms:W3CDTF">2022-11-17T06:28:57Z</dcterms:modified>
</cp:coreProperties>
</file>