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41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-Pusaka\2-Pusaka%20Unkhair\PENELITIAN\BULI\LAPORAN%20AKHIR\Data%20Bul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Fitoplankton!$B$31</c:f>
              <c:strCache>
                <c:ptCount val="1"/>
                <c:pt idx="0">
                  <c:v>Kelimpahan (Sel/m3)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9406363979767445E-3"/>
                  <c:y val="-7.446194502105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28763677572092E-2"/>
                  <c:y val="-4.467716701263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Fitoplankton!$C$3:$H$3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Fitoplankton!$C$31:$H$31</c:f>
              <c:numCache>
                <c:formatCode>#,##0</c:formatCode>
                <c:ptCount val="6"/>
                <c:pt idx="0">
                  <c:v>26165250</c:v>
                </c:pt>
                <c:pt idx="1">
                  <c:v>26766750</c:v>
                </c:pt>
                <c:pt idx="2">
                  <c:v>30375750</c:v>
                </c:pt>
                <c:pt idx="3">
                  <c:v>27067500</c:v>
                </c:pt>
                <c:pt idx="4">
                  <c:v>38676450</c:v>
                </c:pt>
                <c:pt idx="5">
                  <c:v>23999850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423592576"/>
        <c:axId val="-1423597472"/>
        <c:axId val="0"/>
      </c:bar3DChart>
      <c:catAx>
        <c:axId val="-14235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597472"/>
        <c:crosses val="autoZero"/>
        <c:auto val="1"/>
        <c:lblAlgn val="ctr"/>
        <c:lblOffset val="100"/>
        <c:noMultiLvlLbl val="0"/>
      </c:catAx>
      <c:valAx>
        <c:axId val="-1423597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42359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Fitoplankton!$B$32</c:f>
              <c:strCache>
                <c:ptCount val="1"/>
                <c:pt idx="0">
                  <c:v>Indeks Keanekaragaman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Fitoplankton!$C$3:$H$3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Fitoplankton!$C$32:$H$32</c:f>
              <c:numCache>
                <c:formatCode>General</c:formatCode>
                <c:ptCount val="6"/>
                <c:pt idx="0">
                  <c:v>1.381</c:v>
                </c:pt>
                <c:pt idx="1">
                  <c:v>1.627</c:v>
                </c:pt>
                <c:pt idx="2">
                  <c:v>1.2330000000000001</c:v>
                </c:pt>
                <c:pt idx="3">
                  <c:v>1.262</c:v>
                </c:pt>
                <c:pt idx="4">
                  <c:v>1.278</c:v>
                </c:pt>
                <c:pt idx="5">
                  <c:v>1.3260000000000001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423605088"/>
        <c:axId val="-1423602912"/>
        <c:axId val="0"/>
      </c:bar3DChart>
      <c:catAx>
        <c:axId val="-14236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602912"/>
        <c:crosses val="autoZero"/>
        <c:auto val="1"/>
        <c:lblAlgn val="ctr"/>
        <c:lblOffset val="100"/>
        <c:noMultiLvlLbl val="0"/>
      </c:catAx>
      <c:valAx>
        <c:axId val="-142360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236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Fitoplankton!$B$33</c:f>
              <c:strCache>
                <c:ptCount val="1"/>
                <c:pt idx="0">
                  <c:v>Indeks Keseragaman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Fitoplankton!$C$3:$H$3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Fitoplankton!$C$33:$H$33</c:f>
              <c:numCache>
                <c:formatCode>General</c:formatCode>
                <c:ptCount val="6"/>
                <c:pt idx="0">
                  <c:v>0.53800000000000003</c:v>
                </c:pt>
                <c:pt idx="1">
                  <c:v>0.60099999999999998</c:v>
                </c:pt>
                <c:pt idx="2">
                  <c:v>0.48099999999999998</c:v>
                </c:pt>
                <c:pt idx="3">
                  <c:v>0.47799999999999998</c:v>
                </c:pt>
                <c:pt idx="4">
                  <c:v>0.498</c:v>
                </c:pt>
                <c:pt idx="5">
                  <c:v>0.53400000000000003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536357760"/>
        <c:axId val="-1536371904"/>
        <c:axId val="0"/>
      </c:bar3DChart>
      <c:catAx>
        <c:axId val="-15363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6371904"/>
        <c:crosses val="autoZero"/>
        <c:auto val="1"/>
        <c:lblAlgn val="ctr"/>
        <c:lblOffset val="100"/>
        <c:noMultiLvlLbl val="0"/>
      </c:catAx>
      <c:valAx>
        <c:axId val="-1536371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63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Fitoplankton!$B$34</c:f>
              <c:strCache>
                <c:ptCount val="1"/>
                <c:pt idx="0">
                  <c:v>Indeks Dominansi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Fitoplankton!$C$3:$H$3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Fitoplankton!$C$34:$H$34</c:f>
              <c:numCache>
                <c:formatCode>General</c:formatCode>
                <c:ptCount val="6"/>
                <c:pt idx="0">
                  <c:v>0.34399999999999997</c:v>
                </c:pt>
                <c:pt idx="1">
                  <c:v>0.27300000000000002</c:v>
                </c:pt>
                <c:pt idx="2">
                  <c:v>0.38400000000000001</c:v>
                </c:pt>
                <c:pt idx="3">
                  <c:v>0.38500000000000001</c:v>
                </c:pt>
                <c:pt idx="4">
                  <c:v>0.36899999999999999</c:v>
                </c:pt>
                <c:pt idx="5">
                  <c:v>0.36699999999999999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536361568"/>
        <c:axId val="-1423598560"/>
        <c:axId val="0"/>
      </c:bar3DChart>
      <c:catAx>
        <c:axId val="-15363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598560"/>
        <c:crosses val="autoZero"/>
        <c:auto val="1"/>
        <c:lblAlgn val="ctr"/>
        <c:lblOffset val="100"/>
        <c:noMultiLvlLbl val="0"/>
      </c:catAx>
      <c:valAx>
        <c:axId val="-142359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63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Zooplankton!$B$28</c:f>
              <c:strCache>
                <c:ptCount val="1"/>
                <c:pt idx="0">
                  <c:v>Kelimpahan (Ind/m3)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3863209319804585E-2"/>
                  <c:y val="-0.1013044294294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Zooplankton!$C$3:$H$3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Zooplankton!$C$28:$H$28</c:f>
              <c:numCache>
                <c:formatCode>#,##0</c:formatCode>
                <c:ptCount val="6"/>
                <c:pt idx="0">
                  <c:v>1563900</c:v>
                </c:pt>
                <c:pt idx="1">
                  <c:v>1082700</c:v>
                </c:pt>
                <c:pt idx="2">
                  <c:v>1022550</c:v>
                </c:pt>
                <c:pt idx="3">
                  <c:v>661650</c:v>
                </c:pt>
                <c:pt idx="4">
                  <c:v>3789450</c:v>
                </c:pt>
                <c:pt idx="5">
                  <c:v>721800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423595296"/>
        <c:axId val="-1423592032"/>
        <c:axId val="0"/>
      </c:bar3DChart>
      <c:catAx>
        <c:axId val="-14235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592032"/>
        <c:crosses val="autoZero"/>
        <c:auto val="1"/>
        <c:lblAlgn val="ctr"/>
        <c:lblOffset val="100"/>
        <c:noMultiLvlLbl val="0"/>
      </c:catAx>
      <c:valAx>
        <c:axId val="-14235920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4235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Zooplankton!$B$29</c:f>
              <c:strCache>
                <c:ptCount val="1"/>
                <c:pt idx="0">
                  <c:v>Indeks Keragaman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Zooplankton!$C$3:$H$3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Zooplankton!$C$29:$H$29</c:f>
              <c:numCache>
                <c:formatCode>General</c:formatCode>
                <c:ptCount val="6"/>
                <c:pt idx="0">
                  <c:v>1.94</c:v>
                </c:pt>
                <c:pt idx="1">
                  <c:v>1.35</c:v>
                </c:pt>
                <c:pt idx="2">
                  <c:v>1.905</c:v>
                </c:pt>
                <c:pt idx="3">
                  <c:v>1.972</c:v>
                </c:pt>
                <c:pt idx="4">
                  <c:v>1.581</c:v>
                </c:pt>
                <c:pt idx="5">
                  <c:v>1.8640000000000001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536359392"/>
        <c:axId val="-1536358304"/>
        <c:axId val="0"/>
      </c:bar3DChart>
      <c:catAx>
        <c:axId val="-15363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6358304"/>
        <c:crosses val="autoZero"/>
        <c:auto val="1"/>
        <c:lblAlgn val="ctr"/>
        <c:lblOffset val="100"/>
        <c:noMultiLvlLbl val="0"/>
      </c:catAx>
      <c:valAx>
        <c:axId val="-1536358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63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Zooplankton!$B$30</c:f>
              <c:strCache>
                <c:ptCount val="1"/>
                <c:pt idx="0">
                  <c:v>Indeks Keseragaman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Zooplankton!$C$3:$H$3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Zooplankton!$C$30:$H$30</c:f>
              <c:numCache>
                <c:formatCode>General</c:formatCode>
                <c:ptCount val="6"/>
                <c:pt idx="0">
                  <c:v>0.88300000000000001</c:v>
                </c:pt>
                <c:pt idx="1">
                  <c:v>0.83899999999999997</c:v>
                </c:pt>
                <c:pt idx="2">
                  <c:v>0.91600000000000004</c:v>
                </c:pt>
                <c:pt idx="3">
                  <c:v>0.94799999999999995</c:v>
                </c:pt>
                <c:pt idx="4">
                  <c:v>0.72</c:v>
                </c:pt>
                <c:pt idx="5">
                  <c:v>0.95799999999999996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-1008852240"/>
        <c:axId val="-1008851152"/>
        <c:axId val="0"/>
      </c:bar3DChart>
      <c:catAx>
        <c:axId val="-100885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8851152"/>
        <c:crosses val="autoZero"/>
        <c:auto val="1"/>
        <c:lblAlgn val="ctr"/>
        <c:lblOffset val="100"/>
        <c:noMultiLvlLbl val="0"/>
      </c:catAx>
      <c:valAx>
        <c:axId val="-100885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0885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Zooplankton!$B$31</c:f>
              <c:strCache>
                <c:ptCount val="1"/>
                <c:pt idx="0">
                  <c:v>Indeks Dominansi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Zooplankton!$C$3:$H$3</c:f>
              <c:strCache>
                <c:ptCount val="6"/>
                <c:pt idx="0">
                  <c:v>TB1</c:v>
                </c:pt>
                <c:pt idx="1">
                  <c:v>TB2</c:v>
                </c:pt>
                <c:pt idx="2">
                  <c:v>TB3</c:v>
                </c:pt>
                <c:pt idx="3">
                  <c:v>TB4</c:v>
                </c:pt>
                <c:pt idx="4">
                  <c:v>TB5</c:v>
                </c:pt>
                <c:pt idx="5">
                  <c:v>TB6</c:v>
                </c:pt>
              </c:strCache>
            </c:strRef>
          </c:cat>
          <c:val>
            <c:numRef>
              <c:f>Zooplankton!$C$31:$H$31</c:f>
              <c:numCache>
                <c:formatCode>General</c:formatCode>
                <c:ptCount val="6"/>
                <c:pt idx="0">
                  <c:v>0.17199999999999999</c:v>
                </c:pt>
                <c:pt idx="1">
                  <c:v>0.30199999999999999</c:v>
                </c:pt>
                <c:pt idx="2">
                  <c:v>0.17</c:v>
                </c:pt>
                <c:pt idx="3">
                  <c:v>0.157</c:v>
                </c:pt>
                <c:pt idx="4">
                  <c:v>0.29699999999999999</c:v>
                </c:pt>
                <c:pt idx="5">
                  <c:v>0.16700000000000001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008849520"/>
        <c:axId val="-1008841360"/>
        <c:axId val="0"/>
      </c:bar3DChart>
      <c:catAx>
        <c:axId val="-100884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8841360"/>
        <c:crosses val="autoZero"/>
        <c:auto val="1"/>
        <c:lblAlgn val="ctr"/>
        <c:lblOffset val="100"/>
        <c:noMultiLvlLbl val="0"/>
      </c:catAx>
      <c:valAx>
        <c:axId val="-100884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0884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DDD0-3645-4DBB-843F-9D791A9BC2A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A88B-2C0F-4635-AC2C-3E9714BB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59133" y="447276"/>
            <a:ext cx="5557021" cy="5927766"/>
            <a:chOff x="1897414" y="3159295"/>
            <a:chExt cx="4663093" cy="46542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6" r="18034"/>
            <a:stretch/>
          </p:blipFill>
          <p:spPr>
            <a:xfrm>
              <a:off x="1897414" y="3159295"/>
              <a:ext cx="2268000" cy="2268000"/>
            </a:xfrm>
            <a:prstGeom prst="flowChartPunchedCard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53" b="25408"/>
            <a:stretch/>
          </p:blipFill>
          <p:spPr>
            <a:xfrm>
              <a:off x="1897414" y="5545504"/>
              <a:ext cx="2268000" cy="226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8" b="12578"/>
            <a:stretch/>
          </p:blipFill>
          <p:spPr>
            <a:xfrm>
              <a:off x="4292507" y="3159295"/>
              <a:ext cx="2268000" cy="2268000"/>
            </a:xfrm>
            <a:prstGeom prst="snip1Rect">
              <a:avLst>
                <a:gd name="adj" fmla="val 20167"/>
              </a:avLst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" t="15491" r="258" b="16196"/>
            <a:stretch/>
          </p:blipFill>
          <p:spPr>
            <a:xfrm>
              <a:off x="4292507" y="5545504"/>
              <a:ext cx="2268000" cy="2268000"/>
            </a:xfrm>
            <a:custGeom>
              <a:avLst/>
              <a:gdLst>
                <a:gd name="connsiteX0" fmla="*/ 0 w 2268000"/>
                <a:gd name="connsiteY0" fmla="*/ 0 h 2268000"/>
                <a:gd name="connsiteX1" fmla="*/ 2268000 w 2268000"/>
                <a:gd name="connsiteY1" fmla="*/ 0 h 2268000"/>
                <a:gd name="connsiteX2" fmla="*/ 2268000 w 2268000"/>
                <a:gd name="connsiteY2" fmla="*/ 1818528 h 2268000"/>
                <a:gd name="connsiteX3" fmla="*/ 1818528 w 2268000"/>
                <a:gd name="connsiteY3" fmla="*/ 2268000 h 2268000"/>
                <a:gd name="connsiteX4" fmla="*/ 0 w 2268000"/>
                <a:gd name="connsiteY4" fmla="*/ 2268000 h 22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000" h="2268000">
                  <a:moveTo>
                    <a:pt x="0" y="0"/>
                  </a:moveTo>
                  <a:lnTo>
                    <a:pt x="2268000" y="0"/>
                  </a:lnTo>
                  <a:lnTo>
                    <a:pt x="2268000" y="1818528"/>
                  </a:lnTo>
                  <a:lnTo>
                    <a:pt x="1818528" y="2268000"/>
                  </a:lnTo>
                  <a:lnTo>
                    <a:pt x="0" y="2268000"/>
                  </a:lnTo>
                  <a:close/>
                </a:path>
              </a:pathLst>
            </a:custGeom>
          </p:spPr>
        </p:pic>
      </p:grpSp>
      <p:sp>
        <p:nvSpPr>
          <p:cNvPr id="13" name="TextBox 12"/>
          <p:cNvSpPr txBox="1"/>
          <p:nvPr/>
        </p:nvSpPr>
        <p:spPr>
          <a:xfrm>
            <a:off x="3621651" y="5692853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62" y="1891578"/>
            <a:ext cx="5353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KUALITAS AIR DAN BIOTA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PERAIRAN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TELUK BULI KABUPATEN HALMAHERA TIMUR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954712" y="5978975"/>
            <a:ext cx="5784574" cy="65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44742" y="128735"/>
            <a:ext cx="4124952" cy="1150305"/>
            <a:chOff x="329148" y="91350"/>
            <a:chExt cx="4124952" cy="11503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1" t="18441" r="30110" b="23265"/>
            <a:stretch/>
          </p:blipFill>
          <p:spPr>
            <a:xfrm>
              <a:off x="329148" y="91350"/>
              <a:ext cx="1871003" cy="1150305"/>
            </a:xfrm>
            <a:prstGeom prst="rect">
              <a:avLst/>
            </a:prstGeom>
          </p:spPr>
        </p:pic>
        <p:pic>
          <p:nvPicPr>
            <p:cNvPr id="21" name="Picture 20" descr="logo-unkhai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700" y="168673"/>
              <a:ext cx="950400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1.png" descr="C:\Users\ACER\Downloads\1695733088159.png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75892" y="130873"/>
              <a:ext cx="976351" cy="975600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1351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3034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Parameter Zooplankton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316041"/>
              </p:ext>
            </p:extLst>
          </p:nvPr>
        </p:nvGraphicFramePr>
        <p:xfrm>
          <a:off x="-203688" y="1951599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84631"/>
              </p:ext>
            </p:extLst>
          </p:nvPr>
        </p:nvGraphicFramePr>
        <p:xfrm>
          <a:off x="5657264" y="2008456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2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962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Pendugaan Pencemaran berdasarkan Indeks Keannekaragaman Fitoplankton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58568"/>
              </p:ext>
            </p:extLst>
          </p:nvPr>
        </p:nvGraphicFramePr>
        <p:xfrm>
          <a:off x="523741" y="2006258"/>
          <a:ext cx="10899224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3112"/>
                <a:gridCol w="5176413"/>
                <a:gridCol w="3479699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Kawasan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Indeks Keanekaragaman (H’)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Status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1,381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Tercemar sedang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1,627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Tercemar sedang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1,233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Tercemar sedang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1,262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Tercemar sedang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1,278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Tercemar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sedang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TB6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1,326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Tercemar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sedang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99" y="4397316"/>
            <a:ext cx="6955998" cy="2460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5491" r="258" b="16196"/>
          <a:stretch/>
        </p:blipFill>
        <p:spPr>
          <a:xfrm>
            <a:off x="8297445" y="4397316"/>
            <a:ext cx="2058879" cy="2200432"/>
          </a:xfrm>
          <a:custGeom>
            <a:avLst/>
            <a:gdLst>
              <a:gd name="connsiteX0" fmla="*/ 0 w 2268000"/>
              <a:gd name="connsiteY0" fmla="*/ 0 h 2268000"/>
              <a:gd name="connsiteX1" fmla="*/ 2268000 w 2268000"/>
              <a:gd name="connsiteY1" fmla="*/ 0 h 2268000"/>
              <a:gd name="connsiteX2" fmla="*/ 2268000 w 2268000"/>
              <a:gd name="connsiteY2" fmla="*/ 1818528 h 2268000"/>
              <a:gd name="connsiteX3" fmla="*/ 1818528 w 2268000"/>
              <a:gd name="connsiteY3" fmla="*/ 2268000 h 2268000"/>
              <a:gd name="connsiteX4" fmla="*/ 0 w 2268000"/>
              <a:gd name="connsiteY4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68000">
                <a:moveTo>
                  <a:pt x="0" y="0"/>
                </a:moveTo>
                <a:lnTo>
                  <a:pt x="2268000" y="0"/>
                </a:lnTo>
                <a:lnTo>
                  <a:pt x="2268000" y="1818528"/>
                </a:lnTo>
                <a:lnTo>
                  <a:pt x="1818528" y="2268000"/>
                </a:lnTo>
                <a:lnTo>
                  <a:pt x="0" y="226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Histologi Ikan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668" y="1710726"/>
            <a:ext cx="3130414" cy="2411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7668" y="1799444"/>
            <a:ext cx="3130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Hasil </a:t>
            </a:r>
            <a:r>
              <a:rPr lang="en-US" sz="2000" dirty="0" err="1">
                <a:latin typeface="Tw Cen MT" panose="020B0602020104020603" pitchFamily="34" charset="0"/>
              </a:rPr>
              <a:t>analisa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histologi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sampel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ikan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i="1" dirty="0" err="1">
                <a:latin typeface="Tw Cen MT" panose="020B0602020104020603" pitchFamily="34" charset="0"/>
              </a:rPr>
              <a:t>Scolopsis</a:t>
            </a:r>
            <a:r>
              <a:rPr lang="en-US" sz="2000" i="1" dirty="0">
                <a:latin typeface="Tw Cen MT" panose="020B0602020104020603" pitchFamily="34" charset="0"/>
              </a:rPr>
              <a:t> </a:t>
            </a:r>
            <a:r>
              <a:rPr lang="en-US" sz="2000" i="1" dirty="0" err="1">
                <a:latin typeface="Tw Cen MT" panose="020B0602020104020603" pitchFamily="34" charset="0"/>
              </a:rPr>
              <a:t>margaritifera</a:t>
            </a:r>
            <a:r>
              <a:rPr lang="en-US" sz="2000" dirty="0">
                <a:latin typeface="Tw Cen MT" panose="020B0602020104020603" pitchFamily="34" charset="0"/>
              </a:rPr>
              <a:t>. </a:t>
            </a:r>
            <a:r>
              <a:rPr lang="en-US" sz="2000" dirty="0" err="1">
                <a:latin typeface="Tw Cen MT" panose="020B0602020104020603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kuning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</a:rPr>
              <a:t>indikasi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logam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berat</a:t>
            </a:r>
            <a:r>
              <a:rPr lang="en-US" sz="2000" dirty="0">
                <a:latin typeface="Tw Cen MT" panose="020B0602020104020603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merah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</a:rPr>
              <a:t>nekrosis</a:t>
            </a:r>
            <a:r>
              <a:rPr lang="en-US" sz="2000" dirty="0">
                <a:latin typeface="Tw Cen MT" panose="020B0602020104020603" pitchFamily="34" charset="0"/>
              </a:rPr>
              <a:t>); A (</a:t>
            </a:r>
            <a:r>
              <a:rPr lang="en-US" sz="2000" dirty="0" err="1">
                <a:latin typeface="Tw Cen MT" panose="020B0602020104020603" pitchFamily="34" charset="0"/>
              </a:rPr>
              <a:t>Ginjal</a:t>
            </a:r>
            <a:r>
              <a:rPr lang="en-US" sz="2000" dirty="0">
                <a:latin typeface="Tw Cen MT" panose="020B0602020104020603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B (</a:t>
            </a:r>
            <a:r>
              <a:rPr lang="en-US" sz="2000" dirty="0" err="1">
                <a:latin typeface="Tw Cen MT" panose="020B0602020104020603" pitchFamily="34" charset="0"/>
              </a:rPr>
              <a:t>Otot</a:t>
            </a:r>
            <a:r>
              <a:rPr lang="en-US" sz="2000" dirty="0">
                <a:latin typeface="Tw Cen MT" panose="020B0602020104020603" pitchFamily="34" charset="0"/>
              </a:rPr>
              <a:t>).</a:t>
            </a:r>
          </a:p>
        </p:txBody>
      </p:sp>
      <p:pic>
        <p:nvPicPr>
          <p:cNvPr id="17" name="Picture 16" descr="C:\Users\ACER\Downloads\Presentation1\Slide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4098"/>
          <a:stretch/>
        </p:blipFill>
        <p:spPr bwMode="auto">
          <a:xfrm>
            <a:off x="339806" y="1752807"/>
            <a:ext cx="4053592" cy="4939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Isosceles Triangle 20"/>
          <p:cNvSpPr/>
          <p:nvPr/>
        </p:nvSpPr>
        <p:spPr>
          <a:xfrm rot="16200000">
            <a:off x="3947793" y="2057739"/>
            <a:ext cx="960120" cy="26609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:\Users\ACER\Downloads\IKAN BUL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4356" r="14316" b="4169"/>
          <a:stretch/>
        </p:blipFill>
        <p:spPr bwMode="auto">
          <a:xfrm>
            <a:off x="8348398" y="122829"/>
            <a:ext cx="3230623" cy="6691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9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Histologi Ikan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pic>
        <p:nvPicPr>
          <p:cNvPr id="8" name="Picture 7" descr="C:\Users\ACER\Downloads\Presentation1\Slid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759"/>
          <a:stretch/>
        </p:blipFill>
        <p:spPr bwMode="auto">
          <a:xfrm>
            <a:off x="397279" y="1724753"/>
            <a:ext cx="4069008" cy="4967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ACER\Downloads\Presentation1\Slide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3626"/>
          <a:stretch/>
        </p:blipFill>
        <p:spPr bwMode="auto">
          <a:xfrm>
            <a:off x="7852353" y="1738780"/>
            <a:ext cx="4066121" cy="4939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7668" y="1710726"/>
            <a:ext cx="3130414" cy="2411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7668" y="1799444"/>
            <a:ext cx="3130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histologi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lencam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i="1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Lethrinus</a:t>
            </a:r>
            <a:r>
              <a:rPr lang="en-US" sz="2000" i="1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lentjan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).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kuning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indikasi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logam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berat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merah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nekrosis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A (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Ginjal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B (</a:t>
            </a:r>
            <a:r>
              <a:rPr lang="en-US" sz="2000" dirty="0" err="1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Otot</a:t>
            </a:r>
            <a:r>
              <a:rPr lang="en-US" sz="2000" dirty="0"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).</a:t>
            </a:r>
            <a:endParaRPr lang="en-US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7668" y="4412610"/>
            <a:ext cx="3130414" cy="23397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7668" y="4501329"/>
            <a:ext cx="3130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histologi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ikan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keling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i="1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Halichoeres</a:t>
            </a:r>
            <a:r>
              <a:rPr lang="en-US" sz="2000" i="1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melanurus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).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Panah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kuning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indikasi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logam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berat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panah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merah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nekrosis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A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Ginjal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);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B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Otot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).</a:t>
            </a:r>
            <a:endParaRPr lang="en-US" sz="20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16200000">
            <a:off x="3947793" y="2057739"/>
            <a:ext cx="960120" cy="26609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 flipH="1">
            <a:off x="7345717" y="4750665"/>
            <a:ext cx="960120" cy="27539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Histologi Ikan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pic>
        <p:nvPicPr>
          <p:cNvPr id="11" name="Picture 10" descr="C:\Users\ACER\Downloads\Presentation1\Slid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3626"/>
          <a:stretch/>
        </p:blipFill>
        <p:spPr bwMode="auto">
          <a:xfrm>
            <a:off x="7852353" y="1738780"/>
            <a:ext cx="4066121" cy="4939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7668" y="1710726"/>
            <a:ext cx="3130414" cy="2411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7668" y="1799444"/>
            <a:ext cx="3130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Hasil </a:t>
            </a:r>
            <a:r>
              <a:rPr lang="en-US" sz="2000" dirty="0" err="1">
                <a:latin typeface="Tw Cen MT" panose="020B0602020104020603" pitchFamily="34" charset="0"/>
              </a:rPr>
              <a:t>analisa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histologi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sampel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kerapu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karang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i="1" dirty="0" err="1">
                <a:latin typeface="Tw Cen MT" panose="020B0602020104020603" pitchFamily="34" charset="0"/>
              </a:rPr>
              <a:t>Plectropomus</a:t>
            </a:r>
            <a:r>
              <a:rPr lang="en-US" sz="2000" i="1" dirty="0">
                <a:latin typeface="Tw Cen MT" panose="020B0602020104020603" pitchFamily="34" charset="0"/>
              </a:rPr>
              <a:t> </a:t>
            </a:r>
            <a:r>
              <a:rPr lang="en-US" sz="2000" i="1" dirty="0" err="1">
                <a:latin typeface="Tw Cen MT" panose="020B0602020104020603" pitchFamily="34" charset="0"/>
              </a:rPr>
              <a:t>areolatus</a:t>
            </a:r>
            <a:r>
              <a:rPr lang="en-US" sz="2000" dirty="0">
                <a:latin typeface="Tw Cen MT" panose="020B0602020104020603" pitchFamily="34" charset="0"/>
              </a:rPr>
              <a:t>). </a:t>
            </a:r>
            <a:r>
              <a:rPr lang="en-US" sz="2000" dirty="0" err="1">
                <a:latin typeface="Tw Cen MT" panose="020B0602020104020603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kuning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</a:rPr>
              <a:t>indikasi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logam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berat</a:t>
            </a:r>
            <a:r>
              <a:rPr lang="en-US" sz="2000" dirty="0">
                <a:latin typeface="Tw Cen MT" panose="020B0602020104020603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</a:rPr>
              <a:t>panah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merah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</a:rPr>
              <a:t>nekrosis</a:t>
            </a:r>
            <a:r>
              <a:rPr lang="en-US" sz="2000" dirty="0">
                <a:latin typeface="Tw Cen MT" panose="020B0602020104020603" pitchFamily="34" charset="0"/>
              </a:rPr>
              <a:t>); A (</a:t>
            </a:r>
            <a:r>
              <a:rPr lang="en-US" sz="2000" dirty="0" err="1">
                <a:latin typeface="Tw Cen MT" panose="020B0602020104020603" pitchFamily="34" charset="0"/>
              </a:rPr>
              <a:t>Ginjal</a:t>
            </a:r>
            <a:r>
              <a:rPr lang="en-US" sz="2000" dirty="0">
                <a:latin typeface="Tw Cen MT" panose="020B0602020104020603" pitchFamily="34" charset="0"/>
              </a:rPr>
              <a:t>);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B (</a:t>
            </a:r>
            <a:r>
              <a:rPr lang="en-US" sz="2000" dirty="0" err="1">
                <a:latin typeface="Tw Cen MT" panose="020B0602020104020603" pitchFamily="34" charset="0"/>
              </a:rPr>
              <a:t>Otot</a:t>
            </a:r>
            <a:r>
              <a:rPr lang="en-US" sz="2000" dirty="0">
                <a:latin typeface="Tw Cen MT" panose="020B0602020104020603" pitchFamily="34" charset="0"/>
              </a:rPr>
              <a:t>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7668" y="4412610"/>
            <a:ext cx="3130414" cy="23397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7668" y="4501329"/>
            <a:ext cx="3130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histologi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kerapu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bandih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Cephalopholis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boenak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indikasi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logam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nekrosis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A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Ginjal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(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Otot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:\Users\ACER\Downloads\Presentation1\Slide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955"/>
          <a:stretch/>
        </p:blipFill>
        <p:spPr bwMode="auto">
          <a:xfrm>
            <a:off x="339805" y="1752807"/>
            <a:ext cx="4066121" cy="4938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Isosceles Triangle 18"/>
          <p:cNvSpPr/>
          <p:nvPr/>
        </p:nvSpPr>
        <p:spPr>
          <a:xfrm rot="16200000">
            <a:off x="3947793" y="2057739"/>
            <a:ext cx="960120" cy="26609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:\Users\ACER\Downloads\Presentation1\Slide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671"/>
          <a:stretch/>
        </p:blipFill>
        <p:spPr bwMode="auto">
          <a:xfrm>
            <a:off x="7852352" y="1738780"/>
            <a:ext cx="4066121" cy="4939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Isosceles Triangle 20"/>
          <p:cNvSpPr/>
          <p:nvPr/>
        </p:nvSpPr>
        <p:spPr>
          <a:xfrm rot="5400000" flipH="1">
            <a:off x="7345717" y="4750665"/>
            <a:ext cx="960120" cy="27539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486543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SIMPULAN RISET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79101" y="1551590"/>
            <a:ext cx="4613496" cy="4891414"/>
            <a:chOff x="1897414" y="3159295"/>
            <a:chExt cx="4663093" cy="46542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6" r="18034"/>
            <a:stretch/>
          </p:blipFill>
          <p:spPr>
            <a:xfrm>
              <a:off x="1897414" y="3159295"/>
              <a:ext cx="2268000" cy="2268000"/>
            </a:xfrm>
            <a:prstGeom prst="flowChartPunchedCard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53" b="25408"/>
            <a:stretch/>
          </p:blipFill>
          <p:spPr>
            <a:xfrm>
              <a:off x="1897414" y="5545504"/>
              <a:ext cx="2268000" cy="226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8" b="12578"/>
            <a:stretch/>
          </p:blipFill>
          <p:spPr>
            <a:xfrm>
              <a:off x="4292507" y="3159295"/>
              <a:ext cx="2268000" cy="2268000"/>
            </a:xfrm>
            <a:prstGeom prst="snip1Rect">
              <a:avLst>
                <a:gd name="adj" fmla="val 20167"/>
              </a:avLst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" t="15491" r="258" b="16196"/>
            <a:stretch/>
          </p:blipFill>
          <p:spPr>
            <a:xfrm>
              <a:off x="4292507" y="5545504"/>
              <a:ext cx="2268000" cy="2268000"/>
            </a:xfrm>
            <a:custGeom>
              <a:avLst/>
              <a:gdLst>
                <a:gd name="connsiteX0" fmla="*/ 0 w 2268000"/>
                <a:gd name="connsiteY0" fmla="*/ 0 h 2268000"/>
                <a:gd name="connsiteX1" fmla="*/ 2268000 w 2268000"/>
                <a:gd name="connsiteY1" fmla="*/ 0 h 2268000"/>
                <a:gd name="connsiteX2" fmla="*/ 2268000 w 2268000"/>
                <a:gd name="connsiteY2" fmla="*/ 1818528 h 2268000"/>
                <a:gd name="connsiteX3" fmla="*/ 1818528 w 2268000"/>
                <a:gd name="connsiteY3" fmla="*/ 2268000 h 2268000"/>
                <a:gd name="connsiteX4" fmla="*/ 0 w 2268000"/>
                <a:gd name="connsiteY4" fmla="*/ 2268000 h 22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000" h="2268000">
                  <a:moveTo>
                    <a:pt x="0" y="0"/>
                  </a:moveTo>
                  <a:lnTo>
                    <a:pt x="2268000" y="0"/>
                  </a:lnTo>
                  <a:lnTo>
                    <a:pt x="2268000" y="1818528"/>
                  </a:lnTo>
                  <a:lnTo>
                    <a:pt x="1818528" y="2268000"/>
                  </a:lnTo>
                  <a:lnTo>
                    <a:pt x="0" y="2268000"/>
                  </a:lnTo>
                  <a:close/>
                </a:path>
              </a:pathLst>
            </a:custGeom>
          </p:spPr>
        </p:pic>
      </p:grpSp>
      <p:grpSp>
        <p:nvGrpSpPr>
          <p:cNvPr id="25" name="Group 24"/>
          <p:cNvGrpSpPr/>
          <p:nvPr/>
        </p:nvGrpSpPr>
        <p:grpSpPr>
          <a:xfrm>
            <a:off x="475032" y="1716629"/>
            <a:ext cx="5728823" cy="1741289"/>
            <a:chOff x="744" y="77178"/>
            <a:chExt cx="2902148" cy="1741289"/>
          </a:xfrm>
          <a:solidFill>
            <a:srgbClr val="00B0F0"/>
          </a:solidFill>
        </p:grpSpPr>
        <p:sp>
          <p:nvSpPr>
            <p:cNvPr id="29" name="Rectangle 28"/>
            <p:cNvSpPr/>
            <p:nvPr/>
          </p:nvSpPr>
          <p:spPr>
            <a:xfrm>
              <a:off x="744" y="77178"/>
              <a:ext cx="2902148" cy="174128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50634" y="77178"/>
              <a:ext cx="2788119" cy="17412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1. Status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kualitas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air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perairan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di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kawasan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Teluk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Buli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terindikasi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mengalami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pencemaran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terutama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logam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berat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merkuri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melebihi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ambang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batas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baku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mutu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.</a:t>
              </a:r>
              <a:endParaRPr lang="en-US" sz="2200" kern="12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5031" y="3826972"/>
            <a:ext cx="5827304" cy="2419083"/>
            <a:chOff x="3193107" y="77178"/>
            <a:chExt cx="2952037" cy="1741289"/>
          </a:xfrm>
          <a:solidFill>
            <a:srgbClr val="00B0F0"/>
          </a:solidFill>
        </p:grpSpPr>
        <p:sp>
          <p:nvSpPr>
            <p:cNvPr id="27" name="Rectangle 26"/>
            <p:cNvSpPr/>
            <p:nvPr/>
          </p:nvSpPr>
          <p:spPr>
            <a:xfrm>
              <a:off x="3193107" y="77178"/>
              <a:ext cx="2902148" cy="174128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3242996" y="77178"/>
              <a:ext cx="2902148" cy="17412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2. Tingkat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pencemaran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tersebut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bahkan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telah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terakumulasi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hingga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ke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biota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laut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.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Ikan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target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konsumsi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telah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terpapar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logam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berat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.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Logam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berat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bersifat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toksik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dapat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membahayakan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masyarakat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kern="1200" dirty="0" err="1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sekitar</a:t>
              </a:r>
              <a:r>
                <a:rPr lang="en-US" sz="2200" kern="12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.</a:t>
              </a:r>
              <a:endParaRPr lang="en-US" sz="2200" kern="12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770" y="5522300"/>
            <a:ext cx="11403590" cy="168798"/>
            <a:chOff x="428325" y="4373856"/>
            <a:chExt cx="11403590" cy="168798"/>
          </a:xfrm>
          <a:noFill/>
        </p:grpSpPr>
        <p:cxnSp>
          <p:nvCxnSpPr>
            <p:cNvPr id="3" name="Straight Connector 2"/>
            <p:cNvCxnSpPr/>
            <p:nvPr/>
          </p:nvCxnSpPr>
          <p:spPr>
            <a:xfrm>
              <a:off x="862326" y="4458264"/>
              <a:ext cx="105236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308295" y="4542654"/>
              <a:ext cx="105236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28325" y="4373856"/>
              <a:ext cx="1052362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-1902738" y="-4606744"/>
            <a:ext cx="8656027" cy="4847151"/>
          </a:xfrm>
          <a:prstGeom prst="roundRect">
            <a:avLst>
              <a:gd name="adj" fmla="val 783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-2293263" y="-4202390"/>
            <a:ext cx="8656027" cy="4847151"/>
          </a:xfrm>
          <a:prstGeom prst="roundRect">
            <a:avLst>
              <a:gd name="adj" fmla="val 783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-2698462" y="-3825055"/>
            <a:ext cx="8656027" cy="4847151"/>
          </a:xfrm>
          <a:prstGeom prst="roundRect">
            <a:avLst>
              <a:gd name="adj" fmla="val 783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460999" y="2866223"/>
            <a:ext cx="7270003" cy="1547934"/>
            <a:chOff x="1135740" y="2866223"/>
            <a:chExt cx="7270003" cy="1547934"/>
          </a:xfrm>
        </p:grpSpPr>
        <p:grpSp>
          <p:nvGrpSpPr>
            <p:cNvPr id="6" name="Group 5"/>
            <p:cNvGrpSpPr/>
            <p:nvPr/>
          </p:nvGrpSpPr>
          <p:grpSpPr>
            <a:xfrm>
              <a:off x="5433397" y="2866223"/>
              <a:ext cx="2972346" cy="1547934"/>
              <a:chOff x="5489483" y="2066123"/>
              <a:chExt cx="2972346" cy="1547934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5562053" y="2066123"/>
                <a:ext cx="2899776" cy="1547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b="1" dirty="0" err="1" smtClean="0">
                    <a:solidFill>
                      <a:schemeClr val="bg1"/>
                    </a:solidFill>
                    <a:latin typeface="Stencil" panose="040409050D0802020404" pitchFamily="82" charset="0"/>
                    <a:cs typeface="Mongolian Baiti" panose="03000500000000000000" pitchFamily="66" charset="0"/>
                  </a:rPr>
                  <a:t>Terima</a:t>
                </a:r>
                <a:endParaRPr lang="en-US" sz="5400" b="1" dirty="0">
                  <a:solidFill>
                    <a:schemeClr val="bg1"/>
                  </a:solidFill>
                  <a:latin typeface="Stencil" panose="040409050D0802020404" pitchFamily="82" charset="0"/>
                  <a:cs typeface="Mongolian Baiti" panose="03000500000000000000" pitchFamily="66" charset="0"/>
                </a:endParaRPr>
              </a:p>
              <a:p>
                <a:r>
                  <a:rPr lang="en-US" sz="5400" b="1" dirty="0" err="1" smtClean="0">
                    <a:solidFill>
                      <a:schemeClr val="bg1"/>
                    </a:solidFill>
                    <a:latin typeface="Stencil" panose="040409050D0802020404" pitchFamily="82" charset="0"/>
                    <a:cs typeface="Mongolian Baiti" panose="03000500000000000000" pitchFamily="66" charset="0"/>
                  </a:rPr>
                  <a:t>kasih</a:t>
                </a:r>
                <a:endParaRPr lang="en-US" sz="5400" b="1" dirty="0">
                  <a:solidFill>
                    <a:schemeClr val="bg1"/>
                  </a:solidFill>
                  <a:latin typeface="Stencil" panose="040409050D0802020404" pitchFamily="82" charset="0"/>
                  <a:cs typeface="Mongolian Baiti" panose="03000500000000000000" pitchFamily="66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5489483" y="2092695"/>
                <a:ext cx="740" cy="14052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135740" y="3065037"/>
              <a:ext cx="4124952" cy="1150305"/>
              <a:chOff x="329148" y="91350"/>
              <a:chExt cx="4124952" cy="115030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81" t="18441" r="30110" b="23265"/>
              <a:stretch/>
            </p:blipFill>
            <p:spPr>
              <a:xfrm>
                <a:off x="329148" y="91350"/>
                <a:ext cx="1871003" cy="1150305"/>
              </a:xfrm>
              <a:prstGeom prst="rect">
                <a:avLst/>
              </a:prstGeom>
            </p:spPr>
          </p:pic>
          <p:pic>
            <p:nvPicPr>
              <p:cNvPr id="15" name="Picture 14" descr="logo-unkhair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700" y="168673"/>
                <a:ext cx="9504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image1.png" descr="C:\Users\ACER\Downloads\1695733088159.png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375892" y="130873"/>
                <a:ext cx="976351" cy="975600"/>
              </a:xfrm>
              <a:prstGeom prst="rect">
                <a:avLst/>
              </a:prstGeom>
              <a:ln/>
            </p:spPr>
          </p:pic>
        </p:grpSp>
      </p:grpSp>
    </p:spTree>
    <p:extLst>
      <p:ext uri="{BB962C8B-B14F-4D97-AF65-F5344CB8AC3E}">
        <p14:creationId xmlns:p14="http://schemas.microsoft.com/office/powerpoint/2010/main" val="186373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648" y="335549"/>
            <a:ext cx="416492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PENDAHULUAN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931" y="4482000"/>
            <a:ext cx="41101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 smtClean="0">
                <a:latin typeface="Bahnschrift" panose="020B0502040204020203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Pencemaran logam merupakan salah satu permasalahan lingkungan yang paling serius di dunia. Serapan logam dapat menyebabkan gangguan kesehatan pada manusia.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5500" y="4482271"/>
            <a:ext cx="65057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Bahnschrift" panose="020B0502040204020203" pitchFamily="34" charset="0"/>
              </a:rPr>
              <a:t>Laut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adalah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salah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satu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sistem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terpenting</a:t>
            </a:r>
            <a:r>
              <a:rPr lang="en-US" sz="2200" dirty="0" smtClean="0">
                <a:latin typeface="Bahnschrift" panose="020B0502040204020203" pitchFamily="34" charset="0"/>
              </a:rPr>
              <a:t> yang </a:t>
            </a:r>
            <a:r>
              <a:rPr lang="en-US" sz="2200" dirty="0" err="1" smtClean="0">
                <a:latin typeface="Bahnschrift" panose="020B0502040204020203" pitchFamily="34" charset="0"/>
              </a:rPr>
              <a:t>secara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alami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dapat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menghasilkan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logam</a:t>
            </a:r>
            <a:r>
              <a:rPr lang="en-US" sz="2200" dirty="0" smtClean="0">
                <a:latin typeface="Bahnschrift" panose="020B0502040204020203" pitchFamily="34" charset="0"/>
              </a:rPr>
              <a:t>. </a:t>
            </a:r>
            <a:r>
              <a:rPr lang="en-US" sz="2200" dirty="0" err="1" smtClean="0">
                <a:latin typeface="Bahnschrift" panose="020B0502040204020203" pitchFamily="34" charset="0"/>
              </a:rPr>
              <a:t>Namun</a:t>
            </a:r>
            <a:r>
              <a:rPr lang="en-US" sz="2200" dirty="0" smtClean="0">
                <a:latin typeface="Bahnschrift" panose="020B0502040204020203" pitchFamily="34" charset="0"/>
              </a:rPr>
              <a:t>, </a:t>
            </a:r>
            <a:r>
              <a:rPr lang="en-US" sz="2200" dirty="0" err="1" smtClean="0">
                <a:latin typeface="Bahnschrift" panose="020B0502040204020203" pitchFamily="34" charset="0"/>
              </a:rPr>
              <a:t>dengan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meningkatnya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emisi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logam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antropogenik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sejak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revolusi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industri</a:t>
            </a:r>
            <a:r>
              <a:rPr lang="en-US" sz="2200" dirty="0" smtClean="0">
                <a:latin typeface="Bahnschrift" panose="020B0502040204020203" pitchFamily="34" charset="0"/>
              </a:rPr>
              <a:t>, </a:t>
            </a:r>
            <a:r>
              <a:rPr lang="en-US" sz="2200" dirty="0" err="1" smtClean="0">
                <a:latin typeface="Bahnschrift" panose="020B0502040204020203" pitchFamily="34" charset="0"/>
              </a:rPr>
              <a:t>konsentrasi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logam</a:t>
            </a:r>
            <a:r>
              <a:rPr lang="en-US" sz="2200" dirty="0" smtClean="0">
                <a:latin typeface="Bahnschrift" panose="020B0502040204020203" pitchFamily="34" charset="0"/>
              </a:rPr>
              <a:t> di </a:t>
            </a:r>
            <a:r>
              <a:rPr lang="en-US" sz="2200" dirty="0" err="1" smtClean="0">
                <a:latin typeface="Bahnschrift" panose="020B0502040204020203" pitchFamily="34" charset="0"/>
              </a:rPr>
              <a:t>perairan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meningkat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secara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signifikan</a:t>
            </a:r>
            <a:r>
              <a:rPr lang="en-US" sz="2200" dirty="0" smtClean="0">
                <a:latin typeface="Bahnschrift" panose="020B0502040204020203" pitchFamily="34" charset="0"/>
              </a:rPr>
              <a:t>. 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9A08B2-1D92-7EDA-B38D-5D0A32DEB903}"/>
              </a:ext>
            </a:extLst>
          </p:cNvPr>
          <p:cNvCxnSpPr>
            <a:cxnSpLocks/>
          </p:cNvCxnSpPr>
          <p:nvPr/>
        </p:nvCxnSpPr>
        <p:spPr>
          <a:xfrm flipH="1">
            <a:off x="4685181" y="4215225"/>
            <a:ext cx="1290" cy="23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F96DDB6-8F6C-E615-17CD-0DEB5531BC8A}"/>
              </a:ext>
            </a:extLst>
          </p:cNvPr>
          <p:cNvSpPr/>
          <p:nvPr/>
        </p:nvSpPr>
        <p:spPr>
          <a:xfrm>
            <a:off x="317306" y="3864481"/>
            <a:ext cx="396000" cy="3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Bahnschrift" panose="020B0502040204020203" pitchFamily="34" charset="0"/>
              </a:rPr>
              <a:t>1</a:t>
            </a:r>
            <a:endParaRPr lang="en-ID" sz="2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64CA9C8-FCA9-4DED-D8ED-3F7BA1123442}"/>
              </a:ext>
            </a:extLst>
          </p:cNvPr>
          <p:cNvSpPr/>
          <p:nvPr/>
        </p:nvSpPr>
        <p:spPr>
          <a:xfrm>
            <a:off x="5137223" y="3988823"/>
            <a:ext cx="396000" cy="3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Bahnschrift" panose="020B0502040204020203" pitchFamily="34" charset="0"/>
              </a:rPr>
              <a:t>2</a:t>
            </a:r>
            <a:endParaRPr lang="en-ID" sz="2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770" y="1322837"/>
            <a:ext cx="40601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Bahnschrift" panose="020B0502040204020203" pitchFamily="34" charset="0"/>
              </a:rPr>
              <a:t>Oleh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karena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itu</a:t>
            </a:r>
            <a:r>
              <a:rPr lang="en-US" sz="2200" dirty="0" smtClean="0">
                <a:latin typeface="Bahnschrift" panose="020B0502040204020203" pitchFamily="34" charset="0"/>
              </a:rPr>
              <a:t>, </a:t>
            </a:r>
            <a:r>
              <a:rPr lang="en-US" sz="2200" dirty="0" err="1" smtClean="0">
                <a:latin typeface="Bahnschrift" panose="020B0502040204020203" pitchFamily="34" charset="0"/>
              </a:rPr>
              <a:t>peningkatan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konsentrasi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logam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higga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terdeteksi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pada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ikan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laut</a:t>
            </a:r>
            <a:r>
              <a:rPr lang="en-US" sz="2200" dirty="0" smtClean="0">
                <a:latin typeface="Bahnschrift" panose="020B0502040204020203" pitchFamily="34" charset="0"/>
              </a:rPr>
              <a:t> yang </a:t>
            </a:r>
            <a:r>
              <a:rPr lang="en-US" sz="2200" dirty="0" err="1" smtClean="0">
                <a:latin typeface="Bahnschrift" panose="020B0502040204020203" pitchFamily="34" charset="0"/>
              </a:rPr>
              <a:t>dimanfaatkan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sebagai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ikan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konsumsi</a:t>
            </a:r>
            <a:r>
              <a:rPr lang="en-US" sz="2200" dirty="0" smtClean="0">
                <a:latin typeface="Bahnschrift" panose="020B0502040204020203" pitchFamily="34" charset="0"/>
              </a:rPr>
              <a:t>. Hal </a:t>
            </a:r>
            <a:r>
              <a:rPr lang="en-US" sz="2200" dirty="0" err="1" smtClean="0">
                <a:latin typeface="Bahnschrift" panose="020B0502040204020203" pitchFamily="34" charset="0"/>
              </a:rPr>
              <a:t>ini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berpotensi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menimbulkan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ancaman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besar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bagi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kesehatan</a:t>
            </a:r>
            <a:r>
              <a:rPr lang="en-US" sz="2200" dirty="0" smtClean="0"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latin typeface="Bahnschrift" panose="020B0502040204020203" pitchFamily="34" charset="0"/>
              </a:rPr>
              <a:t>manusia</a:t>
            </a:r>
            <a:r>
              <a:rPr lang="en-US" sz="2200" dirty="0" smtClean="0">
                <a:latin typeface="Bahnschrift" panose="020B0502040204020203" pitchFamily="34" charset="0"/>
              </a:rPr>
              <a:t>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59A08B2-1D92-7EDA-B38D-5D0A32DEB903}"/>
              </a:ext>
            </a:extLst>
          </p:cNvPr>
          <p:cNvCxnSpPr>
            <a:cxnSpLocks/>
          </p:cNvCxnSpPr>
          <p:nvPr/>
        </p:nvCxnSpPr>
        <p:spPr>
          <a:xfrm rot="5400000" flipH="1">
            <a:off x="9852521" y="2083262"/>
            <a:ext cx="0" cy="396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" y="1360974"/>
            <a:ext cx="6357976" cy="312102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F96DDB6-8F6C-E615-17CD-0DEB5531BC8A}"/>
              </a:ext>
            </a:extLst>
          </p:cNvPr>
          <p:cNvSpPr/>
          <p:nvPr/>
        </p:nvSpPr>
        <p:spPr>
          <a:xfrm>
            <a:off x="7872521" y="787731"/>
            <a:ext cx="396000" cy="3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Bahnschrift" panose="020B0502040204020203" pitchFamily="34" charset="0"/>
              </a:rPr>
              <a:t>3</a:t>
            </a:r>
            <a:endParaRPr lang="en-ID" sz="2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8" y="1447754"/>
            <a:ext cx="3914606" cy="52065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7028" y="1430451"/>
            <a:ext cx="634239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Kawasan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sekitar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Teluk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Buli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aktivitas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pertambangan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dermaga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sarana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pendukung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aktivitas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pertambangan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tersebut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Kegiatan-kegiatan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tersebut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langsung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akan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memengaruhi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ekosistem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Teluk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Buli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Kawasan Mabapura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adalah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salah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satunya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7037" y="1617801"/>
            <a:ext cx="58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w Cen MT" panose="020B0602020104020603" pitchFamily="34" charset="0"/>
              </a:rPr>
              <a:t>1</a:t>
            </a:r>
            <a:endParaRPr lang="en-US" sz="7200" b="1" dirty="0">
              <a:latin typeface="Tw Cen MT" panose="020B06020201040206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57229" y="1374267"/>
            <a:ext cx="417" cy="1687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24570" y="1374267"/>
            <a:ext cx="7519779" cy="16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97028" y="3242569"/>
            <a:ext cx="634239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Kawasan Mabapura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kawasan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Desa Soa Laipoh dan Soa Sangaji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satu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DAS, yaitu Sungai Air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Nof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. Kawasan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memuliki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panjang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garis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pantai 6,54 km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dua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Pulau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Kecil, yaitu (</a:t>
            </a:r>
            <a:r>
              <a:rPr lang="pt-BR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Pulau Mababuli dan1 Pulau belum mempunyai nama).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7037" y="3429919"/>
            <a:ext cx="58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w Cen MT" panose="020B0602020104020603" pitchFamily="34" charset="0"/>
              </a:rPr>
              <a:t>2</a:t>
            </a:r>
            <a:endParaRPr lang="en-US" sz="7200" b="1" dirty="0">
              <a:latin typeface="Tw Cen MT" panose="020B0602020104020603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257229" y="3186385"/>
            <a:ext cx="417" cy="1687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24570" y="3186385"/>
            <a:ext cx="7519779" cy="16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97028" y="5045757"/>
            <a:ext cx="634239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pemegang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konsensi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dikawasan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yaitu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(1) PT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Sumberdaya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Arindo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(14.421 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Ha –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Nikel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), (2) PT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Wana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Kencana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Mineral (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24.700 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Ha –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Nikel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), (3) PT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Makmur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Jaya Lestari (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394,10 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Ha –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Nikel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), (4) PT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. Nusa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Karya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Arindo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20.763 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Ha –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Nikel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), </a:t>
            </a:r>
            <a:r>
              <a:rPr lang="en-US" sz="2000" dirty="0" err="1" smtClean="0">
                <a:latin typeface="Tw Cen MT" panose="020B0602020104020603" pitchFamily="34" charset="0"/>
                <a:ea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 (5) PT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. Position (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4.017 </a:t>
            </a:r>
            <a:r>
              <a:rPr lang="en-US" sz="2000" dirty="0">
                <a:latin typeface="Tw Cen MT" panose="020B0602020104020603" pitchFamily="34" charset="0"/>
                <a:ea typeface="Times New Roman" panose="02020603050405020304" pitchFamily="18" charset="0"/>
              </a:rPr>
              <a:t>Ha – </a:t>
            </a:r>
            <a:r>
              <a:rPr lang="en-US" sz="2000" dirty="0" err="1">
                <a:latin typeface="Tw Cen MT" panose="020B0602020104020603" pitchFamily="34" charset="0"/>
                <a:ea typeface="Times New Roman" panose="02020603050405020304" pitchFamily="18" charset="0"/>
              </a:rPr>
              <a:t>Nikel</a:t>
            </a:r>
            <a:r>
              <a:rPr lang="en-US" sz="2000" dirty="0" smtClean="0">
                <a:latin typeface="Tw Cen MT" panose="020B0602020104020603" pitchFamily="34" charset="0"/>
                <a:ea typeface="Times New Roman" panose="02020603050405020304" pitchFamily="18" charset="0"/>
              </a:rPr>
              <a:t>)</a:t>
            </a:r>
            <a:endParaRPr lang="en-US" sz="2000" dirty="0">
              <a:latin typeface="Tw Cen MT" panose="020B0602020104020603" pitchFamily="34" charset="0"/>
              <a:ea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7037" y="5233107"/>
            <a:ext cx="58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w Cen MT" panose="020B0602020104020603" pitchFamily="34" charset="0"/>
              </a:rPr>
              <a:t>3</a:t>
            </a:r>
            <a:endParaRPr lang="en-US" sz="7200" b="1" dirty="0">
              <a:latin typeface="Tw Cen MT" panose="020B0602020104020603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57229" y="4989573"/>
            <a:ext cx="417" cy="1687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424570" y="4989573"/>
            <a:ext cx="7519779" cy="16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9648" y="335549"/>
            <a:ext cx="416492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PENDAHULUAN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22019" y="6033326"/>
            <a:ext cx="2432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Kawasan 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Mabapura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2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587693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TUJUAN &amp; MANFAAT</a:t>
            </a:r>
            <a:endParaRPr lang="en-US" sz="4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7518250" y="2612597"/>
            <a:ext cx="4580266" cy="3992450"/>
            <a:chOff x="5522890" y="1957589"/>
            <a:chExt cx="6454462" cy="472785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3" t="2196" r="21981" b="2568"/>
            <a:stretch/>
          </p:blipFill>
          <p:spPr>
            <a:xfrm>
              <a:off x="11096405" y="1957589"/>
              <a:ext cx="880947" cy="4727850"/>
            </a:xfrm>
            <a:custGeom>
              <a:avLst/>
              <a:gdLst>
                <a:gd name="connsiteX0" fmla="*/ 0 w 880947"/>
                <a:gd name="connsiteY0" fmla="*/ 0 h 4727850"/>
                <a:gd name="connsiteX1" fmla="*/ 880947 w 880947"/>
                <a:gd name="connsiteY1" fmla="*/ 0 h 4727850"/>
                <a:gd name="connsiteX2" fmla="*/ 880947 w 880947"/>
                <a:gd name="connsiteY2" fmla="*/ 4727850 h 4727850"/>
                <a:gd name="connsiteX3" fmla="*/ 0 w 880947"/>
                <a:gd name="connsiteY3" fmla="*/ 4727850 h 4727850"/>
                <a:gd name="connsiteX4" fmla="*/ 0 w 880947"/>
                <a:gd name="connsiteY4" fmla="*/ 0 h 472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947" h="4727850">
                  <a:moveTo>
                    <a:pt x="0" y="0"/>
                  </a:moveTo>
                  <a:lnTo>
                    <a:pt x="880947" y="0"/>
                  </a:lnTo>
                  <a:lnTo>
                    <a:pt x="880947" y="4727850"/>
                  </a:lnTo>
                  <a:lnTo>
                    <a:pt x="0" y="47278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1" t="2196" r="30866" b="85885"/>
            <a:stretch/>
          </p:blipFill>
          <p:spPr>
            <a:xfrm>
              <a:off x="8833530" y="1957592"/>
              <a:ext cx="2163650" cy="591703"/>
            </a:xfrm>
            <a:custGeom>
              <a:avLst/>
              <a:gdLst>
                <a:gd name="connsiteX0" fmla="*/ 0 w 2163650"/>
                <a:gd name="connsiteY0" fmla="*/ 0 h 591703"/>
                <a:gd name="connsiteX1" fmla="*/ 2163650 w 2163650"/>
                <a:gd name="connsiteY1" fmla="*/ 0 h 591703"/>
                <a:gd name="connsiteX2" fmla="*/ 2163650 w 2163650"/>
                <a:gd name="connsiteY2" fmla="*/ 591703 h 591703"/>
                <a:gd name="connsiteX3" fmla="*/ 0 w 2163650"/>
                <a:gd name="connsiteY3" fmla="*/ 591703 h 591703"/>
                <a:gd name="connsiteX4" fmla="*/ 0 w 2163650"/>
                <a:gd name="connsiteY4" fmla="*/ 0 h 5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650" h="591703">
                  <a:moveTo>
                    <a:pt x="0" y="0"/>
                  </a:moveTo>
                  <a:lnTo>
                    <a:pt x="2163650" y="0"/>
                  </a:lnTo>
                  <a:lnTo>
                    <a:pt x="2163650" y="591703"/>
                  </a:lnTo>
                  <a:lnTo>
                    <a:pt x="0" y="59170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5" t="12080" r="51393" b="69055"/>
            <a:stretch/>
          </p:blipFill>
          <p:spPr>
            <a:xfrm>
              <a:off x="7837829" y="2448292"/>
              <a:ext cx="894877" cy="936532"/>
            </a:xfrm>
            <a:custGeom>
              <a:avLst/>
              <a:gdLst>
                <a:gd name="connsiteX0" fmla="*/ 0 w 894877"/>
                <a:gd name="connsiteY0" fmla="*/ 0 h 936532"/>
                <a:gd name="connsiteX1" fmla="*/ 894877 w 894877"/>
                <a:gd name="connsiteY1" fmla="*/ 0 h 936532"/>
                <a:gd name="connsiteX2" fmla="*/ 894877 w 894877"/>
                <a:gd name="connsiteY2" fmla="*/ 936532 h 936532"/>
                <a:gd name="connsiteX3" fmla="*/ 0 w 894877"/>
                <a:gd name="connsiteY3" fmla="*/ 936532 h 936532"/>
                <a:gd name="connsiteX4" fmla="*/ 0 w 894877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77" h="936532">
                  <a:moveTo>
                    <a:pt x="0" y="0"/>
                  </a:moveTo>
                  <a:lnTo>
                    <a:pt x="894877" y="0"/>
                  </a:lnTo>
                  <a:lnTo>
                    <a:pt x="894877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1" t="16186" r="42367" b="64949"/>
            <a:stretch/>
          </p:blipFill>
          <p:spPr>
            <a:xfrm>
              <a:off x="8833531" y="2652094"/>
              <a:ext cx="894877" cy="936532"/>
            </a:xfrm>
            <a:custGeom>
              <a:avLst/>
              <a:gdLst>
                <a:gd name="connsiteX0" fmla="*/ 0 w 894877"/>
                <a:gd name="connsiteY0" fmla="*/ 0 h 936532"/>
                <a:gd name="connsiteX1" fmla="*/ 894877 w 894877"/>
                <a:gd name="connsiteY1" fmla="*/ 0 h 936532"/>
                <a:gd name="connsiteX2" fmla="*/ 894877 w 894877"/>
                <a:gd name="connsiteY2" fmla="*/ 936532 h 936532"/>
                <a:gd name="connsiteX3" fmla="*/ 0 w 894877"/>
                <a:gd name="connsiteY3" fmla="*/ 936532 h 936532"/>
                <a:gd name="connsiteX4" fmla="*/ 0 w 894877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77" h="936532">
                  <a:moveTo>
                    <a:pt x="0" y="0"/>
                  </a:moveTo>
                  <a:lnTo>
                    <a:pt x="894877" y="0"/>
                  </a:lnTo>
                  <a:lnTo>
                    <a:pt x="894877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2" t="16186" r="30866" b="64949"/>
            <a:stretch/>
          </p:blipFill>
          <p:spPr>
            <a:xfrm>
              <a:off x="9827633" y="2652094"/>
              <a:ext cx="1169547" cy="936532"/>
            </a:xfrm>
            <a:custGeom>
              <a:avLst/>
              <a:gdLst>
                <a:gd name="connsiteX0" fmla="*/ 0 w 1169547"/>
                <a:gd name="connsiteY0" fmla="*/ 0 h 936532"/>
                <a:gd name="connsiteX1" fmla="*/ 1169547 w 1169547"/>
                <a:gd name="connsiteY1" fmla="*/ 0 h 936532"/>
                <a:gd name="connsiteX2" fmla="*/ 1169547 w 1169547"/>
                <a:gd name="connsiteY2" fmla="*/ 936532 h 936532"/>
                <a:gd name="connsiteX3" fmla="*/ 0 w 1169547"/>
                <a:gd name="connsiteY3" fmla="*/ 936532 h 936532"/>
                <a:gd name="connsiteX4" fmla="*/ 0 w 1169547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547" h="936532">
                  <a:moveTo>
                    <a:pt x="0" y="0"/>
                  </a:moveTo>
                  <a:lnTo>
                    <a:pt x="1169547" y="0"/>
                  </a:lnTo>
                  <a:lnTo>
                    <a:pt x="1169547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9" t="26672" r="60390" b="54462"/>
            <a:stretch/>
          </p:blipFill>
          <p:spPr>
            <a:xfrm>
              <a:off x="6845328" y="3172695"/>
              <a:ext cx="894877" cy="936532"/>
            </a:xfrm>
            <a:custGeom>
              <a:avLst/>
              <a:gdLst>
                <a:gd name="connsiteX0" fmla="*/ 0 w 894877"/>
                <a:gd name="connsiteY0" fmla="*/ 0 h 936532"/>
                <a:gd name="connsiteX1" fmla="*/ 894877 w 894877"/>
                <a:gd name="connsiteY1" fmla="*/ 0 h 936532"/>
                <a:gd name="connsiteX2" fmla="*/ 894877 w 894877"/>
                <a:gd name="connsiteY2" fmla="*/ 936532 h 936532"/>
                <a:gd name="connsiteX3" fmla="*/ 0 w 894877"/>
                <a:gd name="connsiteY3" fmla="*/ 936532 h 936532"/>
                <a:gd name="connsiteX4" fmla="*/ 0 w 894877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77" h="936532">
                  <a:moveTo>
                    <a:pt x="0" y="0"/>
                  </a:moveTo>
                  <a:lnTo>
                    <a:pt x="894877" y="0"/>
                  </a:lnTo>
                  <a:lnTo>
                    <a:pt x="894877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0" t="33513" r="51379" b="22903"/>
            <a:stretch/>
          </p:blipFill>
          <p:spPr>
            <a:xfrm>
              <a:off x="7839429" y="3512308"/>
              <a:ext cx="894877" cy="2163650"/>
            </a:xfrm>
            <a:custGeom>
              <a:avLst/>
              <a:gdLst>
                <a:gd name="connsiteX0" fmla="*/ 0 w 894877"/>
                <a:gd name="connsiteY0" fmla="*/ 0 h 2163650"/>
                <a:gd name="connsiteX1" fmla="*/ 894877 w 894877"/>
                <a:gd name="connsiteY1" fmla="*/ 0 h 2163650"/>
                <a:gd name="connsiteX2" fmla="*/ 894877 w 894877"/>
                <a:gd name="connsiteY2" fmla="*/ 2163650 h 2163650"/>
                <a:gd name="connsiteX3" fmla="*/ 0 w 894877"/>
                <a:gd name="connsiteY3" fmla="*/ 2163650 h 2163650"/>
                <a:gd name="connsiteX4" fmla="*/ 0 w 894877"/>
                <a:gd name="connsiteY4" fmla="*/ 0 h 21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77" h="2163650">
                  <a:moveTo>
                    <a:pt x="0" y="0"/>
                  </a:moveTo>
                  <a:lnTo>
                    <a:pt x="894877" y="0"/>
                  </a:lnTo>
                  <a:lnTo>
                    <a:pt x="894877" y="2163650"/>
                  </a:lnTo>
                  <a:lnTo>
                    <a:pt x="0" y="21636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1" t="37539" r="30866" b="44435"/>
            <a:stretch/>
          </p:blipFill>
          <p:spPr>
            <a:xfrm>
              <a:off x="8833532" y="3712136"/>
              <a:ext cx="2163650" cy="894877"/>
            </a:xfrm>
            <a:custGeom>
              <a:avLst/>
              <a:gdLst>
                <a:gd name="connsiteX0" fmla="*/ 0 w 2163650"/>
                <a:gd name="connsiteY0" fmla="*/ 0 h 894877"/>
                <a:gd name="connsiteX1" fmla="*/ 2163650 w 2163650"/>
                <a:gd name="connsiteY1" fmla="*/ 0 h 894877"/>
                <a:gd name="connsiteX2" fmla="*/ 2163650 w 2163650"/>
                <a:gd name="connsiteY2" fmla="*/ 894877 h 894877"/>
                <a:gd name="connsiteX3" fmla="*/ 0 w 2163650"/>
                <a:gd name="connsiteY3" fmla="*/ 894877 h 894877"/>
                <a:gd name="connsiteX4" fmla="*/ 0 w 2163650"/>
                <a:gd name="connsiteY4" fmla="*/ 0 h 89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650" h="894877">
                  <a:moveTo>
                    <a:pt x="0" y="0"/>
                  </a:moveTo>
                  <a:lnTo>
                    <a:pt x="2163650" y="0"/>
                  </a:lnTo>
                  <a:lnTo>
                    <a:pt x="2163650" y="894877"/>
                  </a:lnTo>
                  <a:lnTo>
                    <a:pt x="0" y="894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2" t="47395" r="60390" b="33740"/>
            <a:stretch/>
          </p:blipFill>
          <p:spPr>
            <a:xfrm>
              <a:off x="6272012" y="4201411"/>
              <a:ext cx="1468192" cy="936532"/>
            </a:xfrm>
            <a:custGeom>
              <a:avLst/>
              <a:gdLst>
                <a:gd name="connsiteX0" fmla="*/ 0 w 1468192"/>
                <a:gd name="connsiteY0" fmla="*/ 0 h 936532"/>
                <a:gd name="connsiteX1" fmla="*/ 1468192 w 1468192"/>
                <a:gd name="connsiteY1" fmla="*/ 0 h 936532"/>
                <a:gd name="connsiteX2" fmla="*/ 1468192 w 1468192"/>
                <a:gd name="connsiteY2" fmla="*/ 936532 h 936532"/>
                <a:gd name="connsiteX3" fmla="*/ 0 w 1468192"/>
                <a:gd name="connsiteY3" fmla="*/ 936532 h 936532"/>
                <a:gd name="connsiteX4" fmla="*/ 0 w 1468192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192" h="936532">
                  <a:moveTo>
                    <a:pt x="0" y="0"/>
                  </a:moveTo>
                  <a:lnTo>
                    <a:pt x="1468192" y="0"/>
                  </a:lnTo>
                  <a:lnTo>
                    <a:pt x="1468192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2" t="57973" r="30866" b="2568"/>
            <a:stretch/>
          </p:blipFill>
          <p:spPr>
            <a:xfrm>
              <a:off x="10102304" y="4726546"/>
              <a:ext cx="894877" cy="1958893"/>
            </a:xfrm>
            <a:custGeom>
              <a:avLst/>
              <a:gdLst>
                <a:gd name="connsiteX0" fmla="*/ 0 w 894877"/>
                <a:gd name="connsiteY0" fmla="*/ 0 h 1958893"/>
                <a:gd name="connsiteX1" fmla="*/ 894877 w 894877"/>
                <a:gd name="connsiteY1" fmla="*/ 0 h 1958893"/>
                <a:gd name="connsiteX2" fmla="*/ 894877 w 894877"/>
                <a:gd name="connsiteY2" fmla="*/ 1958893 h 1958893"/>
                <a:gd name="connsiteX3" fmla="*/ 0 w 894877"/>
                <a:gd name="connsiteY3" fmla="*/ 1958893 h 1958893"/>
                <a:gd name="connsiteX4" fmla="*/ 0 w 894877"/>
                <a:gd name="connsiteY4" fmla="*/ 0 h 19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77" h="1958893">
                  <a:moveTo>
                    <a:pt x="0" y="0"/>
                  </a:moveTo>
                  <a:lnTo>
                    <a:pt x="894877" y="0"/>
                  </a:lnTo>
                  <a:lnTo>
                    <a:pt x="894877" y="1958893"/>
                  </a:lnTo>
                  <a:lnTo>
                    <a:pt x="0" y="195889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1" t="57973" r="39878" b="23162"/>
            <a:stretch/>
          </p:blipFill>
          <p:spPr>
            <a:xfrm>
              <a:off x="8833532" y="4726547"/>
              <a:ext cx="1169547" cy="936532"/>
            </a:xfrm>
            <a:custGeom>
              <a:avLst/>
              <a:gdLst>
                <a:gd name="connsiteX0" fmla="*/ 0 w 1169547"/>
                <a:gd name="connsiteY0" fmla="*/ 0 h 936532"/>
                <a:gd name="connsiteX1" fmla="*/ 1169547 w 1169547"/>
                <a:gd name="connsiteY1" fmla="*/ 0 h 936532"/>
                <a:gd name="connsiteX2" fmla="*/ 1169547 w 1169547"/>
                <a:gd name="connsiteY2" fmla="*/ 936532 h 936532"/>
                <a:gd name="connsiteX3" fmla="*/ 0 w 1169547"/>
                <a:gd name="connsiteY3" fmla="*/ 936532 h 936532"/>
                <a:gd name="connsiteX4" fmla="*/ 0 w 1169547"/>
                <a:gd name="connsiteY4" fmla="*/ 0 h 9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547" h="936532">
                  <a:moveTo>
                    <a:pt x="0" y="0"/>
                  </a:moveTo>
                  <a:lnTo>
                    <a:pt x="1169547" y="0"/>
                  </a:lnTo>
                  <a:lnTo>
                    <a:pt x="1169547" y="936532"/>
                  </a:lnTo>
                  <a:lnTo>
                    <a:pt x="0" y="9365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1" t="68117" r="60390" b="2568"/>
            <a:stretch/>
          </p:blipFill>
          <p:spPr>
            <a:xfrm>
              <a:off x="5522890" y="5230127"/>
              <a:ext cx="2217313" cy="1455313"/>
            </a:xfrm>
            <a:custGeom>
              <a:avLst/>
              <a:gdLst>
                <a:gd name="connsiteX0" fmla="*/ 0 w 2217313"/>
                <a:gd name="connsiteY0" fmla="*/ 0 h 1455313"/>
                <a:gd name="connsiteX1" fmla="*/ 2217313 w 2217313"/>
                <a:gd name="connsiteY1" fmla="*/ 0 h 1455313"/>
                <a:gd name="connsiteX2" fmla="*/ 2217313 w 2217313"/>
                <a:gd name="connsiteY2" fmla="*/ 1455313 h 1455313"/>
                <a:gd name="connsiteX3" fmla="*/ 0 w 2217313"/>
                <a:gd name="connsiteY3" fmla="*/ 1455313 h 1455313"/>
                <a:gd name="connsiteX4" fmla="*/ 0 w 2217313"/>
                <a:gd name="connsiteY4" fmla="*/ 0 h 145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313" h="1455313">
                  <a:moveTo>
                    <a:pt x="0" y="0"/>
                  </a:moveTo>
                  <a:lnTo>
                    <a:pt x="2217313" y="0"/>
                  </a:lnTo>
                  <a:lnTo>
                    <a:pt x="2217313" y="1455313"/>
                  </a:lnTo>
                  <a:lnTo>
                    <a:pt x="0" y="145531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0" t="79406" r="39878" b="2568"/>
            <a:stretch/>
          </p:blipFill>
          <p:spPr>
            <a:xfrm>
              <a:off x="7839429" y="5790564"/>
              <a:ext cx="2163650" cy="894877"/>
            </a:xfrm>
            <a:custGeom>
              <a:avLst/>
              <a:gdLst>
                <a:gd name="connsiteX0" fmla="*/ 0 w 2163650"/>
                <a:gd name="connsiteY0" fmla="*/ 0 h 894877"/>
                <a:gd name="connsiteX1" fmla="*/ 2163650 w 2163650"/>
                <a:gd name="connsiteY1" fmla="*/ 0 h 894877"/>
                <a:gd name="connsiteX2" fmla="*/ 2163650 w 2163650"/>
                <a:gd name="connsiteY2" fmla="*/ 894877 h 894877"/>
                <a:gd name="connsiteX3" fmla="*/ 0 w 2163650"/>
                <a:gd name="connsiteY3" fmla="*/ 894877 h 894877"/>
                <a:gd name="connsiteX4" fmla="*/ 0 w 2163650"/>
                <a:gd name="connsiteY4" fmla="*/ 0 h 89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650" h="894877">
                  <a:moveTo>
                    <a:pt x="0" y="0"/>
                  </a:moveTo>
                  <a:lnTo>
                    <a:pt x="2163650" y="0"/>
                  </a:lnTo>
                  <a:lnTo>
                    <a:pt x="2163650" y="894877"/>
                  </a:lnTo>
                  <a:lnTo>
                    <a:pt x="0" y="894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92" name="Rectangle 91"/>
          <p:cNvSpPr/>
          <p:nvPr/>
        </p:nvSpPr>
        <p:spPr>
          <a:xfrm>
            <a:off x="344717" y="1447754"/>
            <a:ext cx="6825803" cy="51644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479249" y="1927791"/>
            <a:ext cx="6443728" cy="1696412"/>
            <a:chOff x="479249" y="1637359"/>
            <a:chExt cx="6443728" cy="1696412"/>
          </a:xfrm>
        </p:grpSpPr>
        <p:sp>
          <p:nvSpPr>
            <p:cNvPr id="93" name="Rectangle 92"/>
            <p:cNvSpPr/>
            <p:nvPr/>
          </p:nvSpPr>
          <p:spPr>
            <a:xfrm>
              <a:off x="826977" y="2225775"/>
              <a:ext cx="6096000" cy="11079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200" dirty="0" err="1" smtClean="0">
                  <a:latin typeface="Tw Cen MT" panose="020B0602020104020603" pitchFamily="34" charset="0"/>
                </a:rPr>
                <a:t>Tujuan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penelitian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ini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adalah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untuk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mengevaluasi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smtClean="0">
                  <a:latin typeface="Tw Cen MT" panose="020B0602020104020603" pitchFamily="34" charset="0"/>
                </a:rPr>
                <a:t>Status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Kualitas</a:t>
              </a:r>
              <a:r>
                <a:rPr lang="en-US" sz="2200" dirty="0" smtClean="0">
                  <a:latin typeface="Tw Cen MT" panose="020B0602020104020603" pitchFamily="34" charset="0"/>
                </a:rPr>
                <a:t> Air Dan Biota Di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Perairan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Teluk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Buli</a:t>
              </a:r>
              <a:r>
                <a:rPr lang="en-US" sz="2200" dirty="0" smtClean="0">
                  <a:latin typeface="Tw Cen MT" panose="020B0602020104020603" pitchFamily="34" charset="0"/>
                </a:rPr>
                <a:t>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Kabupaten</a:t>
              </a:r>
              <a:r>
                <a:rPr lang="en-US" sz="2200" dirty="0" smtClean="0">
                  <a:latin typeface="Tw Cen MT" panose="020B0602020104020603" pitchFamily="34" charset="0"/>
                </a:rPr>
                <a:t> Halmahera </a:t>
              </a:r>
              <a:r>
                <a:rPr lang="en-US" sz="2200" dirty="0" err="1" smtClean="0">
                  <a:latin typeface="Tw Cen MT" panose="020B0602020104020603" pitchFamily="34" charset="0"/>
                </a:rPr>
                <a:t>Timur</a:t>
              </a:r>
              <a:r>
                <a:rPr lang="en-US" sz="2200" dirty="0" smtClean="0">
                  <a:latin typeface="Tw Cen MT" panose="020B0602020104020603" pitchFamily="34" charset="0"/>
                </a:rPr>
                <a:t>.</a:t>
              </a:r>
              <a:endParaRPr lang="en-US" sz="2200" dirty="0">
                <a:latin typeface="Tw Cen MT" panose="020B0602020104020603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9249" y="1637359"/>
              <a:ext cx="21662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1.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Tujuan</a:t>
              </a:r>
              <a:r>
                <a:rPr lang="en-US" sz="24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Riset</a:t>
              </a:r>
              <a:r>
                <a:rPr lang="en-US" sz="24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 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9249" y="3841251"/>
            <a:ext cx="6599830" cy="2219201"/>
            <a:chOff x="479248" y="4245470"/>
            <a:chExt cx="6599830" cy="2219201"/>
          </a:xfrm>
        </p:grpSpPr>
        <p:sp>
          <p:nvSpPr>
            <p:cNvPr id="94" name="Rectangle 93"/>
            <p:cNvSpPr/>
            <p:nvPr/>
          </p:nvSpPr>
          <p:spPr>
            <a:xfrm>
              <a:off x="826977" y="4679567"/>
              <a:ext cx="62521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>
                  <a:latin typeface="Tw Cen MT" panose="020B0602020104020603" pitchFamily="34" charset="0"/>
                </a:rPr>
                <a:t>Penelitian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ini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diharapkan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dapat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memberikan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informasi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kepada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masyarakat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Teluk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Buli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tentang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kondisi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perairan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dan</a:t>
              </a:r>
              <a:r>
                <a:rPr lang="en-US" sz="2200" dirty="0">
                  <a:latin typeface="Tw Cen MT" panose="020B0602020104020603" pitchFamily="34" charset="0"/>
                </a:rPr>
                <a:t> biota </a:t>
              </a:r>
              <a:r>
                <a:rPr lang="en-US" sz="2200" dirty="0" err="1">
                  <a:latin typeface="Tw Cen MT" panose="020B0602020104020603" pitchFamily="34" charset="0"/>
                </a:rPr>
                <a:t>Teluk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Buli</a:t>
              </a:r>
              <a:r>
                <a:rPr lang="en-US" sz="2200" dirty="0"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latin typeface="Tw Cen MT" panose="020B0602020104020603" pitchFamily="34" charset="0"/>
                </a:rPr>
                <a:t>serta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menjadi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informasi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ilmiah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bagi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pemerintah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dalam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upaya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pengelolah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Teluk</a:t>
              </a:r>
              <a:r>
                <a:rPr lang="en-US" sz="2200" dirty="0"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latin typeface="Tw Cen MT" panose="020B0602020104020603" pitchFamily="34" charset="0"/>
                </a:rPr>
                <a:t>Buli</a:t>
              </a:r>
              <a:r>
                <a:rPr lang="en-US" sz="2200" dirty="0">
                  <a:latin typeface="Tw Cen MT" panose="020B0602020104020603" pitchFamily="34" charset="0"/>
                </a:rPr>
                <a:t> yang </a:t>
              </a:r>
              <a:r>
                <a:rPr lang="en-US" sz="2200" dirty="0" err="1">
                  <a:latin typeface="Tw Cen MT" panose="020B0602020104020603" pitchFamily="34" charset="0"/>
                </a:rPr>
                <a:t>lestari</a:t>
              </a:r>
              <a:endParaRPr lang="en-US" sz="2200" dirty="0">
                <a:latin typeface="Tw Cen MT" panose="020B0602020104020603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9248" y="4245470"/>
              <a:ext cx="2288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2.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Manfaat</a:t>
              </a:r>
              <a:r>
                <a:rPr lang="en-US" sz="24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Riset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7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40655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LOKASI RISET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2842" y="1447754"/>
            <a:ext cx="11266316" cy="3922736"/>
            <a:chOff x="259648" y="1447754"/>
            <a:chExt cx="11266316" cy="39227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48" y="1447754"/>
              <a:ext cx="8907585" cy="392273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7233" y="1447754"/>
              <a:ext cx="2358731" cy="3922736"/>
            </a:xfrm>
            <a:prstGeom prst="rect">
              <a:avLst/>
            </a:prstGeom>
            <a:ln w="88900" cmpd="dbl"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0346598" y="2982423"/>
              <a:ext cx="153313" cy="2118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5" b="100000" l="0" r="100000">
                          <a14:foregroundMark x1="35222" y1="51957" x2="35222" y2="51957"/>
                          <a14:foregroundMark x1="25889" y1="64022" x2="44889" y2="25217"/>
                          <a14:foregroundMark x1="42889" y1="97283" x2="42556" y2="78043"/>
                          <a14:foregroundMark x1="10556" y1="83587" x2="44556" y2="568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12048" y="1634279"/>
              <a:ext cx="639965" cy="65418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" name="Rectangle 4"/>
          <p:cNvSpPr/>
          <p:nvPr/>
        </p:nvSpPr>
        <p:spPr>
          <a:xfrm>
            <a:off x="462842" y="5428226"/>
            <a:ext cx="11266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w Cen MT" panose="020B0602020104020603" pitchFamily="34" charset="0"/>
              </a:rPr>
              <a:t>Riset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dilaksanakan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pada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bulan</a:t>
            </a:r>
            <a:r>
              <a:rPr lang="en-US" sz="2000" dirty="0">
                <a:latin typeface="Tw Cen MT" panose="020B0602020104020603" pitchFamily="34" charset="0"/>
              </a:rPr>
              <a:t> November 2023 di </a:t>
            </a:r>
            <a:r>
              <a:rPr lang="en-US" sz="2000" dirty="0" err="1">
                <a:latin typeface="Tw Cen MT" panose="020B0602020104020603" pitchFamily="34" charset="0"/>
              </a:rPr>
              <a:t>Perairan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Teluk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Buli</a:t>
            </a:r>
            <a:r>
              <a:rPr lang="en-US" sz="2000" dirty="0">
                <a:latin typeface="Tw Cen MT" panose="020B0602020104020603" pitchFamily="34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</a:rPr>
              <a:t>Provinsi</a:t>
            </a:r>
            <a:r>
              <a:rPr lang="en-US" sz="2000" dirty="0">
                <a:latin typeface="Tw Cen MT" panose="020B0602020104020603" pitchFamily="34" charset="0"/>
              </a:rPr>
              <a:t> Maluku Utara, </a:t>
            </a:r>
            <a:r>
              <a:rPr lang="en-US" sz="2000" dirty="0" err="1">
                <a:latin typeface="Tw Cen MT" panose="020B0602020104020603" pitchFamily="34" charset="0"/>
              </a:rPr>
              <a:t>Kabupaten</a:t>
            </a:r>
            <a:r>
              <a:rPr lang="en-US" sz="2000" dirty="0">
                <a:latin typeface="Tw Cen MT" panose="020B0602020104020603" pitchFamily="34" charset="0"/>
              </a:rPr>
              <a:t> Halmahera </a:t>
            </a:r>
            <a:r>
              <a:rPr lang="en-US" sz="2000" dirty="0" err="1">
                <a:latin typeface="Tw Cen MT" panose="020B0602020104020603" pitchFamily="34" charset="0"/>
              </a:rPr>
              <a:t>Timur</a:t>
            </a:r>
            <a:r>
              <a:rPr lang="en-US" sz="2000" dirty="0">
                <a:latin typeface="Tw Cen MT" panose="020B0602020104020603" pitchFamily="34" charset="0"/>
              </a:rPr>
              <a:t>, </a:t>
            </a:r>
            <a:r>
              <a:rPr lang="en-US" sz="2000" dirty="0" err="1">
                <a:latin typeface="Tw Cen MT" panose="020B0602020104020603" pitchFamily="34" charset="0"/>
              </a:rPr>
              <a:t>Kecamatan</a:t>
            </a:r>
            <a:r>
              <a:rPr lang="en-US" sz="2000" dirty="0">
                <a:latin typeface="Tw Cen MT" panose="020B0602020104020603" pitchFamily="34" charset="0"/>
              </a:rPr>
              <a:t> Kota </a:t>
            </a:r>
            <a:r>
              <a:rPr lang="en-US" sz="2000" dirty="0" err="1">
                <a:latin typeface="Tw Cen MT" panose="020B0602020104020603" pitchFamily="34" charset="0"/>
              </a:rPr>
              <a:t>Maba</a:t>
            </a:r>
            <a:r>
              <a:rPr lang="en-US" sz="2000" dirty="0">
                <a:latin typeface="Tw Cen MT" panose="020B0602020104020603" pitchFamily="34" charset="0"/>
              </a:rPr>
              <a:t>, </a:t>
            </a:r>
            <a:r>
              <a:rPr lang="en-US" sz="2000" dirty="0" err="1">
                <a:latin typeface="Tw Cen MT" panose="020B0602020104020603" pitchFamily="34" charset="0"/>
              </a:rPr>
              <a:t>Desa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Soa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Laipoh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Desa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Soa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Sangaji</a:t>
            </a:r>
            <a:r>
              <a:rPr lang="en-US" sz="2000" dirty="0">
                <a:latin typeface="Tw Cen MT" panose="020B0602020104020603" pitchFamily="34" charset="0"/>
              </a:rPr>
              <a:t>). </a:t>
            </a:r>
            <a:r>
              <a:rPr lang="en-US" sz="2000" dirty="0" err="1">
                <a:latin typeface="Tw Cen MT" panose="020B0602020104020603" pitchFamily="34" charset="0"/>
              </a:rPr>
              <a:t>Terdapat</a:t>
            </a:r>
            <a:r>
              <a:rPr lang="en-US" sz="2000" dirty="0">
                <a:latin typeface="Tw Cen MT" panose="020B0602020104020603" pitchFamily="34" charset="0"/>
              </a:rPr>
              <a:t> 6 </a:t>
            </a:r>
            <a:r>
              <a:rPr lang="en-US" sz="2000" dirty="0" err="1">
                <a:latin typeface="Tw Cen MT" panose="020B0602020104020603" pitchFamily="34" charset="0"/>
              </a:rPr>
              <a:t>titik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pengambilan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sampel</a:t>
            </a:r>
            <a:r>
              <a:rPr lang="en-US" sz="2000" dirty="0" smtClean="0">
                <a:latin typeface="Tw Cen MT" panose="020B0602020104020603" pitchFamily="34" charset="0"/>
              </a:rPr>
              <a:t>.</a:t>
            </a:r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93141"/>
              </p:ext>
            </p:extLst>
          </p:nvPr>
        </p:nvGraphicFramePr>
        <p:xfrm>
          <a:off x="592635" y="1816515"/>
          <a:ext cx="10676378" cy="39014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89918"/>
                <a:gridCol w="1087071"/>
                <a:gridCol w="978971"/>
                <a:gridCol w="975327"/>
                <a:gridCol w="975327"/>
                <a:gridCol w="936461"/>
                <a:gridCol w="936461"/>
                <a:gridCol w="2058757"/>
                <a:gridCol w="1138085"/>
              </a:tblGrid>
              <a:tr h="2571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Parameter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w Cen MT" panose="020B0602020104020603" pitchFamily="34" charset="0"/>
                        </a:rPr>
                        <a:t>Stasiun</a:t>
                      </a: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Baku </a:t>
                      </a:r>
                      <a:r>
                        <a:rPr lang="en-US" sz="2000" dirty="0" err="1">
                          <a:effectLst/>
                          <a:latin typeface="Tw Cen MT" panose="020B0602020104020603" pitchFamily="34" charset="0"/>
                        </a:rPr>
                        <a:t>Mutu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Satuan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TB1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TB4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TB6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24,70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24,70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18,50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12,20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16,60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17,60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28 – 30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℃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w Cen MT" panose="020B0602020104020603" pitchFamily="34" charset="0"/>
                        </a:rPr>
                        <a:t>Salinitas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28,00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28,00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34,00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33,00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20,00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20,00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33 – 34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ppt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pH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7,0 – 8,5*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Oksigen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Terlarut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2,57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4,32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4,18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1,40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1,83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2,13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&gt; 5*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Merkuri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0,002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0,004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0,009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0,005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0,002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0,001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0,001*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Nikel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0,007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0,05*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Kobalt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0,019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0,041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0,021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0,019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0,014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0,009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52 – 158**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Besi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0,519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0,399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0,304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0,166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0,072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0,072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0,5**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Kromium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0,000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w Cen MT" panose="020B0602020104020603" pitchFamily="34" charset="0"/>
                        </a:rPr>
                        <a:t>0,005*</a:t>
                      </a:r>
                      <a:endParaRPr lang="en-US" sz="2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mg/L</a:t>
                      </a:r>
                      <a:endParaRPr lang="en-US" sz="2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3741" y="5810400"/>
            <a:ext cx="958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w Cen MT" panose="020B0602020104020603" pitchFamily="34" charset="0"/>
              </a:rPr>
              <a:t>Keterangan</a:t>
            </a:r>
            <a:r>
              <a:rPr lang="en-US" sz="2000" dirty="0">
                <a:latin typeface="Tw Cen MT" panose="020B0602020104020603" pitchFamily="34" charset="0"/>
              </a:rPr>
              <a:t>: Baku </a:t>
            </a:r>
            <a:r>
              <a:rPr lang="en-US" sz="2000" dirty="0" err="1">
                <a:latin typeface="Tw Cen MT" panose="020B0602020104020603" pitchFamily="34" charset="0"/>
              </a:rPr>
              <a:t>mutu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</a:rPr>
              <a:t> biota </a:t>
            </a:r>
            <a:r>
              <a:rPr lang="en-US" sz="2000" dirty="0" err="1">
                <a:latin typeface="Tw Cen MT" panose="020B0602020104020603" pitchFamily="34" charset="0"/>
              </a:rPr>
              <a:t>laut</a:t>
            </a:r>
            <a:r>
              <a:rPr lang="en-US" sz="2000" dirty="0">
                <a:latin typeface="Tw Cen MT" panose="020B0602020104020603" pitchFamily="34" charset="0"/>
              </a:rPr>
              <a:t>. (*) Kep-51/</a:t>
            </a:r>
            <a:r>
              <a:rPr lang="en-US" sz="2000" dirty="0" err="1">
                <a:latin typeface="Tw Cen MT" panose="020B0602020104020603" pitchFamily="34" charset="0"/>
              </a:rPr>
              <a:t>MenKLH</a:t>
            </a:r>
            <a:r>
              <a:rPr lang="en-US" sz="2000" dirty="0">
                <a:latin typeface="Tw Cen MT" panose="020B0602020104020603" pitchFamily="34" charset="0"/>
              </a:rPr>
              <a:t>/2004, (**) USEPA (1986).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4990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latin typeface="Tw Cen MT" panose="020B0602020104020603" pitchFamily="34" charset="0"/>
              </a:rPr>
              <a:t>Status Kualitas Fisik dan Kimia Perairan</a:t>
            </a:r>
          </a:p>
        </p:txBody>
      </p:sp>
    </p:spTree>
    <p:extLst>
      <p:ext uri="{BB962C8B-B14F-4D97-AF65-F5344CB8AC3E}">
        <p14:creationId xmlns:p14="http://schemas.microsoft.com/office/powerpoint/2010/main" val="37204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3030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Parameter Fitoplankton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385143"/>
              </p:ext>
            </p:extLst>
          </p:nvPr>
        </p:nvGraphicFramePr>
        <p:xfrm>
          <a:off x="-553792" y="2059603"/>
          <a:ext cx="6387921" cy="426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135441"/>
              </p:ext>
            </p:extLst>
          </p:nvPr>
        </p:nvGraphicFramePr>
        <p:xfrm>
          <a:off x="5576551" y="1982330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3030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Parameter Fitoplankton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41118"/>
              </p:ext>
            </p:extLst>
          </p:nvPr>
        </p:nvGraphicFramePr>
        <p:xfrm>
          <a:off x="-237392" y="1907633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472770"/>
              </p:ext>
            </p:extLst>
          </p:nvPr>
        </p:nvGraphicFramePr>
        <p:xfrm>
          <a:off x="5972693" y="1906173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4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5947" y="122829"/>
            <a:ext cx="8393033" cy="11122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48" y="335549"/>
            <a:ext cx="3738524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HASIL RISET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23741" y="1263088"/>
            <a:ext cx="3034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latin typeface="Tw Cen MT" panose="020B0602020104020603" pitchFamily="34" charset="0"/>
              </a:rPr>
              <a:t>Parameter Zooplankton</a:t>
            </a:r>
            <a:endParaRPr lang="fi-FI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961072"/>
              </p:ext>
            </p:extLst>
          </p:nvPr>
        </p:nvGraphicFramePr>
        <p:xfrm>
          <a:off x="259648" y="2233246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288782"/>
              </p:ext>
            </p:extLst>
          </p:nvPr>
        </p:nvGraphicFramePr>
        <p:xfrm>
          <a:off x="6131169" y="2078502"/>
          <a:ext cx="6386400" cy="42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1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795</Words>
  <Application>Microsoft Office PowerPoint</Application>
  <PresentationFormat>Widescreen</PresentationFormat>
  <Paragraphs>176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Bahnschrift</vt:lpstr>
      <vt:lpstr>Calibri</vt:lpstr>
      <vt:lpstr>Calibri Light</vt:lpstr>
      <vt:lpstr>Comic Sans MS</vt:lpstr>
      <vt:lpstr>Mongolian Baiti</vt:lpstr>
      <vt:lpstr>Stencil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33</cp:revision>
  <dcterms:created xsi:type="dcterms:W3CDTF">2024-01-23T02:14:14Z</dcterms:created>
  <dcterms:modified xsi:type="dcterms:W3CDTF">2024-01-23T08:00:57Z</dcterms:modified>
</cp:coreProperties>
</file>